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notesMasterIdLst>
    <p:notesMasterId r:id="rId4"/>
  </p:notesMasterIdLst>
  <p:sldIdLst>
    <p:sldId id="267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tna Raj Singh" initials="RRS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936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C6163-EBF8-40BE-AD24-E0EED367F958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DF661-C902-4342-941E-D25164B24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65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dirty="0" err="1" smtClean="0"/>
              <a:t>www.pwc.com</a:t>
            </a:r>
            <a:endParaRPr lang="en-GB" noProof="0" dirty="0"/>
          </a:p>
        </p:txBody>
      </p:sp>
      <p:grpSp>
        <p:nvGrpSpPr>
          <p:cNvPr id="16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2281064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076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24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1752600"/>
            <a:ext cx="10769600" cy="4419600"/>
          </a:xfrm>
        </p:spPr>
        <p:txBody>
          <a:bodyPr/>
          <a:lstStyle>
            <a:lvl1pPr>
              <a:defRPr sz="3200" baseline="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32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32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3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3200">
                <a:solidFill>
                  <a:schemeClr val="tx2"/>
                </a:solidFill>
              </a:defRPr>
            </a:lvl5pPr>
            <a:lvl6pPr>
              <a:buClr>
                <a:schemeClr val="tx2"/>
              </a:buClr>
              <a:defRPr sz="3200" baseline="0">
                <a:solidFill>
                  <a:schemeClr val="tx2"/>
                </a:solidFill>
              </a:defRPr>
            </a:lvl6pPr>
            <a:lvl7pPr>
              <a:buClr>
                <a:schemeClr val="tx2"/>
              </a:buClr>
              <a:buAutoNum type="alphaLcPeriod"/>
              <a:defRPr sz="3200" baseline="0">
                <a:solidFill>
                  <a:schemeClr val="tx2"/>
                </a:solidFill>
              </a:defRPr>
            </a:lvl7pPr>
            <a:lvl8pPr>
              <a:buClr>
                <a:schemeClr val="tx2"/>
              </a:buClr>
              <a:buNone/>
              <a:defRPr sz="3200">
                <a:solidFill>
                  <a:schemeClr val="tx2"/>
                </a:solidFill>
              </a:defRPr>
            </a:lvl8pPr>
            <a:lvl9pPr>
              <a:defRPr sz="32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07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ey point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752600"/>
            <a:ext cx="10769600" cy="4419600"/>
          </a:xfrm>
        </p:spPr>
        <p:txBody>
          <a:bodyPr>
            <a:noAutofit/>
          </a:bodyPr>
          <a:lstStyle>
            <a:lvl1pPr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defRPr sz="3200" baseline="0">
                <a:solidFill>
                  <a:schemeClr val="bg1"/>
                </a:solidFill>
              </a:defRPr>
            </a:lvl1pPr>
            <a:lvl2pPr marL="444500" indent="-263525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2pPr>
            <a:lvl3pPr marL="714375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3pPr>
            <a:lvl4pPr marL="984250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4pPr>
            <a:lvl5pPr marL="1341438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5pPr>
            <a:lvl6pPr marL="1611313" indent="-271463">
              <a:lnSpc>
                <a:spcPts val="3600"/>
              </a:lnSpc>
              <a:spcBef>
                <a:spcPts val="0"/>
              </a:spcBef>
              <a:spcAft>
                <a:spcPts val="60"/>
              </a:spcAft>
              <a:buClr>
                <a:schemeClr val="bg1"/>
              </a:buClr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6pPr>
            <a:lvl7pPr>
              <a:defRPr sz="2800">
                <a:solidFill>
                  <a:schemeClr val="bg1"/>
                </a:solidFill>
              </a:defRPr>
            </a:lvl7pPr>
            <a:lvl8pPr>
              <a:lnSpc>
                <a:spcPts val="3600"/>
              </a:lnSpc>
              <a:defRPr sz="2800">
                <a:solidFill>
                  <a:schemeClr val="bg1"/>
                </a:solidFill>
              </a:defRPr>
            </a:lvl8pPr>
            <a:lvl9pPr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sz="1000" noProof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78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2"/>
            <a:ext cx="10769600" cy="1066799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5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2"/>
            <a:ext cx="10769600" cy="137159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30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0"/>
            <a:ext cx="107696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0"/>
            <a:ext cx="10769600" cy="13716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sz="1000" noProof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59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0"/>
            <a:ext cx="107696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3"/>
          </p:nvPr>
        </p:nvSpPr>
        <p:spPr>
          <a:xfrm>
            <a:off x="711202" y="2819400"/>
            <a:ext cx="5283199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1"/>
            <a:ext cx="10769600" cy="7620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sz="1000" noProof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39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hape 140"/>
          <p:cNvCxnSpPr/>
          <p:nvPr/>
        </p:nvCxnSpPr>
        <p:spPr>
          <a:xfrm rot="5400000" flipH="1" flipV="1">
            <a:off x="6820410" y="-3874008"/>
            <a:ext cx="152399" cy="9119616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14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144" name="Text Placeholder 31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grpSp>
        <p:nvGrpSpPr>
          <p:cNvPr id="102" name="Group 101"/>
          <p:cNvGrpSpPr>
            <a:grpSpLocks noChangeAspect="1"/>
          </p:cNvGrpSpPr>
          <p:nvPr/>
        </p:nvGrpSpPr>
        <p:grpSpPr>
          <a:xfrm>
            <a:off x="1291457" y="5768682"/>
            <a:ext cx="1643044" cy="935789"/>
            <a:chOff x="518032" y="-1032869"/>
            <a:chExt cx="6161413" cy="4678943"/>
          </a:xfrm>
        </p:grpSpPr>
        <p:grpSp>
          <p:nvGrpSpPr>
            <p:cNvPr id="103" name="Group 73"/>
            <p:cNvGrpSpPr>
              <a:grpSpLocks noChangeAspect="1"/>
            </p:cNvGrpSpPr>
            <p:nvPr/>
          </p:nvGrpSpPr>
          <p:grpSpPr>
            <a:xfrm>
              <a:off x="4438637" y="-1032863"/>
              <a:ext cx="2240792" cy="2011550"/>
              <a:chOff x="1905000" y="5715000"/>
              <a:chExt cx="445770" cy="381000"/>
            </a:xfrm>
          </p:grpSpPr>
          <p:sp>
            <p:nvSpPr>
              <p:cNvPr id="107" name="Rectangle 25"/>
              <p:cNvSpPr>
                <a:spLocks noChangeArrowheads="1"/>
              </p:cNvSpPr>
              <p:nvPr userDrawn="1"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8" name="Rectangle 26"/>
              <p:cNvSpPr>
                <a:spLocks noChangeArrowheads="1"/>
              </p:cNvSpPr>
              <p:nvPr userDrawn="1"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9" name="Rectangle 27"/>
              <p:cNvSpPr>
                <a:spLocks noChangeArrowheads="1"/>
              </p:cNvSpPr>
              <p:nvPr userDrawn="1"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0" name="Rectangle 28"/>
              <p:cNvSpPr>
                <a:spLocks noChangeArrowheads="1"/>
              </p:cNvSpPr>
              <p:nvPr userDrawn="1"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1" name="Rectangle 29"/>
              <p:cNvSpPr>
                <a:spLocks noChangeArrowheads="1"/>
              </p:cNvSpPr>
              <p:nvPr userDrawn="1"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2" name="Rectangle 30"/>
              <p:cNvSpPr>
                <a:spLocks noChangeArrowheads="1"/>
              </p:cNvSpPr>
              <p:nvPr userDrawn="1"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3" name="Rectangle 31"/>
              <p:cNvSpPr>
                <a:spLocks noChangeArrowheads="1"/>
              </p:cNvSpPr>
              <p:nvPr userDrawn="1"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4" name="Rectangle 32"/>
              <p:cNvSpPr>
                <a:spLocks noChangeArrowheads="1"/>
              </p:cNvSpPr>
              <p:nvPr userDrawn="1"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5" name="Freeform 33"/>
              <p:cNvSpPr>
                <a:spLocks/>
              </p:cNvSpPr>
              <p:nvPr userDrawn="1"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6" name="Rectangle 34"/>
              <p:cNvSpPr>
                <a:spLocks noChangeArrowheads="1"/>
              </p:cNvSpPr>
              <p:nvPr userDrawn="1"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7" name="Rectangle 35"/>
              <p:cNvSpPr>
                <a:spLocks noChangeArrowheads="1"/>
              </p:cNvSpPr>
              <p:nvPr userDrawn="1"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8" name="Rectangle 36"/>
              <p:cNvSpPr>
                <a:spLocks noChangeArrowheads="1"/>
              </p:cNvSpPr>
              <p:nvPr userDrawn="1"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9" name="Rectangle 25"/>
              <p:cNvSpPr>
                <a:spLocks noChangeArrowheads="1"/>
              </p:cNvSpPr>
              <p:nvPr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0" name="Rectangle 26"/>
              <p:cNvSpPr>
                <a:spLocks noChangeArrowheads="1"/>
              </p:cNvSpPr>
              <p:nvPr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1" name="Rectangle 27"/>
              <p:cNvSpPr>
                <a:spLocks noChangeArrowheads="1"/>
              </p:cNvSpPr>
              <p:nvPr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2" name="Rectangle 28"/>
              <p:cNvSpPr>
                <a:spLocks noChangeArrowheads="1"/>
              </p:cNvSpPr>
              <p:nvPr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3" name="Rectangle 29"/>
              <p:cNvSpPr>
                <a:spLocks noChangeArrowheads="1"/>
              </p:cNvSpPr>
              <p:nvPr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4" name="Rectangle 30"/>
              <p:cNvSpPr>
                <a:spLocks noChangeArrowheads="1"/>
              </p:cNvSpPr>
              <p:nvPr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5" name="Rectangle 31"/>
              <p:cNvSpPr>
                <a:spLocks noChangeArrowheads="1"/>
              </p:cNvSpPr>
              <p:nvPr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6" name="Rectangle 32"/>
              <p:cNvSpPr>
                <a:spLocks noChangeArrowheads="1"/>
              </p:cNvSpPr>
              <p:nvPr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7" name="Freeform 33"/>
              <p:cNvSpPr>
                <a:spLocks/>
              </p:cNvSpPr>
              <p:nvPr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8" name="Rectangle 34"/>
              <p:cNvSpPr>
                <a:spLocks noChangeArrowheads="1"/>
              </p:cNvSpPr>
              <p:nvPr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9" name="Rectangle 35"/>
              <p:cNvSpPr>
                <a:spLocks noChangeArrowheads="1"/>
              </p:cNvSpPr>
              <p:nvPr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30" name="Rectangle 36"/>
              <p:cNvSpPr>
                <a:spLocks noChangeArrowheads="1"/>
              </p:cNvSpPr>
              <p:nvPr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</p:grpSp>
        <p:grpSp>
          <p:nvGrpSpPr>
            <p:cNvPr id="104" name="Group 32"/>
            <p:cNvGrpSpPr/>
            <p:nvPr/>
          </p:nvGrpSpPr>
          <p:grpSpPr>
            <a:xfrm>
              <a:off x="518032" y="978681"/>
              <a:ext cx="4572000" cy="2667393"/>
              <a:chOff x="518032" y="978681"/>
              <a:chExt cx="4572000" cy="2667393"/>
            </a:xfrm>
          </p:grpSpPr>
          <p:sp>
            <p:nvSpPr>
              <p:cNvPr id="105" name="Rectangle 37"/>
              <p:cNvSpPr>
                <a:spLocks noChangeArrowheads="1"/>
              </p:cNvSpPr>
              <p:nvPr userDrawn="1"/>
            </p:nvSpPr>
            <p:spPr bwMode="black">
              <a:xfrm>
                <a:off x="3295650" y="978681"/>
                <a:ext cx="1143000" cy="263229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6" name="Freeform 7"/>
              <p:cNvSpPr>
                <a:spLocks noEditPoints="1"/>
              </p:cNvSpPr>
              <p:nvPr userDrawn="1"/>
            </p:nvSpPr>
            <p:spPr bwMode="black">
              <a:xfrm>
                <a:off x="518032" y="1922794"/>
                <a:ext cx="4572000" cy="1723280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7634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9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2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31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812801" y="3048000"/>
            <a:ext cx="1219200" cy="76200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grpSp>
        <p:nvGrpSpPr>
          <p:cNvPr id="3" name="Group 31"/>
          <p:cNvGrpSpPr/>
          <p:nvPr/>
        </p:nvGrpSpPr>
        <p:grpSpPr>
          <a:xfrm>
            <a:off x="652115" y="2901698"/>
            <a:ext cx="1613003" cy="151219"/>
            <a:chOff x="489087" y="2521685"/>
            <a:chExt cx="1209752" cy="151219"/>
          </a:xfrm>
        </p:grpSpPr>
        <p:cxnSp>
          <p:nvCxnSpPr>
            <p:cNvPr id="33" name="Straight Connector 32"/>
            <p:cNvCxnSpPr/>
            <p:nvPr userDrawn="1"/>
          </p:nvCxnSpPr>
          <p:spPr>
            <a:xfrm rot="10800000">
              <a:off x="489087" y="2521686"/>
              <a:ext cx="120975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13478" y="2597295"/>
              <a:ext cx="15121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smtClean="0"/>
              <a:t>Click to add the presentation’s main title</a:t>
            </a:r>
            <a:endParaRPr lang="en-GB" noProof="0"/>
          </a:p>
        </p:txBody>
      </p:sp>
      <p:sp>
        <p:nvSpPr>
          <p:cNvPr id="46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47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grpSp>
        <p:nvGrpSpPr>
          <p:cNvPr id="96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9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98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2764804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28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1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54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56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sp>
        <p:nvSpPr>
          <p:cNvPr id="17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2336800" y="2899978"/>
            <a:ext cx="8432800" cy="3272223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grpSp>
        <p:nvGrpSpPr>
          <p:cNvPr id="18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9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21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6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1752600"/>
            <a:ext cx="107696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sz="1000" noProof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5/9/2017</a:t>
            </a:fld>
            <a:endParaRPr lang="en-US"/>
          </a:p>
        </p:txBody>
      </p:sp>
      <p:cxnSp>
        <p:nvCxnSpPr>
          <p:cNvPr id="11" name="Shape 61"/>
          <p:cNvCxnSpPr/>
          <p:nvPr userDrawn="1"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49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49"/>
          <p:cNvSpPr>
            <a:spLocks noChangeArrowheads="1"/>
          </p:cNvSpPr>
          <p:nvPr/>
        </p:nvSpPr>
        <p:spPr bwMode="gray">
          <a:xfrm>
            <a:off x="9855200" y="685802"/>
            <a:ext cx="2336800" cy="54863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81" name="Rectangle 648"/>
          <p:cNvSpPr>
            <a:spLocks noChangeArrowheads="1"/>
          </p:cNvSpPr>
          <p:nvPr/>
        </p:nvSpPr>
        <p:spPr bwMode="gray">
          <a:xfrm>
            <a:off x="2336800" y="0"/>
            <a:ext cx="75184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83" name="Rectangle 650"/>
          <p:cNvSpPr>
            <a:spLocks noChangeArrowheads="1"/>
          </p:cNvSpPr>
          <p:nvPr/>
        </p:nvSpPr>
        <p:spPr bwMode="gray">
          <a:xfrm>
            <a:off x="2336800" y="685800"/>
            <a:ext cx="7518400" cy="5486400"/>
          </a:xfrm>
          <a:prstGeom prst="rect">
            <a:avLst/>
          </a:prstGeom>
          <a:solidFill>
            <a:schemeClr val="tx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5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52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grpSp>
        <p:nvGrpSpPr>
          <p:cNvPr id="11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2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chemeClr val="tx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10730456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5867400"/>
            <a:ext cx="6400800" cy="762000"/>
          </a:xfrm>
        </p:spPr>
        <p:txBody>
          <a:bodyPr anchor="b"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 smtClean="0"/>
              <a:t>Add legal and copyright disclaimers here.</a:t>
            </a:r>
            <a:endParaRPr lang="en-GB" noProof="0"/>
          </a:p>
        </p:txBody>
      </p:sp>
      <p:cxnSp>
        <p:nvCxnSpPr>
          <p:cNvPr id="7" name="Shape 6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27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1752602"/>
            <a:ext cx="5283200" cy="441959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7602" y="1752600"/>
            <a:ext cx="5283199" cy="4419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hape 6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44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1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3"/>
          </p:nvPr>
        </p:nvSpPr>
        <p:spPr>
          <a:xfrm>
            <a:off x="711200" y="1752602"/>
            <a:ext cx="3454400" cy="441959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4368802" y="1752602"/>
            <a:ext cx="3454399" cy="441959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8026400" y="1752602"/>
            <a:ext cx="3454400" cy="441959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hape 18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6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3352800"/>
            <a:ext cx="5283200" cy="2819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7600" y="3352800"/>
            <a:ext cx="5283201" cy="2819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10769600" cy="14478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7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8026400" y="1752600"/>
            <a:ext cx="3454400" cy="2133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8026400" y="4038600"/>
            <a:ext cx="3454400" cy="2133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7112000" cy="4419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1752600"/>
            <a:ext cx="3454400" cy="2133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4038600"/>
            <a:ext cx="3454400" cy="2133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368800" y="1752600"/>
            <a:ext cx="7112000" cy="4419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2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 wit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8800" y="685800"/>
            <a:ext cx="71120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368800" y="1752600"/>
            <a:ext cx="71120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3454400" cy="2130552"/>
          </a:xfrm>
        </p:spPr>
        <p:txBody>
          <a:bodyPr/>
          <a:lstStyle>
            <a:lvl1pPr>
              <a:defRPr sz="2400" b="1"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1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Shape 29"/>
          <p:cNvCxnSpPr/>
          <p:nvPr/>
        </p:nvCxnSpPr>
        <p:spPr>
          <a:xfrm rot="5400000" flipH="1" flipV="1">
            <a:off x="7747002" y="-2971800"/>
            <a:ext cx="152399" cy="73152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5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hape 9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7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1201" y="685800"/>
            <a:ext cx="10769601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</a:t>
            </a:r>
            <a:br>
              <a:rPr lang="en-GB" noProof="0" smtClean="0"/>
            </a:br>
            <a:r>
              <a:rPr lang="en-GB" noProof="0" smtClean="0"/>
              <a:t>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2" y="1752600"/>
            <a:ext cx="10769599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7136" y="6324600"/>
            <a:ext cx="7014464" cy="15087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9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Tx/>
        <a:buFontTx/>
        <a:buNone/>
        <a:tabLst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•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-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◦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09728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›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7432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+mj-lt"/>
        <a:buAutoNum type="arabicPeriod"/>
        <a:tabLst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alpha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roman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itchFamily="34" charset="0"/>
        <a:buNone/>
        <a:defRPr sz="20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/>
              <a:t>3 : Expected Output Guidance </a:t>
            </a:r>
          </a:p>
        </p:txBody>
      </p:sp>
    </p:spTree>
    <p:extLst>
      <p:ext uri="{BB962C8B-B14F-4D97-AF65-F5344CB8AC3E}">
        <p14:creationId xmlns:p14="http://schemas.microsoft.com/office/powerpoint/2010/main" val="286597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Locations and their description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53460" y="1851423"/>
            <a:ext cx="2072282" cy="4324476"/>
            <a:chOff x="6867395" y="1851423"/>
            <a:chExt cx="2072282" cy="4324476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6867395" y="1851423"/>
              <a:ext cx="2072282" cy="360362"/>
            </a:xfrm>
            <a:prstGeom prst="rect">
              <a:avLst/>
            </a:prstGeom>
            <a:ln>
              <a:headEnd type="none" w="sm" len="sm"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anchor="ctr"/>
            <a:lstStyle/>
            <a:p>
              <a:pPr algn="ctr">
                <a:buFontTx/>
                <a:buNone/>
              </a:pPr>
              <a:r>
                <a:rPr lang="en-GB" sz="1200" b="1" dirty="0" smtClean="0">
                  <a:solidFill>
                    <a:schemeClr val="bg1"/>
                  </a:solidFill>
                </a:rPr>
                <a:t>Methodology</a:t>
              </a:r>
              <a:endParaRPr lang="en-GB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6867755" y="2233440"/>
              <a:ext cx="2071563" cy="3942459"/>
            </a:xfrm>
            <a:prstGeom prst="rect">
              <a:avLst/>
            </a:prstGeom>
            <a:noFill/>
            <a:ln w="9525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lIns="180000" tIns="144000" rIns="180000" bIns="144000"/>
            <a:lstStyle/>
            <a:p>
              <a:pPr marL="115888" indent="-115888" defTabSz="695325">
                <a:spcBef>
                  <a:spcPts val="600"/>
                </a:spcBef>
                <a:buFont typeface="Arial" pitchFamily="34" charset="0"/>
                <a:buChar char="•"/>
              </a:pPr>
              <a:r>
                <a:rPr lang="en-US" sz="1200" dirty="0"/>
                <a:t>Create a city wise master dataset with attributes like combine crime rate, population growth, housing growth and penetration of top </a:t>
              </a:r>
              <a:r>
                <a:rPr lang="en-US" sz="1200" dirty="0" smtClean="0"/>
                <a:t>segments</a:t>
              </a:r>
            </a:p>
            <a:p>
              <a:pPr marL="115888" indent="-115888" defTabSz="695325">
                <a:spcBef>
                  <a:spcPts val="600"/>
                </a:spcBef>
                <a:buFont typeface="Arial" pitchFamily="34" charset="0"/>
                <a:buChar char="•"/>
              </a:pPr>
              <a:r>
                <a:rPr lang="en-US" sz="1200" dirty="0"/>
                <a:t>Normalize the variables to the same scale and calculate attractiveness score or opportunity for all </a:t>
              </a:r>
              <a:r>
                <a:rPr lang="en-US" sz="1200" dirty="0" smtClean="0"/>
                <a:t>cities</a:t>
              </a:r>
            </a:p>
            <a:p>
              <a:pPr marL="115888" indent="-115888" defTabSz="695325">
                <a:spcBef>
                  <a:spcPts val="600"/>
                </a:spcBef>
                <a:buFont typeface="Arial" pitchFamily="34" charset="0"/>
                <a:buChar char="•"/>
              </a:pPr>
              <a:r>
                <a:rPr lang="en-US" sz="1200" dirty="0"/>
                <a:t>Using the final score, rank the cities and create a combined strategy</a:t>
              </a:r>
              <a:endParaRPr lang="en-GB" sz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270054" y="1839461"/>
            <a:ext cx="2073143" cy="4336438"/>
            <a:chOff x="9088283" y="1851423"/>
            <a:chExt cx="2073143" cy="4324476"/>
          </a:xfrm>
        </p:grpSpPr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9089144" y="1851423"/>
              <a:ext cx="2072282" cy="360362"/>
            </a:xfrm>
            <a:prstGeom prst="rect">
              <a:avLst/>
            </a:prstGeom>
            <a:ln>
              <a:headEnd type="none" w="sm" len="sm"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anchor="ctr"/>
            <a:lstStyle/>
            <a:p>
              <a:pPr algn="ctr">
                <a:buFontTx/>
                <a:buNone/>
              </a:pPr>
              <a:r>
                <a:rPr lang="en-GB" sz="1200" b="1" dirty="0" smtClean="0">
                  <a:solidFill>
                    <a:schemeClr val="bg1"/>
                  </a:solidFill>
                </a:rPr>
                <a:t>Results</a:t>
              </a:r>
              <a:endParaRPr lang="en-GB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9088283" y="2233440"/>
              <a:ext cx="2071563" cy="3942459"/>
            </a:xfrm>
            <a:prstGeom prst="rect">
              <a:avLst/>
            </a:prstGeom>
            <a:noFill/>
            <a:ln w="9525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lIns="180000" tIns="144000" rIns="180000" bIns="144000"/>
            <a:lstStyle/>
            <a:p>
              <a:pPr marL="168275" indent="-168275" defTabSz="695325">
                <a:spcBef>
                  <a:spcPts val="600"/>
                </a:spcBef>
                <a:buFont typeface="Arial" pitchFamily="34" charset="0"/>
                <a:buChar char="•"/>
              </a:pPr>
              <a:r>
                <a:rPr lang="en-US" sz="1200" dirty="0" smtClean="0"/>
                <a:t>Identification </a:t>
              </a:r>
              <a:r>
                <a:rPr lang="en-US" sz="1200" dirty="0"/>
                <a:t>of key locations</a:t>
              </a:r>
            </a:p>
            <a:p>
              <a:pPr marL="168275" indent="-168275" defTabSz="695325">
                <a:spcBef>
                  <a:spcPts val="600"/>
                </a:spcBef>
                <a:buFont typeface="Arial" pitchFamily="34" charset="0"/>
                <a:buChar char="•"/>
              </a:pPr>
              <a:endParaRPr lang="en-GB" sz="1200" dirty="0" err="1"/>
            </a:p>
          </p:txBody>
        </p:sp>
      </p:grp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3124940" y="1839461"/>
            <a:ext cx="5859261" cy="360362"/>
          </a:xfrm>
          <a:prstGeom prst="rect">
            <a:avLst/>
          </a:prstGeom>
          <a:ln>
            <a:headEnd type="none" w="sm" len="sm"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36000" rIns="72000" bIns="36000" anchor="ctr"/>
          <a:lstStyle/>
          <a:p>
            <a:pPr algn="ctr">
              <a:buFontTx/>
              <a:buNone/>
            </a:pPr>
            <a:r>
              <a:rPr lang="en-GB" sz="1200" b="1" dirty="0" smtClean="0">
                <a:solidFill>
                  <a:schemeClr val="bg1"/>
                </a:solidFill>
              </a:rPr>
              <a:t>Visualizations</a:t>
            </a:r>
            <a:endParaRPr lang="en-GB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16226"/>
              </p:ext>
            </p:extLst>
          </p:nvPr>
        </p:nvGraphicFramePr>
        <p:xfrm>
          <a:off x="3124940" y="2287380"/>
          <a:ext cx="5859262" cy="3888518"/>
        </p:xfrm>
        <a:graphic>
          <a:graphicData uri="http://schemas.openxmlformats.org/drawingml/2006/table">
            <a:tbl>
              <a:tblPr/>
              <a:tblGrid>
                <a:gridCol w="1335743"/>
                <a:gridCol w="684365"/>
                <a:gridCol w="803987"/>
                <a:gridCol w="1150045"/>
                <a:gridCol w="696842"/>
                <a:gridCol w="1188280"/>
              </a:tblGrid>
              <a:tr h="7991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City Name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Score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Population growth in 2011-12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Crime</a:t>
                      </a:r>
                      <a:r>
                        <a:rPr lang="en-US" sz="1000" b="1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Rate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Housing Construction rate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Top </a:t>
                      </a:r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segment’s penetration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3089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Brooklyn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115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6E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4.1%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2,202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19.6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3.4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New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York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109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6E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8.0%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1,372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10.7%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4.5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Las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Vegas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91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6E00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2.6%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1,134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20.1%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12.2%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Bronx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90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6E00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3.4%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860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2.4%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20.6%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Phoenix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90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6E00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7.9%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608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8.4%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12.9%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Atlanta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86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6E00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0.9%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764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4.9%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15.4%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Indianapolis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84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6E00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7.9%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375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2.4%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20.1%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Tucson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84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6E00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-4.6%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405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4.0%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27.7%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Fort Worth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82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6E00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-1.1%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523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1.7%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28.7%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Charlotte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75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6E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3.3%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363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17.3%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21.3%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8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wC">
  <a:themeElements>
    <a:clrScheme name="PwC Orange">
      <a:dk1>
        <a:srgbClr val="000000"/>
      </a:dk1>
      <a:lt1>
        <a:srgbClr val="FFFFFF"/>
      </a:lt1>
      <a:dk2>
        <a:srgbClr val="DC6900"/>
      </a:dk2>
      <a:lt2>
        <a:srgbClr val="FFFFFF"/>
      </a:lt2>
      <a:accent1>
        <a:srgbClr val="DC6900"/>
      </a:accent1>
      <a:accent2>
        <a:srgbClr val="FFB600"/>
      </a:accent2>
      <a:accent3>
        <a:srgbClr val="602320"/>
      </a:accent3>
      <a:accent4>
        <a:srgbClr val="E27588"/>
      </a:accent4>
      <a:accent5>
        <a:srgbClr val="A32020"/>
      </a:accent5>
      <a:accent6>
        <a:srgbClr val="E0301E"/>
      </a:accent6>
      <a:hlink>
        <a:srgbClr val="0000FF"/>
      </a:hlink>
      <a:folHlink>
        <a:srgbClr val="0000FF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/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indent="-274320">
          <a:spcAft>
            <a:spcPts val="900"/>
          </a:spcAft>
          <a:defRPr sz="2000" dirty="0" err="1" smtClean="0">
            <a:latin typeface="Georgia" pitchFamily="18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1" id="{B94186EA-B0B2-4E41-A351-6242F0C72D9D}" vid="{E142F899-578D-4885-93C2-118BB84F88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3949</TotalTime>
  <Words>180</Words>
  <Application>Microsoft Office PowerPoint</Application>
  <PresentationFormat>Custom</PresentationFormat>
  <Paragraphs>75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PwC</vt:lpstr>
      <vt:lpstr>Week 3 : Expected Output Guidance </vt:lpstr>
      <vt:lpstr>Key Locations and their description</vt:lpstr>
    </vt:vector>
  </TitlesOfParts>
  <Company>PricewaterhouseCoopers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dc:creator>Prateek S Singhal</dc:creator>
  <cp:lastModifiedBy>My T Tran</cp:lastModifiedBy>
  <cp:revision>35</cp:revision>
  <dcterms:created xsi:type="dcterms:W3CDTF">2017-04-03T13:49:52Z</dcterms:created>
  <dcterms:modified xsi:type="dcterms:W3CDTF">2017-05-09T23:30:30Z</dcterms:modified>
</cp:coreProperties>
</file>