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7"/>
  </p:notesMasterIdLst>
  <p:sldIdLst>
    <p:sldId id="269" r:id="rId2"/>
    <p:sldId id="261" r:id="rId3"/>
    <p:sldId id="271" r:id="rId4"/>
    <p:sldId id="270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tna Raj Singh" initials="RRS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936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Household Occupation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Management/Business/Financial</c:v>
                </c:pt>
                <c:pt idx="1">
                  <c:v>Natural Resources/Construction/Maintenance</c:v>
                </c:pt>
                <c:pt idx="2">
                  <c:v>Other Employed</c:v>
                </c:pt>
                <c:pt idx="3">
                  <c:v>Professional</c:v>
                </c:pt>
                <c:pt idx="4">
                  <c:v>Sales/Office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0.18329526497441745</c:v>
                </c:pt>
                <c:pt idx="1">
                  <c:v>0.10168173868200896</c:v>
                </c:pt>
                <c:pt idx="2">
                  <c:v>0.19027702594602655</c:v>
                </c:pt>
                <c:pt idx="3">
                  <c:v>0.26204696581847103</c:v>
                </c:pt>
                <c:pt idx="4">
                  <c:v>0.15508751386304401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998464"/>
        <c:axId val="68000768"/>
      </c:barChart>
      <c:catAx>
        <c:axId val="6799846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68000768"/>
        <c:crosses val="autoZero"/>
        <c:auto val="1"/>
        <c:lblAlgn val="ctr"/>
        <c:lblOffset val="100"/>
        <c:noMultiLvlLbl val="0"/>
      </c:catAx>
      <c:valAx>
        <c:axId val="68000768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crossAx val="6799846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txPr>
    <a:bodyPr/>
    <a:lstStyle/>
    <a:p>
      <a:pPr>
        <a:defRPr sz="800">
          <a:latin typeface="+mj-lt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Education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Household Occupation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Attended Some College</c:v>
                </c:pt>
                <c:pt idx="1">
                  <c:v>Bachelor's Degree</c:v>
                </c:pt>
                <c:pt idx="2">
                  <c:v>Did Not Graduate High School</c:v>
                </c:pt>
                <c:pt idx="3">
                  <c:v>Graduated High School</c:v>
                </c:pt>
                <c:pt idx="4">
                  <c:v>Post Graduate Degree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0.30813284990012396</c:v>
                </c:pt>
                <c:pt idx="1">
                  <c:v>0.30146883222687859</c:v>
                </c:pt>
                <c:pt idx="2">
                  <c:v>3.4024307702105322E-2</c:v>
                </c:pt>
                <c:pt idx="3">
                  <c:v>0.2187453401532779</c:v>
                </c:pt>
                <c:pt idx="4">
                  <c:v>0.13762532075278269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0512128"/>
        <c:axId val="250513664"/>
      </c:barChart>
      <c:catAx>
        <c:axId val="25051212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250513664"/>
        <c:crosses val="autoZero"/>
        <c:auto val="1"/>
        <c:lblAlgn val="ctr"/>
        <c:lblOffset val="100"/>
        <c:noMultiLvlLbl val="0"/>
      </c:catAx>
      <c:valAx>
        <c:axId val="250513664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crossAx val="250512128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txPr>
    <a:bodyPr/>
    <a:lstStyle/>
    <a:p>
      <a:pPr>
        <a:defRPr sz="800">
          <a:latin typeface="+mj-lt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Tenure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Household Occupation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Own Home</c:v>
                </c:pt>
                <c:pt idx="1">
                  <c:v>Rents Home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0.66812882301591492</c:v>
                </c:pt>
                <c:pt idx="1">
                  <c:v>0.33187117698408508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0533760"/>
        <c:axId val="250535296"/>
      </c:barChart>
      <c:catAx>
        <c:axId val="25053376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250535296"/>
        <c:crosses val="autoZero"/>
        <c:auto val="1"/>
        <c:lblAlgn val="ctr"/>
        <c:lblOffset val="100"/>
        <c:noMultiLvlLbl val="0"/>
      </c:catAx>
      <c:valAx>
        <c:axId val="250535296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crossAx val="250533760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txPr>
    <a:bodyPr/>
    <a:lstStyle/>
    <a:p>
      <a:pPr>
        <a:defRPr sz="800">
          <a:latin typeface="+mj-lt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IPA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IPA</c:v>
                </c:pt>
              </c:strCache>
            </c:strRef>
          </c:tx>
          <c:invertIfNegative val="0"/>
          <c:cat>
            <c:strRef>
              <c:f>Sheet1!$A$2:$A$11</c:f>
              <c:strCache>
                <c:ptCount val="10"/>
                <c:pt idx="0">
                  <c:v>&lt; $25K</c:v>
                </c:pt>
                <c:pt idx="1">
                  <c:v>$25K-$49K</c:v>
                </c:pt>
                <c:pt idx="2">
                  <c:v>$50K-$74K</c:v>
                </c:pt>
                <c:pt idx="3">
                  <c:v>$75K-$99K</c:v>
                </c:pt>
                <c:pt idx="4">
                  <c:v>$100K-$249K</c:v>
                </c:pt>
                <c:pt idx="5">
                  <c:v>$250K-$499K</c:v>
                </c:pt>
                <c:pt idx="6">
                  <c:v>$500K-$749K</c:v>
                </c:pt>
                <c:pt idx="7">
                  <c:v>$750K-$999K</c:v>
                </c:pt>
                <c:pt idx="8">
                  <c:v>$1million-$2million</c:v>
                </c:pt>
                <c:pt idx="9">
                  <c:v>$2 million+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0.36329325153231296</c:v>
                </c:pt>
                <c:pt idx="1">
                  <c:v>0.20798259896737797</c:v>
                </c:pt>
                <c:pt idx="2">
                  <c:v>0.15456760117303875</c:v>
                </c:pt>
                <c:pt idx="3">
                  <c:v>0.11961020770490123</c:v>
                </c:pt>
                <c:pt idx="4">
                  <c:v>0.12528740575460004</c:v>
                </c:pt>
                <c:pt idx="5">
                  <c:v>2.925888632769906E-2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9212416"/>
        <c:axId val="250503936"/>
      </c:barChart>
      <c:catAx>
        <c:axId val="36921241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250503936"/>
        <c:crosses val="autoZero"/>
        <c:auto val="1"/>
        <c:lblAlgn val="ctr"/>
        <c:lblOffset val="100"/>
        <c:noMultiLvlLbl val="0"/>
      </c:catAx>
      <c:valAx>
        <c:axId val="250503936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crossAx val="369212416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txPr>
    <a:bodyPr/>
    <a:lstStyle/>
    <a:p>
      <a:pPr>
        <a:defRPr sz="800">
          <a:latin typeface="+mj-lt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Household composition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Household Occupation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1 Adult, Children &lt;18</c:v>
                </c:pt>
                <c:pt idx="1">
                  <c:v>1 Adult, No Children &lt;18</c:v>
                </c:pt>
                <c:pt idx="2">
                  <c:v>Married Couple Only</c:v>
                </c:pt>
                <c:pt idx="3">
                  <c:v>Married Couple, Children &lt;18</c:v>
                </c:pt>
                <c:pt idx="4">
                  <c:v>Married Couple, Children &lt;18 and 18+</c:v>
                </c:pt>
                <c:pt idx="5">
                  <c:v>Married Couple, Children 18+</c:v>
                </c:pt>
                <c:pt idx="6">
                  <c:v>Married Couple, Other Adults</c:v>
                </c:pt>
                <c:pt idx="7">
                  <c:v>No Married Couple, Other Adults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2.6553942385655126E-2</c:v>
                </c:pt>
                <c:pt idx="1">
                  <c:v>0.21010380002733778</c:v>
                </c:pt>
                <c:pt idx="2">
                  <c:v>0.23004546845439097</c:v>
                </c:pt>
                <c:pt idx="3">
                  <c:v>0.19513472199354456</c:v>
                </c:pt>
                <c:pt idx="4">
                  <c:v>4.607724394918903E-2</c:v>
                </c:pt>
                <c:pt idx="5">
                  <c:v>5.1587803938502451E-2</c:v>
                </c:pt>
                <c:pt idx="6">
                  <c:v>7.0741812649309259E-3</c:v>
                </c:pt>
                <c:pt idx="7">
                  <c:v>0.23354506188276447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8583040"/>
        <c:axId val="368584576"/>
      </c:barChart>
      <c:catAx>
        <c:axId val="36858304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368584576"/>
        <c:crosses val="autoZero"/>
        <c:auto val="1"/>
        <c:lblAlgn val="ctr"/>
        <c:lblOffset val="100"/>
        <c:noMultiLvlLbl val="0"/>
      </c:catAx>
      <c:valAx>
        <c:axId val="368584576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crossAx val="368583040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txPr>
    <a:bodyPr/>
    <a:lstStyle/>
    <a:p>
      <a:pPr>
        <a:defRPr sz="800">
          <a:latin typeface="+mj-lt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Race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Household Occupation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Asian</c:v>
                </c:pt>
                <c:pt idx="1">
                  <c:v>Black</c:v>
                </c:pt>
                <c:pt idx="2">
                  <c:v>Other</c:v>
                </c:pt>
                <c:pt idx="3">
                  <c:v>White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4.0797491992830053E-2</c:v>
                </c:pt>
                <c:pt idx="1">
                  <c:v>8.6150857877781539E-2</c:v>
                </c:pt>
                <c:pt idx="2">
                  <c:v>8.0609911804634379E-2</c:v>
                </c:pt>
                <c:pt idx="3">
                  <c:v>0.79267642956331019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8633344"/>
        <c:axId val="368634880"/>
      </c:barChart>
      <c:catAx>
        <c:axId val="36863334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368634880"/>
        <c:crosses val="autoZero"/>
        <c:auto val="1"/>
        <c:lblAlgn val="ctr"/>
        <c:lblOffset val="100"/>
        <c:noMultiLvlLbl val="0"/>
      </c:catAx>
      <c:valAx>
        <c:axId val="368634880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crossAx val="368633344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txPr>
    <a:bodyPr/>
    <a:lstStyle/>
    <a:p>
      <a:pPr>
        <a:defRPr sz="800">
          <a:latin typeface="+mj-lt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Employment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Household Occupation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Full Time</c:v>
                </c:pt>
                <c:pt idx="1">
                  <c:v>Part Time</c:v>
                </c:pt>
                <c:pt idx="2">
                  <c:v>Unemployed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0.83519403601750863</c:v>
                </c:pt>
                <c:pt idx="1">
                  <c:v>5.719112400162784E-2</c:v>
                </c:pt>
                <c:pt idx="2">
                  <c:v>0.10784137648765607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0297472"/>
        <c:axId val="370303360"/>
      </c:barChart>
      <c:catAx>
        <c:axId val="37029747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370303360"/>
        <c:crosses val="autoZero"/>
        <c:auto val="1"/>
        <c:lblAlgn val="ctr"/>
        <c:lblOffset val="100"/>
        <c:noMultiLvlLbl val="0"/>
      </c:catAx>
      <c:valAx>
        <c:axId val="370303360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crossAx val="370297472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txPr>
    <a:bodyPr/>
    <a:lstStyle/>
    <a:p>
      <a:pPr>
        <a:defRPr sz="800">
          <a:latin typeface="+mj-lt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Marital Status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Household Occupation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Married</c:v>
                </c:pt>
                <c:pt idx="1">
                  <c:v>Other</c:v>
                </c:pt>
                <c:pt idx="2">
                  <c:v>Single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0.54563980083815111</c:v>
                </c:pt>
                <c:pt idx="1">
                  <c:v>0.17083391257816893</c:v>
                </c:pt>
                <c:pt idx="2">
                  <c:v>0.28387873603210945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0753536"/>
        <c:axId val="370755072"/>
      </c:barChart>
      <c:catAx>
        <c:axId val="3707535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370755072"/>
        <c:crosses val="autoZero"/>
        <c:auto val="1"/>
        <c:lblAlgn val="ctr"/>
        <c:lblOffset val="100"/>
        <c:noMultiLvlLbl val="0"/>
      </c:catAx>
      <c:valAx>
        <c:axId val="370755072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crossAx val="370753536"/>
        <c:crosses val="autoZero"/>
        <c:crossBetween val="between"/>
      </c:valAx>
    </c:plotArea>
    <c:plotVisOnly val="1"/>
    <c:dispBlanksAs val="gap"/>
    <c:showDLblsOverMax val="0"/>
  </c:chart>
  <c:spPr>
    <a:ln>
      <a:solidFill>
        <a:schemeClr val="accent1"/>
      </a:solidFill>
    </a:ln>
  </c:spPr>
  <c:txPr>
    <a:bodyPr/>
    <a:lstStyle/>
    <a:p>
      <a:pPr>
        <a:defRPr sz="800">
          <a:latin typeface="+mj-lt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C6163-EBF8-40BE-AD24-E0EED367F958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DF661-C902-4342-941E-D25164B24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6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B8F03-BC93-4120-96CA-A36DF640BE24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228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 smtClean="0"/>
              <a:t>www.pwc.com</a:t>
            </a:r>
            <a:endParaRPr lang="en-GB" noProof="0" dirty="0"/>
          </a:p>
        </p:txBody>
      </p:sp>
      <p:grpSp>
        <p:nvGrpSpPr>
          <p:cNvPr id="1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2281064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76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24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32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3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3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3200">
                <a:solidFill>
                  <a:schemeClr val="tx2"/>
                </a:solidFill>
              </a:defRPr>
            </a:lvl5pPr>
            <a:lvl6pPr>
              <a:buClr>
                <a:schemeClr val="tx2"/>
              </a:buClr>
              <a:defRPr sz="32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2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200">
                <a:solidFill>
                  <a:schemeClr val="tx2"/>
                </a:solidFill>
              </a:defRPr>
            </a:lvl8pPr>
            <a:lvl9pPr>
              <a:defRPr sz="32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07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52600"/>
            <a:ext cx="10769600" cy="4419600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</a:defRPr>
            </a:lvl1pPr>
            <a:lvl2pPr marL="444500" indent="-263525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2pPr>
            <a:lvl3pPr marL="714375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3pPr>
            <a:lvl4pPr marL="984250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4pPr>
            <a:lvl5pPr marL="1341438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5pPr>
            <a:lvl6pPr marL="1611313" indent="-271463">
              <a:lnSpc>
                <a:spcPts val="3600"/>
              </a:lnSpc>
              <a:spcBef>
                <a:spcPts val="0"/>
              </a:spcBef>
              <a:spcAft>
                <a:spcPts val="60"/>
              </a:spcAft>
              <a:buClr>
                <a:schemeClr val="bg1"/>
              </a:buClr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6pPr>
            <a:lvl7pPr>
              <a:defRPr sz="2800">
                <a:solidFill>
                  <a:schemeClr val="bg1"/>
                </a:solidFill>
              </a:defRPr>
            </a:lvl7pPr>
            <a:lvl8pPr>
              <a:lnSpc>
                <a:spcPts val="3600"/>
              </a:lnSpc>
              <a:defRPr sz="2800">
                <a:solidFill>
                  <a:schemeClr val="bg1"/>
                </a:solidFill>
              </a:defRPr>
            </a:lvl8pPr>
            <a:lvl9pPr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sz="1000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8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2"/>
            <a:ext cx="10769600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2"/>
            <a:ext cx="10769600" cy="137159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30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0"/>
            <a:ext cx="10769600" cy="13716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sz="1000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59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711202" y="2819400"/>
            <a:ext cx="5283199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1"/>
            <a:ext cx="10769600" cy="76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sz="1000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9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hape 140"/>
          <p:cNvCxnSpPr/>
          <p:nvPr/>
        </p:nvCxnSpPr>
        <p:spPr>
          <a:xfrm rot="5400000" flipH="1" flipV="1">
            <a:off x="6820410" y="-3874008"/>
            <a:ext cx="152399" cy="9119616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14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144" name="Text Placeholder 31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102" name="Group 101"/>
          <p:cNvGrpSpPr>
            <a:grpSpLocks noChangeAspect="1"/>
          </p:cNvGrpSpPr>
          <p:nvPr/>
        </p:nvGrpSpPr>
        <p:grpSpPr>
          <a:xfrm>
            <a:off x="1291457" y="5768682"/>
            <a:ext cx="1643044" cy="935789"/>
            <a:chOff x="518032" y="-1032869"/>
            <a:chExt cx="6161413" cy="4678943"/>
          </a:xfrm>
        </p:grpSpPr>
        <p:grpSp>
          <p:nvGrpSpPr>
            <p:cNvPr id="103" name="Group 73"/>
            <p:cNvGrpSpPr>
              <a:grpSpLocks noChangeAspect="1"/>
            </p:cNvGrpSpPr>
            <p:nvPr/>
          </p:nvGrpSpPr>
          <p:grpSpPr>
            <a:xfrm>
              <a:off x="4438637" y="-1032863"/>
              <a:ext cx="2240792" cy="2011550"/>
              <a:chOff x="1905000" y="5715000"/>
              <a:chExt cx="445770" cy="381000"/>
            </a:xfrm>
          </p:grpSpPr>
          <p:sp>
            <p:nvSpPr>
              <p:cNvPr id="107" name="Rectangle 25"/>
              <p:cNvSpPr>
                <a:spLocks noChangeArrowheads="1"/>
              </p:cNvSpPr>
              <p:nvPr userDrawn="1"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8" name="Rectangle 26"/>
              <p:cNvSpPr>
                <a:spLocks noChangeArrowheads="1"/>
              </p:cNvSpPr>
              <p:nvPr userDrawn="1"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9" name="Rectangle 27"/>
              <p:cNvSpPr>
                <a:spLocks noChangeArrowheads="1"/>
              </p:cNvSpPr>
              <p:nvPr userDrawn="1"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0" name="Rectangle 28"/>
              <p:cNvSpPr>
                <a:spLocks noChangeArrowheads="1"/>
              </p:cNvSpPr>
              <p:nvPr userDrawn="1"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1" name="Rectangle 29"/>
              <p:cNvSpPr>
                <a:spLocks noChangeArrowheads="1"/>
              </p:cNvSpPr>
              <p:nvPr userDrawn="1"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 userDrawn="1"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3" name="Rectangle 31"/>
              <p:cNvSpPr>
                <a:spLocks noChangeArrowheads="1"/>
              </p:cNvSpPr>
              <p:nvPr userDrawn="1"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4" name="Rectangle 32"/>
              <p:cNvSpPr>
                <a:spLocks noChangeArrowheads="1"/>
              </p:cNvSpPr>
              <p:nvPr userDrawn="1"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5" name="Freeform 33"/>
              <p:cNvSpPr>
                <a:spLocks/>
              </p:cNvSpPr>
              <p:nvPr userDrawn="1"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6" name="Rectangle 34"/>
              <p:cNvSpPr>
                <a:spLocks noChangeArrowheads="1"/>
              </p:cNvSpPr>
              <p:nvPr userDrawn="1"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7" name="Rectangle 35"/>
              <p:cNvSpPr>
                <a:spLocks noChangeArrowheads="1"/>
              </p:cNvSpPr>
              <p:nvPr userDrawn="1"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8" name="Rectangle 36"/>
              <p:cNvSpPr>
                <a:spLocks noChangeArrowheads="1"/>
              </p:cNvSpPr>
              <p:nvPr userDrawn="1"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9" name="Rectangle 25"/>
              <p:cNvSpPr>
                <a:spLocks noChangeArrowheads="1"/>
              </p:cNvSpPr>
              <p:nvPr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0" name="Rectangle 26"/>
              <p:cNvSpPr>
                <a:spLocks noChangeArrowheads="1"/>
              </p:cNvSpPr>
              <p:nvPr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1" name="Rectangle 27"/>
              <p:cNvSpPr>
                <a:spLocks noChangeArrowheads="1"/>
              </p:cNvSpPr>
              <p:nvPr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2" name="Rectangle 28"/>
              <p:cNvSpPr>
                <a:spLocks noChangeArrowheads="1"/>
              </p:cNvSpPr>
              <p:nvPr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3" name="Rectangle 29"/>
              <p:cNvSpPr>
                <a:spLocks noChangeArrowheads="1"/>
              </p:cNvSpPr>
              <p:nvPr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4" name="Rectangle 30"/>
              <p:cNvSpPr>
                <a:spLocks noChangeArrowheads="1"/>
              </p:cNvSpPr>
              <p:nvPr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5" name="Rectangle 31"/>
              <p:cNvSpPr>
                <a:spLocks noChangeArrowheads="1"/>
              </p:cNvSpPr>
              <p:nvPr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6" name="Rectangle 32"/>
              <p:cNvSpPr>
                <a:spLocks noChangeArrowheads="1"/>
              </p:cNvSpPr>
              <p:nvPr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7" name="Freeform 33"/>
              <p:cNvSpPr>
                <a:spLocks/>
              </p:cNvSpPr>
              <p:nvPr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8" name="Rectangle 34"/>
              <p:cNvSpPr>
                <a:spLocks noChangeArrowheads="1"/>
              </p:cNvSpPr>
              <p:nvPr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9" name="Rectangle 35"/>
              <p:cNvSpPr>
                <a:spLocks noChangeArrowheads="1"/>
              </p:cNvSpPr>
              <p:nvPr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30" name="Rectangle 36"/>
              <p:cNvSpPr>
                <a:spLocks noChangeArrowheads="1"/>
              </p:cNvSpPr>
              <p:nvPr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  <p:grpSp>
          <p:nvGrpSpPr>
            <p:cNvPr id="104" name="Group 32"/>
            <p:cNvGrpSpPr/>
            <p:nvPr/>
          </p:nvGrpSpPr>
          <p:grpSpPr>
            <a:xfrm>
              <a:off x="518032" y="978681"/>
              <a:ext cx="4572000" cy="2667393"/>
              <a:chOff x="518032" y="978681"/>
              <a:chExt cx="4572000" cy="2667393"/>
            </a:xfrm>
          </p:grpSpPr>
          <p:sp>
            <p:nvSpPr>
              <p:cNvPr id="105" name="Rectangle 37"/>
              <p:cNvSpPr>
                <a:spLocks noChangeArrowheads="1"/>
              </p:cNvSpPr>
              <p:nvPr userDrawn="1"/>
            </p:nvSpPr>
            <p:spPr bwMode="black">
              <a:xfrm>
                <a:off x="3295650" y="978681"/>
                <a:ext cx="1143000" cy="263229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6" name="Freeform 7"/>
              <p:cNvSpPr>
                <a:spLocks noEditPoints="1"/>
              </p:cNvSpPr>
              <p:nvPr userDrawn="1"/>
            </p:nvSpPr>
            <p:spPr bwMode="black">
              <a:xfrm>
                <a:off x="518032" y="1922794"/>
                <a:ext cx="4572000" cy="1723280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7634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31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812801" y="3048000"/>
            <a:ext cx="1219200" cy="76200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3" name="Group 31"/>
          <p:cNvGrpSpPr/>
          <p:nvPr/>
        </p:nvGrpSpPr>
        <p:grpSpPr>
          <a:xfrm>
            <a:off x="652115" y="2901698"/>
            <a:ext cx="1613003" cy="151219"/>
            <a:chOff x="489087" y="2521685"/>
            <a:chExt cx="1209752" cy="151219"/>
          </a:xfrm>
        </p:grpSpPr>
        <p:cxnSp>
          <p:nvCxnSpPr>
            <p:cNvPr id="33" name="Straight Connector 32"/>
            <p:cNvCxnSpPr/>
            <p:nvPr userDrawn="1"/>
          </p:nvCxnSpPr>
          <p:spPr>
            <a:xfrm rot="10800000">
              <a:off x="489087" y="2521686"/>
              <a:ext cx="12097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13478" y="2597295"/>
              <a:ext cx="15121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smtClean="0"/>
              <a:t>Click to add the presentation’s main title</a:t>
            </a:r>
            <a:endParaRPr lang="en-GB" noProof="0"/>
          </a:p>
        </p:txBody>
      </p:sp>
      <p:sp>
        <p:nvSpPr>
          <p:cNvPr id="4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9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9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98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2764804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8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5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56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sp>
        <p:nvSpPr>
          <p:cNvPr id="17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2336800" y="2899978"/>
            <a:ext cx="8432800" cy="3272223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18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9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6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endParaRPr lang="en-GB" sz="1000" noProof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  <p:cxnSp>
        <p:nvCxnSpPr>
          <p:cNvPr id="11" name="Shape 61"/>
          <p:cNvCxnSpPr/>
          <p:nvPr userDrawn="1"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49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49"/>
          <p:cNvSpPr>
            <a:spLocks noChangeArrowheads="1"/>
          </p:cNvSpPr>
          <p:nvPr/>
        </p:nvSpPr>
        <p:spPr bwMode="gray">
          <a:xfrm>
            <a:off x="9855200" y="685802"/>
            <a:ext cx="2336800" cy="54863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81" name="Rectangle 648"/>
          <p:cNvSpPr>
            <a:spLocks noChangeArrowheads="1"/>
          </p:cNvSpPr>
          <p:nvPr/>
        </p:nvSpPr>
        <p:spPr bwMode="gray">
          <a:xfrm>
            <a:off x="2336800" y="0"/>
            <a:ext cx="75184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2336800" y="685800"/>
            <a:ext cx="7518400" cy="54864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11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2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chemeClr val="tx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1073045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5867400"/>
            <a:ext cx="6400800" cy="762000"/>
          </a:xfrm>
        </p:spPr>
        <p:txBody>
          <a:bodyPr anchor="b"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smtClean="0"/>
              <a:t>Add legal and copyright disclaimers here.</a:t>
            </a:r>
            <a:endParaRPr lang="en-GB" noProof="0"/>
          </a:p>
        </p:txBody>
      </p:sp>
      <p:cxnSp>
        <p:nvCxnSpPr>
          <p:cNvPr id="7" name="Shape 6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70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hape 4"/>
          <p:cNvCxnSpPr/>
          <p:nvPr/>
        </p:nvCxnSpPr>
        <p:spPr>
          <a:xfrm rot="5400000" flipH="1" flipV="1">
            <a:off x="5918200" y="-4800600"/>
            <a:ext cx="152400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328984" y="6629400"/>
            <a:ext cx="4376616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-274320" fontAlgn="base">
              <a:spcBef>
                <a:spcPct val="0"/>
              </a:spcBef>
              <a:spcAft>
                <a:spcPts val="900"/>
              </a:spcAft>
            </a:pPr>
            <a:endParaRPr lang="en-US" sz="2000" dirty="0" smtClean="0">
              <a:solidFill>
                <a:srgbClr val="000000"/>
              </a:solidFill>
              <a:latin typeface="Georgia" pitchFamily="18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9448813" y="6477000"/>
            <a:ext cx="2035908" cy="152400"/>
          </a:xfrm>
        </p:spPr>
        <p:txBody>
          <a:bodyPr/>
          <a:lstStyle>
            <a:lvl1pPr algn="r"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F4D0798-1B7D-4AFD-9AA5-1FE6FE0ED592}" type="slidenum">
              <a:rPr lang="en-GB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40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2"/>
            <a:ext cx="52832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2" y="1752600"/>
            <a:ext cx="5283199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hape 6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44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1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711200" y="1752602"/>
            <a:ext cx="34544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4368802" y="1752602"/>
            <a:ext cx="3454399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1752602"/>
            <a:ext cx="34544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hape 18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6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3352800"/>
            <a:ext cx="5283200" cy="2819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0" y="3352800"/>
            <a:ext cx="5283201" cy="2819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10769600" cy="14478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7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8026400" y="1752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4038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7112000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4038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368800" y="1752600"/>
            <a:ext cx="7112000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0" y="685800"/>
            <a:ext cx="71120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368800" y="1752600"/>
            <a:ext cx="71120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3454400" cy="2130552"/>
          </a:xfrm>
        </p:spPr>
        <p:txBody>
          <a:bodyPr/>
          <a:lstStyle>
            <a:lvl1pPr>
              <a:defRPr sz="24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1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7747002" y="-2971800"/>
            <a:ext cx="152399" cy="73152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hape 9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7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1201" y="685800"/>
            <a:ext cx="10769601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</a:t>
            </a:r>
            <a:br>
              <a:rPr lang="en-GB" noProof="0" smtClean="0"/>
            </a:br>
            <a:r>
              <a:rPr lang="en-GB" noProof="0" smtClean="0"/>
              <a:t>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2" y="1752600"/>
            <a:ext cx="10769599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6C0488-217C-405E-84A7-2C6B75A710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3CBB441-54ED-477C-9FAB-35555F11287D}" type="datetimeFigureOut">
              <a:rPr lang="en-US" smtClean="0"/>
              <a:t>5/9/2017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136" y="6324600"/>
            <a:ext cx="7014464" cy="15087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9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6" r:id="rId2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Tx/>
        <a:buNone/>
        <a:tabLst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728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›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/>
              <a:t>4 : Expected Output Guidance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3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 smtClean="0"/>
              <a:t>deliverable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dirty="0" smtClean="0"/>
              <a:t>Executive Summary</a:t>
            </a:r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dirty="0" smtClean="0"/>
              <a:t>Methodology/Approach</a:t>
            </a:r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dirty="0" smtClean="0"/>
              <a:t>Initial Findings or exploratory </a:t>
            </a:r>
            <a:r>
              <a:rPr lang="en-US" dirty="0" smtClean="0"/>
              <a:t>analysis*</a:t>
            </a:r>
            <a:endParaRPr lang="en-US" dirty="0" smtClean="0"/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dirty="0" smtClean="0"/>
              <a:t>Results* </a:t>
            </a:r>
            <a:r>
              <a:rPr lang="en-US" dirty="0" smtClean="0"/>
              <a:t>– Top costumers and top markets to target based on previous weeks results</a:t>
            </a:r>
          </a:p>
          <a:p>
            <a:pPr marL="68580" indent="-342900">
              <a:buFont typeface="Arial" panose="020B0604020202020204" pitchFamily="34" charset="0"/>
              <a:buChar char="•"/>
            </a:pPr>
            <a:r>
              <a:rPr lang="en-US" dirty="0" smtClean="0"/>
              <a:t>Targeting </a:t>
            </a:r>
            <a:r>
              <a:rPr lang="en-US" dirty="0" smtClean="0"/>
              <a:t>strategy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indent="0"/>
            <a:r>
              <a:rPr lang="en-US" sz="1400" i="1" dirty="0" smtClean="0"/>
              <a:t>*Refer to subsequent example presentation slides </a:t>
            </a:r>
            <a:endParaRPr lang="en-US" sz="1400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1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731323"/>
            <a:ext cx="10769600" cy="557074"/>
          </a:xfrm>
        </p:spPr>
        <p:txBody>
          <a:bodyPr/>
          <a:lstStyle/>
          <a:p>
            <a:r>
              <a:rPr lang="en-US" dirty="0" smtClean="0"/>
              <a:t>[Example] Customer </a:t>
            </a:r>
            <a:r>
              <a:rPr lang="en-US" dirty="0"/>
              <a:t>profile: </a:t>
            </a:r>
            <a:r>
              <a:rPr lang="en-US" dirty="0" smtClean="0"/>
              <a:t>Modest Families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200" y="2222269"/>
            <a:ext cx="1614750" cy="165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403916"/>
              </p:ext>
            </p:extLst>
          </p:nvPr>
        </p:nvGraphicFramePr>
        <p:xfrm>
          <a:off x="2712128" y="1970843"/>
          <a:ext cx="3200400" cy="3693111"/>
        </p:xfrm>
        <a:graphic>
          <a:graphicData uri="http://schemas.openxmlformats.org/drawingml/2006/table">
            <a:tbl>
              <a:tblPr firstRow="1" bandRow="1"/>
              <a:tblGrid>
                <a:gridCol w="1600200"/>
                <a:gridCol w="1600200"/>
              </a:tblGrid>
              <a:tr h="68534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0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Demographic profile</a:t>
                      </a:r>
                    </a:p>
                  </a:txBody>
                  <a:tcPr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69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0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u="none" strike="noStrike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9060" marR="99060"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6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j-lt"/>
                        </a:rPr>
                        <a:t>Age:</a:t>
                      </a:r>
                      <a:r>
                        <a:rPr lang="en-US" sz="900" b="1" baseline="0" dirty="0" smtClean="0">
                          <a:latin typeface="+mj-lt"/>
                        </a:rPr>
                        <a:t> </a:t>
                      </a:r>
                      <a:r>
                        <a:rPr lang="en-US" sz="900" b="0" baseline="0" dirty="0" smtClean="0">
                          <a:latin typeface="+mj-lt"/>
                        </a:rPr>
                        <a:t>18-64</a:t>
                      </a:r>
                      <a:endParaRPr lang="en-US" sz="900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j-lt"/>
                        </a:rPr>
                        <a:t>Healthy</a:t>
                      </a:r>
                      <a:r>
                        <a:rPr lang="en-US" sz="900" b="1" baseline="0" dirty="0" smtClean="0">
                          <a:latin typeface="+mj-lt"/>
                        </a:rPr>
                        <a:t> Living Score: </a:t>
                      </a:r>
                      <a:r>
                        <a:rPr lang="en-US" sz="900" b="0" baseline="0" dirty="0" smtClean="0">
                          <a:latin typeface="+mj-lt"/>
                        </a:rPr>
                        <a:t>Low/Medium</a:t>
                      </a:r>
                      <a:endParaRPr lang="en-US" sz="900" b="0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61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j-lt"/>
                        </a:rPr>
                        <a:t>Income:</a:t>
                      </a:r>
                      <a:r>
                        <a:rPr lang="en-US" sz="900" b="1" baseline="0" dirty="0" smtClean="0">
                          <a:latin typeface="+mj-lt"/>
                        </a:rPr>
                        <a:t> </a:t>
                      </a:r>
                      <a:r>
                        <a:rPr lang="en-US" sz="900" baseline="0" dirty="0" smtClean="0">
                          <a:latin typeface="+mj-lt"/>
                        </a:rPr>
                        <a:t>$83K (Up-scale)</a:t>
                      </a:r>
                      <a:endParaRPr lang="en-US" sz="900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j-lt"/>
                        </a:rPr>
                        <a:t>Ethnicity: </a:t>
                      </a:r>
                      <a:r>
                        <a:rPr lang="en-US" sz="900" b="0" dirty="0" smtClean="0">
                          <a:latin typeface="+mj-lt"/>
                        </a:rPr>
                        <a:t>White,</a:t>
                      </a:r>
                      <a:r>
                        <a:rPr lang="en-US" sz="900" b="0" baseline="0" dirty="0" smtClean="0">
                          <a:latin typeface="+mj-lt"/>
                        </a:rPr>
                        <a:t> Black, Asian, Hispanic</a:t>
                      </a:r>
                      <a:endParaRPr lang="en-US" sz="900" b="0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53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j-lt"/>
                        </a:rPr>
                        <a:t>Education: </a:t>
                      </a:r>
                      <a:r>
                        <a:rPr lang="en-US" sz="900" b="0" dirty="0" smtClean="0">
                          <a:latin typeface="+mj-lt"/>
                        </a:rPr>
                        <a:t>College</a:t>
                      </a:r>
                      <a:r>
                        <a:rPr lang="en-US" sz="900" b="0" baseline="0" dirty="0" smtClean="0">
                          <a:latin typeface="+mj-lt"/>
                        </a:rPr>
                        <a:t> Graduate/Bachelor’s Degree</a:t>
                      </a:r>
                      <a:endParaRPr lang="en-US" sz="900" baseline="0" dirty="0" smtClean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900" b="1" baseline="0" dirty="0" smtClean="0">
                          <a:latin typeface="+mj-lt"/>
                        </a:rPr>
                        <a:t>Average HH size: </a:t>
                      </a:r>
                      <a:r>
                        <a:rPr lang="en-US" sz="900" b="0" baseline="0" dirty="0" smtClean="0">
                          <a:latin typeface="+mj-lt"/>
                        </a:rPr>
                        <a:t>2.6</a:t>
                      </a:r>
                    </a:p>
                  </a:txBody>
                  <a:tcPr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500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900" b="1" dirty="0" smtClean="0">
                          <a:latin typeface="+mj-lt"/>
                        </a:rPr>
                        <a:t>Employment: </a:t>
                      </a:r>
                      <a:r>
                        <a:rPr lang="en-US" sz="900" b="0" dirty="0" smtClean="0">
                          <a:latin typeface="+mj-lt"/>
                        </a:rPr>
                        <a:t>Management/ Professionals</a:t>
                      </a:r>
                      <a:endParaRPr lang="en-US" sz="900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eorgia"/>
                          <a:ea typeface="+mn-ea"/>
                          <a:cs typeface="+mn-cs"/>
                        </a:rPr>
                        <a:t>Residential Insurance: </a:t>
                      </a:r>
                      <a:r>
                        <a:rPr kumimoji="0" 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Georgia"/>
                          <a:ea typeface="+mn-ea"/>
                          <a:cs typeface="+mn-cs"/>
                        </a:rPr>
                        <a:t>Prefer better policy features than lower price</a:t>
                      </a:r>
                      <a:endParaRPr lang="en-US" sz="900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811298"/>
              </p:ext>
            </p:extLst>
          </p:nvPr>
        </p:nvGraphicFramePr>
        <p:xfrm>
          <a:off x="6498454" y="1970836"/>
          <a:ext cx="4982346" cy="3839292"/>
        </p:xfrm>
        <a:graphic>
          <a:graphicData uri="http://schemas.openxmlformats.org/drawingml/2006/table">
            <a:tbl>
              <a:tblPr/>
              <a:tblGrid>
                <a:gridCol w="4213984"/>
                <a:gridCol w="768362"/>
              </a:tblGrid>
              <a:tr h="21329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Behaviour</a:t>
                      </a:r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 and Psychographics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2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Review Blogs/Social Networking Sites to Learn About Insurance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32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Text Messaging is an Important Part of My Daily Life- Agree 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32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Find Financial Products/Services I like, Recommend to Others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32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Better to put money in low-risk, even if return not as great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32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Among First of my Friends to try new Technology Products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32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 Go to the Doctor Regularly for Check-Ups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32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 Work Primarily for the Salary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32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 internet for medical information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132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Visited WebMD in last month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132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 Rely on my Physician to Recommend Drug Brands</a:t>
                      </a: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32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14300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14300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29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Media Trusted the Most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2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Internet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132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Magazines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32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Newspapers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32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Radio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132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Television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2" name="Content Placeholder 2"/>
          <p:cNvSpPr>
            <a:spLocks noGrp="1"/>
          </p:cNvSpPr>
          <p:nvPr/>
        </p:nvSpPr>
        <p:spPr>
          <a:xfrm>
            <a:off x="711200" y="1191272"/>
            <a:ext cx="10769600" cy="593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marR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Tx/>
              <a:buFontTx/>
              <a:buNone/>
              <a:tabLst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Font typeface="Georgia" pitchFamily="18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54864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Font typeface="Georgia" pitchFamily="18" charset="0"/>
              <a:buChar char="-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82296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Font typeface="Georgia" pitchFamily="18" charset="0"/>
              <a:buChar char="◦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109728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Font typeface="Georgia" pitchFamily="18" charset="0"/>
              <a:buChar char="›"/>
              <a:defRPr sz="20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74320" marR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6pPr>
            <a:lvl7pPr marL="54864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lphaLcPeriod"/>
              <a:defRPr sz="20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7pPr>
            <a:lvl8pPr marL="82296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romanLcPeriod"/>
              <a:defRPr sz="20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8pPr>
            <a:lvl9pPr marL="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000" b="1" kern="1200" baseline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9pPr>
          </a:lstStyle>
          <a:p>
            <a:pPr marL="285750" indent="4763">
              <a:defRPr/>
            </a:pPr>
            <a:r>
              <a:rPr lang="en-US" sz="1600" dirty="0" smtClean="0">
                <a:latin typeface="+mj-lt"/>
              </a:rPr>
              <a:t>Identify the top penetrating segments using the weighted score method by selecting the right attributes from the Survey data. </a:t>
            </a:r>
          </a:p>
        </p:txBody>
      </p:sp>
    </p:spTree>
    <p:extLst>
      <p:ext uri="{BB962C8B-B14F-4D97-AF65-F5344CB8AC3E}">
        <p14:creationId xmlns:p14="http://schemas.microsoft.com/office/powerpoint/2010/main" val="986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029811" y="685805"/>
            <a:ext cx="8561868" cy="352425"/>
          </a:xfrm>
        </p:spPr>
        <p:txBody>
          <a:bodyPr/>
          <a:lstStyle/>
          <a:p>
            <a:r>
              <a:rPr lang="en-US" dirty="0"/>
              <a:t>[Example] </a:t>
            </a:r>
            <a:r>
              <a:rPr lang="en-US" dirty="0" smtClean="0"/>
              <a:t> </a:t>
            </a:r>
            <a:r>
              <a:rPr lang="en-US" i="0" dirty="0" smtClean="0"/>
              <a:t>Demographics </a:t>
            </a:r>
            <a:r>
              <a:rPr lang="en-US" dirty="0" smtClean="0"/>
              <a:t>of ‘Modest Families’</a:t>
            </a:r>
            <a:br>
              <a:rPr lang="en-US" dirty="0" smtClean="0"/>
            </a:br>
            <a:endParaRPr lang="en-US" i="0" dirty="0"/>
          </a:p>
        </p:txBody>
      </p:sp>
      <p:sp>
        <p:nvSpPr>
          <p:cNvPr id="19" name="TextBox 18"/>
          <p:cNvSpPr txBox="1"/>
          <p:nvPr/>
        </p:nvSpPr>
        <p:spPr>
          <a:xfrm>
            <a:off x="2400302" y="6433064"/>
            <a:ext cx="8058150" cy="418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indent="-274320"/>
            <a:endParaRPr lang="en-US" sz="900" i="1" dirty="0">
              <a:solidFill>
                <a:srgbClr val="000000">
                  <a:lumMod val="65000"/>
                  <a:lumOff val="35000"/>
                </a:srgbClr>
              </a:solidFill>
              <a:latin typeface="+mj-lt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557333"/>
              </p:ext>
            </p:extLst>
          </p:nvPr>
        </p:nvGraphicFramePr>
        <p:xfrm>
          <a:off x="4343400" y="1295400"/>
          <a:ext cx="5943600" cy="990600"/>
        </p:xfrm>
        <a:graphic>
          <a:graphicData uri="http://schemas.openxmlformats.org/drawingml/2006/table">
            <a:tbl>
              <a:tblPr/>
              <a:tblGrid>
                <a:gridCol w="3477638"/>
                <a:gridCol w="2465962"/>
              </a:tblGrid>
              <a:tr h="30378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Demographics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45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Average Age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                                                         42 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5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Average Income ($)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                                                83,147 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% Hispanics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Georgia"/>
                        </a:rPr>
                        <a:t>10%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024771678"/>
              </p:ext>
            </p:extLst>
          </p:nvPr>
        </p:nvGraphicFramePr>
        <p:xfrm>
          <a:off x="1029810" y="1295400"/>
          <a:ext cx="2743199" cy="1752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2" name="Chart 31"/>
          <p:cNvGraphicFramePr/>
          <p:nvPr>
            <p:extLst>
              <p:ext uri="{D42A27DB-BD31-4B8C-83A1-F6EECF244321}">
                <p14:modId xmlns:p14="http://schemas.microsoft.com/office/powerpoint/2010/main" val="1473122090"/>
              </p:ext>
            </p:extLst>
          </p:nvPr>
        </p:nvGraphicFramePr>
        <p:xfrm>
          <a:off x="1029811" y="3168744"/>
          <a:ext cx="2743198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Chart 32"/>
          <p:cNvGraphicFramePr/>
          <p:nvPr>
            <p:extLst>
              <p:ext uri="{D42A27DB-BD31-4B8C-83A1-F6EECF244321}">
                <p14:modId xmlns:p14="http://schemas.microsoft.com/office/powerpoint/2010/main" val="1832899748"/>
              </p:ext>
            </p:extLst>
          </p:nvPr>
        </p:nvGraphicFramePr>
        <p:xfrm>
          <a:off x="1029811" y="4965887"/>
          <a:ext cx="2743198" cy="1282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4" name="Chart 33"/>
          <p:cNvGraphicFramePr/>
          <p:nvPr>
            <p:extLst/>
          </p:nvPr>
        </p:nvGraphicFramePr>
        <p:xfrm>
          <a:off x="4343400" y="4191000"/>
          <a:ext cx="25908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5" name="Chart 34"/>
          <p:cNvGraphicFramePr/>
          <p:nvPr>
            <p:extLst/>
          </p:nvPr>
        </p:nvGraphicFramePr>
        <p:xfrm>
          <a:off x="7086600" y="4191000"/>
          <a:ext cx="32004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6" name="Chart 35"/>
          <p:cNvGraphicFramePr/>
          <p:nvPr>
            <p:extLst/>
          </p:nvPr>
        </p:nvGraphicFramePr>
        <p:xfrm>
          <a:off x="8382000" y="2438400"/>
          <a:ext cx="1905000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7" name="Chart 36"/>
          <p:cNvGraphicFramePr/>
          <p:nvPr>
            <p:extLst/>
          </p:nvPr>
        </p:nvGraphicFramePr>
        <p:xfrm>
          <a:off x="6429377" y="2438400"/>
          <a:ext cx="1876423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8" name="Chart 37"/>
          <p:cNvGraphicFramePr/>
          <p:nvPr>
            <p:extLst>
              <p:ext uri="{D42A27DB-BD31-4B8C-83A1-F6EECF244321}">
                <p14:modId xmlns:p14="http://schemas.microsoft.com/office/powerpoint/2010/main" val="4184400662"/>
              </p:ext>
            </p:extLst>
          </p:nvPr>
        </p:nvGraphicFramePr>
        <p:xfrm>
          <a:off x="4343400" y="2438400"/>
          <a:ext cx="1981200" cy="160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8179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6"/>
          <p:cNvGrpSpPr/>
          <p:nvPr/>
        </p:nvGrpSpPr>
        <p:grpSpPr>
          <a:xfrm>
            <a:off x="7942668" y="6451374"/>
            <a:ext cx="2355271" cy="317204"/>
            <a:chOff x="6193817" y="6436173"/>
            <a:chExt cx="2355271" cy="317204"/>
          </a:xfrm>
        </p:grpSpPr>
        <p:grpSp>
          <p:nvGrpSpPr>
            <p:cNvPr id="4" name="Group 37"/>
            <p:cNvGrpSpPr/>
            <p:nvPr/>
          </p:nvGrpSpPr>
          <p:grpSpPr>
            <a:xfrm>
              <a:off x="7247228" y="6532768"/>
              <a:ext cx="905631" cy="124015"/>
              <a:chOff x="3046269" y="6105534"/>
              <a:chExt cx="905631" cy="12401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822840" y="6105534"/>
                <a:ext cx="129060" cy="124015"/>
              </a:xfrm>
              <a:prstGeom prst="rect">
                <a:avLst/>
              </a:prstGeom>
              <a:solidFill>
                <a:srgbClr val="EF8E00"/>
              </a:solidFill>
              <a:ln w="12700" cap="flat" cmpd="sng" algn="ctr">
                <a:solidFill>
                  <a:srgbClr val="787878"/>
                </a:solidFill>
                <a:prstDash val="solid"/>
              </a:ln>
              <a:effectLst/>
            </p:spPr>
            <p:txBody>
              <a:bodyPr tIns="0" bIns="0" rtlCol="0" anchor="ctr"/>
              <a:lstStyle/>
              <a:p>
                <a:pPr algn="ctr">
                  <a:defRPr/>
                </a:pPr>
                <a:endParaRPr lang="en-US" sz="800" kern="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628698" y="6105534"/>
                <a:ext cx="129060" cy="124015"/>
              </a:xfrm>
              <a:prstGeom prst="rect">
                <a:avLst/>
              </a:prstGeom>
              <a:solidFill>
                <a:srgbClr val="F7AA4A"/>
              </a:solidFill>
              <a:ln w="12700" cap="flat" cmpd="sng" algn="ctr">
                <a:solidFill>
                  <a:srgbClr val="787878"/>
                </a:solidFill>
                <a:prstDash val="solid"/>
              </a:ln>
              <a:effectLst/>
            </p:spPr>
            <p:txBody>
              <a:bodyPr tIns="0" bIns="0" rtlCol="0" anchor="ctr"/>
              <a:lstStyle/>
              <a:p>
                <a:pPr algn="ctr">
                  <a:defRPr/>
                </a:pPr>
                <a:endParaRPr lang="en-US" sz="800" kern="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434555" y="6105534"/>
                <a:ext cx="129060" cy="124015"/>
              </a:xfrm>
              <a:prstGeom prst="rect">
                <a:avLst/>
              </a:prstGeom>
              <a:solidFill>
                <a:srgbClr val="FFCB8C"/>
              </a:solidFill>
              <a:ln w="12700" cap="flat" cmpd="sng" algn="ctr">
                <a:solidFill>
                  <a:srgbClr val="787878"/>
                </a:solidFill>
                <a:prstDash val="solid"/>
              </a:ln>
              <a:effectLst/>
            </p:spPr>
            <p:txBody>
              <a:bodyPr tIns="0" bIns="0" rtlCol="0" anchor="ctr"/>
              <a:lstStyle/>
              <a:p>
                <a:pPr algn="ctr">
                  <a:defRPr/>
                </a:pPr>
                <a:endParaRPr lang="en-US" sz="800" kern="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240412" y="6105534"/>
                <a:ext cx="129060" cy="124015"/>
              </a:xfrm>
              <a:prstGeom prst="rect">
                <a:avLst/>
              </a:prstGeom>
              <a:solidFill>
                <a:srgbClr val="FFEBC6"/>
              </a:solidFill>
              <a:ln w="12700" cap="flat" cmpd="sng" algn="ctr">
                <a:solidFill>
                  <a:srgbClr val="787878"/>
                </a:solidFill>
                <a:prstDash val="solid"/>
              </a:ln>
              <a:effectLst/>
            </p:spPr>
            <p:txBody>
              <a:bodyPr tIns="0" bIns="0" rtlCol="0" anchor="ctr"/>
              <a:lstStyle/>
              <a:p>
                <a:pPr algn="ctr">
                  <a:defRPr/>
                </a:pPr>
                <a:endParaRPr lang="en-US" sz="800" kern="0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046269" y="6105534"/>
                <a:ext cx="129060" cy="124015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787878"/>
                </a:solidFill>
                <a:prstDash val="solid"/>
              </a:ln>
              <a:effectLst/>
            </p:spPr>
            <p:txBody>
              <a:bodyPr tIns="0" bIns="0" rtlCol="0" anchor="ctr"/>
              <a:lstStyle/>
              <a:p>
                <a:pPr algn="ctr">
                  <a:defRPr/>
                </a:pPr>
                <a:endParaRPr lang="en-US" sz="800" kern="0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6866833" y="6442375"/>
              <a:ext cx="435586" cy="3048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tIns="0" bIns="0" rtlCol="0" anchor="ctr"/>
            <a:lstStyle/>
            <a:p>
              <a:pPr algn="r">
                <a:defRPr/>
              </a:pPr>
              <a:r>
                <a:rPr lang="en-US" sz="800" kern="0" dirty="0">
                  <a:solidFill>
                    <a:srgbClr val="000000"/>
                  </a:solidFill>
                  <a:latin typeface="+mj-lt"/>
                </a:rPr>
                <a:t>Low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098699" y="6436173"/>
              <a:ext cx="450389" cy="31720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tIns="0" bIns="0" rtlCol="0" anchor="ctr"/>
            <a:lstStyle/>
            <a:p>
              <a:pPr>
                <a:defRPr/>
              </a:pPr>
              <a:r>
                <a:rPr lang="en-US" sz="800" kern="0" dirty="0">
                  <a:solidFill>
                    <a:srgbClr val="000000"/>
                  </a:solidFill>
                  <a:latin typeface="+mj-lt"/>
                </a:rPr>
                <a:t>High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93817" y="6533220"/>
              <a:ext cx="772657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rgbClr val="000000"/>
                  </a:solidFill>
                  <a:latin typeface="+mj-lt"/>
                </a:rPr>
                <a:t>Score:</a:t>
              </a:r>
              <a:endParaRPr lang="en-US" sz="800" dirty="0">
                <a:solidFill>
                  <a:srgbClr val="000000"/>
                </a:solidFill>
                <a:latin typeface="+mj-lt"/>
              </a:endParaRPr>
            </a:p>
          </p:txBody>
        </p: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45861"/>
              </p:ext>
            </p:extLst>
          </p:nvPr>
        </p:nvGraphicFramePr>
        <p:xfrm>
          <a:off x="711200" y="2084897"/>
          <a:ext cx="10769599" cy="3910206"/>
        </p:xfrm>
        <a:graphic>
          <a:graphicData uri="http://schemas.openxmlformats.org/drawingml/2006/table">
            <a:tbl>
              <a:tblPr/>
              <a:tblGrid>
                <a:gridCol w="2455159"/>
                <a:gridCol w="1257895"/>
                <a:gridCol w="1477766"/>
                <a:gridCol w="2113836"/>
                <a:gridCol w="1280828"/>
                <a:gridCol w="2184115"/>
              </a:tblGrid>
              <a:tr h="5100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City Name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Score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Population growth in 2011-12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Crime</a:t>
                      </a:r>
                      <a:r>
                        <a:rPr lang="en-US" sz="10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Rate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Housing Construction rate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Top </a:t>
                      </a:r>
                      <a:r>
                        <a:rPr lang="en-US" sz="10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segment’s penetration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3400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Brooklyn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115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6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4.1%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2,202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19.6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3.4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0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New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York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109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6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8.0%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1,372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10.7%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3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4.5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0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Las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Vegas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91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6E00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2.6%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1,134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20.1%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12.2%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0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Bronx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90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6E00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3.4%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860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2.4%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20.6%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0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Phoenix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90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6E00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7.9%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608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8.4%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12.9%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0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Atlanta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86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6E00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0.9%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764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4.9%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15.4%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0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Indianapolis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84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6E00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7.9%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375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2.4%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20.1%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0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Tucson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84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6E00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-4.6%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405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4.0%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27.7%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0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Fort Worth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82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6E00">
                        <a:alpha val="8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-1.1%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523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1.7%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28.7%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0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Charlotte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75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6E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3.3%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363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17.3%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21.3%</a:t>
                      </a:r>
                    </a:p>
                  </a:txBody>
                  <a:tcPr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711200" y="766834"/>
            <a:ext cx="10769600" cy="440529"/>
          </a:xfrm>
        </p:spPr>
        <p:txBody>
          <a:bodyPr/>
          <a:lstStyle/>
          <a:p>
            <a:r>
              <a:rPr lang="en-US" dirty="0"/>
              <a:t>[Example] </a:t>
            </a:r>
            <a:r>
              <a:rPr lang="en-US" dirty="0" smtClean="0"/>
              <a:t>Key </a:t>
            </a:r>
            <a:r>
              <a:rPr lang="en-US" dirty="0" smtClean="0"/>
              <a:t>Locations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/>
        </p:nvSpPr>
        <p:spPr>
          <a:xfrm>
            <a:off x="711200" y="1235009"/>
            <a:ext cx="10769600" cy="593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marR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Tx/>
              <a:buFontTx/>
              <a:buNone/>
              <a:tabLst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Font typeface="Georgia" pitchFamily="18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54864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Font typeface="Georgia" pitchFamily="18" charset="0"/>
              <a:buChar char="-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82296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Font typeface="Georgia" pitchFamily="18" charset="0"/>
              <a:buChar char="◦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109728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Font typeface="Georgia" pitchFamily="18" charset="0"/>
              <a:buChar char="›"/>
              <a:defRPr sz="20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74320" marR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6pPr>
            <a:lvl7pPr marL="54864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alphaLcPeriod"/>
              <a:defRPr sz="20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7pPr>
            <a:lvl8pPr marL="82296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100000"/>
              <a:buFont typeface="+mj-lt"/>
              <a:buAutoNum type="romanLcPeriod"/>
              <a:defRPr sz="2000" kern="1200" baseline="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8pPr>
            <a:lvl9pPr marL="0" indent="-27432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000" b="1" kern="1200" baseline="0">
                <a:solidFill>
                  <a:schemeClr val="tx2"/>
                </a:solidFill>
                <a:latin typeface="Georgia" pitchFamily="18" charset="0"/>
                <a:ea typeface="+mn-ea"/>
                <a:cs typeface="+mn-cs"/>
              </a:defRPr>
            </a:lvl9pPr>
          </a:lstStyle>
          <a:p>
            <a:pPr indent="0" defTabSz="695325">
              <a:spcBef>
                <a:spcPts val="600"/>
              </a:spcBef>
            </a:pPr>
            <a:r>
              <a:rPr lang="en-US" sz="1600" dirty="0"/>
              <a:t>Using the final score, rank the cities and create a combined </a:t>
            </a:r>
            <a:r>
              <a:rPr lang="en-US" sz="1600" dirty="0" smtClean="0"/>
              <a:t>strategy to identify key locations to target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4899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wC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E27588"/>
      </a:accent4>
      <a:accent5>
        <a:srgbClr val="A32020"/>
      </a:accent5>
      <a:accent6>
        <a:srgbClr val="E0301E"/>
      </a:accent6>
      <a:hlink>
        <a:srgbClr val="0000FF"/>
      </a:hlink>
      <a:folHlink>
        <a:srgbClr val="0000FF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1" id="{B94186EA-B0B2-4E41-A351-6242F0C72D9D}" vid="{E142F899-578D-4885-93C2-118BB84F88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3949</TotalTime>
  <Words>382</Words>
  <Application>Microsoft Office PowerPoint</Application>
  <PresentationFormat>Custom</PresentationFormat>
  <Paragraphs>126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PwC</vt:lpstr>
      <vt:lpstr>Week 4 : Expected Output Guidance </vt:lpstr>
      <vt:lpstr>Final deliverable</vt:lpstr>
      <vt:lpstr>[Example] Customer profile: Modest Families</vt:lpstr>
      <vt:lpstr>[Example]  Demographics of ‘Modest Families’ </vt:lpstr>
      <vt:lpstr>[Example] Key Locations</vt:lpstr>
    </vt:vector>
  </TitlesOfParts>
  <Company>PricewaterhouseCoopers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dc:creator>Prateek S Singhal</dc:creator>
  <cp:lastModifiedBy>My T Tran</cp:lastModifiedBy>
  <cp:revision>35</cp:revision>
  <dcterms:created xsi:type="dcterms:W3CDTF">2017-04-03T13:49:52Z</dcterms:created>
  <dcterms:modified xsi:type="dcterms:W3CDTF">2017-05-09T23:30:14Z</dcterms:modified>
</cp:coreProperties>
</file>