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</p:sldMasterIdLst>
  <p:notesMasterIdLst>
    <p:notesMasterId r:id="rId20"/>
  </p:notesMasterIdLst>
  <p:sldIdLst>
    <p:sldId id="256" r:id="rId2"/>
    <p:sldId id="258" r:id="rId3"/>
    <p:sldId id="259" r:id="rId4"/>
    <p:sldId id="261" r:id="rId5"/>
    <p:sldId id="306" r:id="rId6"/>
    <p:sldId id="260" r:id="rId7"/>
    <p:sldId id="307" r:id="rId8"/>
    <p:sldId id="286" r:id="rId9"/>
    <p:sldId id="310" r:id="rId10"/>
    <p:sldId id="311" r:id="rId11"/>
    <p:sldId id="312" r:id="rId12"/>
    <p:sldId id="308" r:id="rId13"/>
    <p:sldId id="309" r:id="rId14"/>
    <p:sldId id="314" r:id="rId15"/>
    <p:sldId id="316" r:id="rId16"/>
    <p:sldId id="315" r:id="rId17"/>
    <p:sldId id="265" r:id="rId18"/>
    <p:sldId id="283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5471A48-6C7B-49B5-8005-D4FD793AA1F1}">
  <a:tblStyle styleId="{C5471A48-6C7B-49B5-8005-D4FD793AA1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7" autoAdjust="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gdeffb8a03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5" name="Google Shape;1145;gdeffb8a03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2012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gdeffb8a03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5" name="Google Shape;1145;gdeffb8a03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1366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eb1016a9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eb1016a9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39158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eae4b7e19_4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eae4b7e19_4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23516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eae4b7e19_4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eae4b7e19_4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28910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eae4b7e19_4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eae4b7e19_4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9057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eae4b7e19_4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eae4b7e19_4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04543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b6b0abc02f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b6b0abc02f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deb1016d6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deb1016d6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ba848ff5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ba848ff5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eb1016a9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eb1016a9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eb1016a9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eb1016a9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eb1016a9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eb1016a9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5785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eae4b7e19_4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eae4b7e19_4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eb1016a9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eb1016a9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1318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gdeffb8a03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5" name="Google Shape;1145;gdeffb8a03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gdeffb8a03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5" name="Google Shape;1145;gdeffb8a03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783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200" y="-11650"/>
            <a:ext cx="9198400" cy="51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45800" y="1143300"/>
            <a:ext cx="6452400" cy="24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198600" y="3594300"/>
            <a:ext cx="4746600" cy="405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30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-34950" y="-19624"/>
            <a:ext cx="9232875" cy="518274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0"/>
          <p:cNvSpPr/>
          <p:nvPr/>
        </p:nvSpPr>
        <p:spPr>
          <a:xfrm>
            <a:off x="360000" y="360000"/>
            <a:ext cx="8424000" cy="4423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-40776" y="-18375"/>
            <a:ext cx="9208151" cy="517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200" y="-11650"/>
            <a:ext cx="9198400" cy="51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-49551" y="-23300"/>
            <a:ext cx="9225701" cy="5184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t="29" b="19"/>
          <a:stretch/>
        </p:blipFill>
        <p:spPr>
          <a:xfrm>
            <a:off x="-27200" y="-11650"/>
            <a:ext cx="9198401" cy="51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0000" y="1948344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4039075" y="787325"/>
            <a:ext cx="1065900" cy="10659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2031900" y="3019775"/>
            <a:ext cx="5080200" cy="480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 l="59" r="59"/>
          <a:stretch/>
        </p:blipFill>
        <p:spPr>
          <a:xfrm>
            <a:off x="-35900" y="-13010"/>
            <a:ext cx="9198401" cy="516952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1105025" y="1402600"/>
            <a:ext cx="5395500" cy="28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6343200" cy="57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9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-27200" y="-11650"/>
            <a:ext cx="9198400" cy="51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1684275" y="1036950"/>
            <a:ext cx="4430100" cy="9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1684275" y="2018250"/>
            <a:ext cx="4430100" cy="20883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-35151" y="-17475"/>
            <a:ext cx="9214301" cy="517845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348500" y="1742775"/>
            <a:ext cx="1922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2" hasCustomPrompt="1"/>
          </p:nvPr>
        </p:nvSpPr>
        <p:spPr>
          <a:xfrm>
            <a:off x="6312050" y="3040500"/>
            <a:ext cx="572700" cy="5727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"/>
          </p:nvPr>
        </p:nvSpPr>
        <p:spPr>
          <a:xfrm>
            <a:off x="3348500" y="2253100"/>
            <a:ext cx="19227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3"/>
          </p:nvPr>
        </p:nvSpPr>
        <p:spPr>
          <a:xfrm>
            <a:off x="6235850" y="1742775"/>
            <a:ext cx="1922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4"/>
          </p:nvPr>
        </p:nvSpPr>
        <p:spPr>
          <a:xfrm>
            <a:off x="6235850" y="2253100"/>
            <a:ext cx="19227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5"/>
          </p:nvPr>
        </p:nvSpPr>
        <p:spPr>
          <a:xfrm>
            <a:off x="3348500" y="3608375"/>
            <a:ext cx="1922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6"/>
          </p:nvPr>
        </p:nvSpPr>
        <p:spPr>
          <a:xfrm>
            <a:off x="3348500" y="4118700"/>
            <a:ext cx="1889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7"/>
          </p:nvPr>
        </p:nvSpPr>
        <p:spPr>
          <a:xfrm>
            <a:off x="6235850" y="3608375"/>
            <a:ext cx="1922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8"/>
          </p:nvPr>
        </p:nvSpPr>
        <p:spPr>
          <a:xfrm>
            <a:off x="6235850" y="4118700"/>
            <a:ext cx="19227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9" hasCustomPrompt="1"/>
          </p:nvPr>
        </p:nvSpPr>
        <p:spPr>
          <a:xfrm>
            <a:off x="3466250" y="3040500"/>
            <a:ext cx="572700" cy="5727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13" hasCustomPrompt="1"/>
          </p:nvPr>
        </p:nvSpPr>
        <p:spPr>
          <a:xfrm>
            <a:off x="3466250" y="1119000"/>
            <a:ext cx="572700" cy="5727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14" hasCustomPrompt="1"/>
          </p:nvPr>
        </p:nvSpPr>
        <p:spPr>
          <a:xfrm>
            <a:off x="6312050" y="1119000"/>
            <a:ext cx="572700" cy="5727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15"/>
          </p:nvPr>
        </p:nvSpPr>
        <p:spPr>
          <a:xfrm>
            <a:off x="720000" y="387600"/>
            <a:ext cx="6343200" cy="57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-31125" y="-17474"/>
            <a:ext cx="9225225" cy="517844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7"/>
          <p:cNvSpPr txBox="1">
            <a:spLocks noGrp="1"/>
          </p:cNvSpPr>
          <p:nvPr>
            <p:ph type="subTitle" idx="1"/>
          </p:nvPr>
        </p:nvSpPr>
        <p:spPr>
          <a:xfrm>
            <a:off x="720000" y="2297700"/>
            <a:ext cx="4027800" cy="14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50800" lvl="0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720000" y="1770000"/>
            <a:ext cx="1989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title" idx="2"/>
          </p:nvPr>
        </p:nvSpPr>
        <p:spPr>
          <a:xfrm>
            <a:off x="720000" y="387600"/>
            <a:ext cx="6343200" cy="57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23301" y="-9475"/>
            <a:ext cx="9190601" cy="516244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5"/>
          <p:cNvSpPr txBox="1">
            <a:spLocks noGrp="1"/>
          </p:cNvSpPr>
          <p:nvPr>
            <p:ph type="ctrTitle"/>
          </p:nvPr>
        </p:nvSpPr>
        <p:spPr>
          <a:xfrm>
            <a:off x="2608425" y="692400"/>
            <a:ext cx="392700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subTitle" idx="1"/>
          </p:nvPr>
        </p:nvSpPr>
        <p:spPr>
          <a:xfrm>
            <a:off x="1712225" y="1435725"/>
            <a:ext cx="5719500" cy="6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subTitle" idx="2"/>
          </p:nvPr>
        </p:nvSpPr>
        <p:spPr>
          <a:xfrm>
            <a:off x="3050125" y="2053125"/>
            <a:ext cx="3043800" cy="7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5"/>
          <p:cNvSpPr txBox="1"/>
          <p:nvPr/>
        </p:nvSpPr>
        <p:spPr>
          <a:xfrm>
            <a:off x="1949825" y="3801825"/>
            <a:ext cx="5251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2_1_1_2">
    <p:bg>
      <p:bgPr>
        <a:solidFill>
          <a:schemeClr val="lt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9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-29125" y="-16350"/>
            <a:ext cx="9221250" cy="5176199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6343200" cy="57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SemiBold"/>
              <a:buNone/>
              <a:defRPr sz="33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SemiBold"/>
              <a:buNone/>
              <a:defRPr sz="33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SemiBold"/>
              <a:buNone/>
              <a:defRPr sz="33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SemiBold"/>
              <a:buNone/>
              <a:defRPr sz="33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SemiBold"/>
              <a:buNone/>
              <a:defRPr sz="33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SemiBold"/>
              <a:buNone/>
              <a:defRPr sz="33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SemiBold"/>
              <a:buNone/>
              <a:defRPr sz="33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SemiBold"/>
              <a:buNone/>
              <a:defRPr sz="33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SemiBold"/>
              <a:buNone/>
              <a:defRPr sz="33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8" r:id="rId5"/>
    <p:sldLayoutId id="2147483659" r:id="rId6"/>
    <p:sldLayoutId id="2147483663" r:id="rId7"/>
    <p:sldLayoutId id="2147483671" r:id="rId8"/>
    <p:sldLayoutId id="2147483675" r:id="rId9"/>
    <p:sldLayoutId id="2147483676" r:id="rId10"/>
    <p:sldLayoutId id="2147483677" r:id="rId11"/>
    <p:sldLayoutId id="214748367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5"/>
          <p:cNvSpPr txBox="1">
            <a:spLocks noGrp="1"/>
          </p:cNvSpPr>
          <p:nvPr>
            <p:ph type="ctrTitle"/>
          </p:nvPr>
        </p:nvSpPr>
        <p:spPr>
          <a:xfrm>
            <a:off x="1345800" y="1143300"/>
            <a:ext cx="6452400" cy="24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MY" dirty="0" smtClean="0"/>
              <a:t>Home Security Business</a:t>
            </a:r>
            <a:br>
              <a:rPr lang="en-MY" dirty="0" smtClean="0"/>
            </a:br>
            <a:r>
              <a:rPr lang="en-MY" dirty="0" smtClean="0"/>
              <a:t>Briefing for</a:t>
            </a:r>
            <a:br>
              <a:rPr lang="en-MY" dirty="0" smtClean="0"/>
            </a:br>
            <a:r>
              <a:rPr lang="en-MY" dirty="0" smtClean="0"/>
              <a:t>Electric Growers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905" y="0"/>
            <a:ext cx="640018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80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65"/>
          <p:cNvSpPr txBox="1">
            <a:spLocks noGrp="1"/>
          </p:cNvSpPr>
          <p:nvPr>
            <p:ph type="title" idx="2"/>
          </p:nvPr>
        </p:nvSpPr>
        <p:spPr>
          <a:xfrm>
            <a:off x="720000" y="387600"/>
            <a:ext cx="6343200" cy="57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Customer Target Groups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1087582" y="1510145"/>
            <a:ext cx="5728854" cy="245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41300" lvl="0" indent="-215900">
              <a:spcBef>
                <a:spcPts val="1000"/>
              </a:spcBef>
              <a:buClr>
                <a:schemeClr val="dk1"/>
              </a:buClr>
              <a:buSzPts val="1400"/>
              <a:buChar char="●"/>
            </a:pPr>
            <a:r>
              <a:rPr lang="en-US" sz="2400" dirty="0"/>
              <a:t>Diverse Workers, </a:t>
            </a:r>
            <a:endParaRPr lang="en-US" sz="2400" dirty="0" smtClean="0"/>
          </a:p>
          <a:p>
            <a:pPr marL="241300" lvl="0" indent="-215900">
              <a:spcBef>
                <a:spcPts val="1000"/>
              </a:spcBef>
              <a:buClr>
                <a:schemeClr val="dk1"/>
              </a:buClr>
              <a:buSzPts val="1400"/>
              <a:buChar char="●"/>
            </a:pPr>
            <a:r>
              <a:rPr lang="en-US" sz="2400" dirty="0" smtClean="0"/>
              <a:t>Mass Markets</a:t>
            </a:r>
          </a:p>
          <a:p>
            <a:pPr marL="241300" lvl="0" indent="-215900">
              <a:spcBef>
                <a:spcPts val="1000"/>
              </a:spcBef>
              <a:buClr>
                <a:schemeClr val="dk1"/>
              </a:buClr>
              <a:buSzPts val="1400"/>
              <a:buChar char="●"/>
            </a:pPr>
            <a:r>
              <a:rPr lang="en-US" sz="2400" dirty="0" smtClean="0"/>
              <a:t>Young </a:t>
            </a:r>
            <a:r>
              <a:rPr lang="en-US" sz="2400" dirty="0"/>
              <a:t>Affluent </a:t>
            </a:r>
            <a:r>
              <a:rPr lang="en-US" sz="2400" dirty="0" smtClean="0"/>
              <a:t>Mobiles</a:t>
            </a:r>
          </a:p>
          <a:p>
            <a:pPr marL="241300" lvl="0" indent="-215900">
              <a:spcBef>
                <a:spcPts val="1000"/>
              </a:spcBef>
              <a:buClr>
                <a:schemeClr val="dk1"/>
              </a:buClr>
              <a:buSzPts val="1400"/>
              <a:buChar char="●"/>
            </a:pPr>
            <a:r>
              <a:rPr lang="en-US" sz="2400" dirty="0" smtClean="0"/>
              <a:t>Young </a:t>
            </a:r>
            <a:r>
              <a:rPr lang="en-US" sz="2400" dirty="0"/>
              <a:t>Urban Masses </a:t>
            </a:r>
            <a:endParaRPr lang="en-US" sz="2400" dirty="0" smtClean="0"/>
          </a:p>
          <a:p>
            <a:pPr marL="241300" lvl="0" indent="-215900">
              <a:spcBef>
                <a:spcPts val="1000"/>
              </a:spcBef>
              <a:buClr>
                <a:schemeClr val="dk1"/>
              </a:buClr>
              <a:buSzPts val="1400"/>
              <a:buChar char="●"/>
            </a:pPr>
            <a:r>
              <a:rPr lang="en-US" sz="2400" dirty="0" smtClean="0"/>
              <a:t>Young </a:t>
            </a:r>
            <a:r>
              <a:rPr lang="en-US" sz="2400"/>
              <a:t>Upscale </a:t>
            </a:r>
            <a:r>
              <a:rPr lang="en-US" sz="2400" smtClean="0"/>
              <a:t>Families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69408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 txBox="1">
            <a:spLocks noGrp="1"/>
          </p:cNvSpPr>
          <p:nvPr>
            <p:ph type="title"/>
          </p:nvPr>
        </p:nvSpPr>
        <p:spPr>
          <a:xfrm>
            <a:off x="775419" y="2287780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MY" dirty="0"/>
              <a:t>Targeting</a:t>
            </a:r>
            <a:br>
              <a:rPr lang="en-MY" dirty="0"/>
            </a:br>
            <a:r>
              <a:rPr lang="en-MY" dirty="0"/>
              <a:t>Strategy</a:t>
            </a:r>
          </a:p>
        </p:txBody>
      </p:sp>
      <p:sp>
        <p:nvSpPr>
          <p:cNvPr id="202" name="Google Shape;202;p38"/>
          <p:cNvSpPr txBox="1">
            <a:spLocks noGrp="1"/>
          </p:cNvSpPr>
          <p:nvPr>
            <p:ph type="title" idx="2"/>
          </p:nvPr>
        </p:nvSpPr>
        <p:spPr>
          <a:xfrm>
            <a:off x="4039075" y="787325"/>
            <a:ext cx="1065900" cy="106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580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09" y="925108"/>
            <a:ext cx="8616463" cy="4218392"/>
          </a:xfrm>
          <a:prstGeom prst="rect">
            <a:avLst/>
          </a:prstGeom>
        </p:spPr>
      </p:pic>
      <p:sp>
        <p:nvSpPr>
          <p:cNvPr id="208" name="Google Shape;208;p3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6343200" cy="57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Cities Analysis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219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6343200" cy="57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Cities Analysis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735" y="1385455"/>
            <a:ext cx="4623590" cy="37580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856" y="1385454"/>
            <a:ext cx="4565072" cy="375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6343200" cy="57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Cities Analysis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9926"/>
            <a:ext cx="4398818" cy="39742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818" y="1149926"/>
            <a:ext cx="4745182" cy="397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16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6343200" cy="57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Cities Analysis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963300"/>
            <a:ext cx="6571742" cy="410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86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6343200" cy="57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Strategy checklist</a:t>
            </a:r>
            <a:endParaRPr dirty="0"/>
          </a:p>
        </p:txBody>
      </p:sp>
      <p:graphicFrame>
        <p:nvGraphicFramePr>
          <p:cNvPr id="287" name="Google Shape;287;p44"/>
          <p:cNvGraphicFramePr/>
          <p:nvPr>
            <p:extLst>
              <p:ext uri="{D42A27DB-BD31-4B8C-83A1-F6EECF244321}">
                <p14:modId xmlns:p14="http://schemas.microsoft.com/office/powerpoint/2010/main" val="911296889"/>
              </p:ext>
            </p:extLst>
          </p:nvPr>
        </p:nvGraphicFramePr>
        <p:xfrm>
          <a:off x="325145" y="1605546"/>
          <a:ext cx="8001436" cy="3014685"/>
        </p:xfrm>
        <a:graphic>
          <a:graphicData uri="http://schemas.openxmlformats.org/drawingml/2006/table">
            <a:tbl>
              <a:tblPr>
                <a:noFill/>
                <a:tableStyleId>{C5471A48-6C7B-49B5-8005-D4FD793AA1F1}</a:tableStyleId>
              </a:tblPr>
              <a:tblGrid>
                <a:gridCol w="1909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0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1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4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2400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 smtClean="0">
                          <a:solidFill>
                            <a:schemeClr val="dk1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%Customers</a:t>
                      </a:r>
                      <a:endParaRPr sz="2400" dirty="0">
                        <a:solidFill>
                          <a:schemeClr val="dk1"/>
                        </a:solidFill>
                        <a:latin typeface="Poppins SemiBold"/>
                        <a:ea typeface="Poppins SemiBold"/>
                        <a:cs typeface="Poppins SemiBold"/>
                        <a:sym typeface="Poppins SemiBol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 dirty="0" smtClean="0">
                          <a:solidFill>
                            <a:schemeClr val="dk1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%Crimerate</a:t>
                      </a:r>
                      <a:endParaRPr sz="2400" dirty="0">
                        <a:solidFill>
                          <a:schemeClr val="dk1"/>
                        </a:solidFill>
                        <a:latin typeface="Poppins SemiBold"/>
                        <a:ea typeface="Poppins SemiBold"/>
                        <a:cs typeface="Poppins SemiBold"/>
                        <a:sym typeface="Poppins SemiBol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 dirty="0" smtClean="0">
                          <a:solidFill>
                            <a:schemeClr val="dk1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House</a:t>
                      </a:r>
                      <a:r>
                        <a:rPr lang="en" sz="2400" baseline="0" dirty="0" smtClean="0">
                          <a:solidFill>
                            <a:schemeClr val="dk1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 value</a:t>
                      </a:r>
                      <a:endParaRPr sz="2400" dirty="0">
                        <a:solidFill>
                          <a:schemeClr val="dk1"/>
                        </a:solidFill>
                        <a:latin typeface="Poppins SemiBold"/>
                        <a:ea typeface="Poppins SemiBold"/>
                        <a:cs typeface="Poppins SemiBold"/>
                        <a:sym typeface="Poppins SemiBol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 smtClean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Minimum</a:t>
                      </a:r>
                      <a:r>
                        <a:rPr lang="en" baseline="0" dirty="0" smtClean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60%?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 smtClean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Crime Rate &gt;3000?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 smtClean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House Value &gt;300k?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62"/>
          <p:cNvSpPr/>
          <p:nvPr/>
        </p:nvSpPr>
        <p:spPr>
          <a:xfrm>
            <a:off x="4285735" y="2968913"/>
            <a:ext cx="572700" cy="5727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62"/>
          <p:cNvSpPr/>
          <p:nvPr/>
        </p:nvSpPr>
        <p:spPr>
          <a:xfrm>
            <a:off x="3580535" y="2968913"/>
            <a:ext cx="572700" cy="5727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62"/>
          <p:cNvSpPr/>
          <p:nvPr/>
        </p:nvSpPr>
        <p:spPr>
          <a:xfrm>
            <a:off x="4990935" y="2968913"/>
            <a:ext cx="572700" cy="5727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62"/>
          <p:cNvSpPr txBox="1">
            <a:spLocks noGrp="1"/>
          </p:cNvSpPr>
          <p:nvPr>
            <p:ph type="ctrTitle"/>
          </p:nvPr>
        </p:nvSpPr>
        <p:spPr>
          <a:xfrm>
            <a:off x="2608425" y="692400"/>
            <a:ext cx="392700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674" name="Google Shape;674;p62"/>
          <p:cNvSpPr txBox="1">
            <a:spLocks noGrp="1"/>
          </p:cNvSpPr>
          <p:nvPr>
            <p:ph type="subTitle" idx="1"/>
          </p:nvPr>
        </p:nvSpPr>
        <p:spPr>
          <a:xfrm>
            <a:off x="1712225" y="1435725"/>
            <a:ext cx="5719500" cy="6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  <p:sp>
        <p:nvSpPr>
          <p:cNvPr id="675" name="Google Shape;675;p62"/>
          <p:cNvSpPr txBox="1">
            <a:spLocks noGrp="1"/>
          </p:cNvSpPr>
          <p:nvPr>
            <p:ph type="subTitle" idx="2"/>
          </p:nvPr>
        </p:nvSpPr>
        <p:spPr>
          <a:xfrm>
            <a:off x="3050125" y="2053125"/>
            <a:ext cx="3043800" cy="78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email@pwc.com  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+00 000 000 </a:t>
            </a:r>
            <a:r>
              <a:rPr lang="en-MY" dirty="0" smtClean="0"/>
              <a:t>000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" dirty="0" smtClean="0"/>
              <a:t>pwccompany.com</a:t>
            </a:r>
            <a:endParaRPr dirty="0"/>
          </a:p>
        </p:txBody>
      </p:sp>
      <p:grpSp>
        <p:nvGrpSpPr>
          <p:cNvPr id="676" name="Google Shape;676;p62"/>
          <p:cNvGrpSpPr/>
          <p:nvPr/>
        </p:nvGrpSpPr>
        <p:grpSpPr>
          <a:xfrm>
            <a:off x="4422040" y="3105212"/>
            <a:ext cx="300088" cy="300101"/>
            <a:chOff x="860977" y="2620616"/>
            <a:chExt cx="319311" cy="319290"/>
          </a:xfrm>
        </p:grpSpPr>
        <p:sp>
          <p:nvSpPr>
            <p:cNvPr id="677" name="Google Shape;677;p62"/>
            <p:cNvSpPr/>
            <p:nvPr/>
          </p:nvSpPr>
          <p:spPr>
            <a:xfrm>
              <a:off x="935084" y="2694744"/>
              <a:ext cx="171071" cy="171071"/>
            </a:xfrm>
            <a:custGeom>
              <a:avLst/>
              <a:gdLst/>
              <a:ahLst/>
              <a:cxnLst/>
              <a:rect l="l" t="t" r="r" b="b"/>
              <a:pathLst>
                <a:path w="8197" h="8197" extrusionOk="0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62"/>
            <p:cNvSpPr/>
            <p:nvPr/>
          </p:nvSpPr>
          <p:spPr>
            <a:xfrm>
              <a:off x="860977" y="2620616"/>
              <a:ext cx="319311" cy="319290"/>
            </a:xfrm>
            <a:custGeom>
              <a:avLst/>
              <a:gdLst/>
              <a:ahLst/>
              <a:cxnLst/>
              <a:rect l="l" t="t" r="r" b="b"/>
              <a:pathLst>
                <a:path w="15300" h="15299" extrusionOk="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62"/>
            <p:cNvSpPr/>
            <p:nvPr/>
          </p:nvSpPr>
          <p:spPr>
            <a:xfrm>
              <a:off x="1081712" y="2670306"/>
              <a:ext cx="48878" cy="48898"/>
            </a:xfrm>
            <a:custGeom>
              <a:avLst/>
              <a:gdLst/>
              <a:ahLst/>
              <a:cxnLst/>
              <a:rect l="l" t="t" r="r" b="b"/>
              <a:pathLst>
                <a:path w="2342" h="2343" extrusionOk="0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0" name="Google Shape;680;p62"/>
          <p:cNvGrpSpPr/>
          <p:nvPr/>
        </p:nvGrpSpPr>
        <p:grpSpPr>
          <a:xfrm>
            <a:off x="5139481" y="3105978"/>
            <a:ext cx="275608" cy="298568"/>
            <a:chOff x="1385007" y="2621430"/>
            <a:chExt cx="293262" cy="317659"/>
          </a:xfrm>
        </p:grpSpPr>
        <p:sp>
          <p:nvSpPr>
            <p:cNvPr id="681" name="Google Shape;681;p62"/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62"/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62"/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4" name="Google Shape;684;p62"/>
          <p:cNvSpPr txBox="1"/>
          <p:nvPr/>
        </p:nvSpPr>
        <p:spPr>
          <a:xfrm>
            <a:off x="3057525" y="4305000"/>
            <a:ext cx="30288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Please keep this slide for attribution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5" name="Google Shape;685;p62"/>
          <p:cNvSpPr/>
          <p:nvPr/>
        </p:nvSpPr>
        <p:spPr>
          <a:xfrm>
            <a:off x="3787008" y="3105216"/>
            <a:ext cx="159729" cy="346032"/>
          </a:xfrm>
          <a:custGeom>
            <a:avLst/>
            <a:gdLst/>
            <a:ahLst/>
            <a:cxnLst/>
            <a:rect l="l" t="t" r="r" b="b"/>
            <a:pathLst>
              <a:path w="7406" h="16046" extrusionOk="0">
                <a:moveTo>
                  <a:pt x="5171" y="1"/>
                </a:moveTo>
                <a:cubicBezTo>
                  <a:pt x="2769" y="1"/>
                  <a:pt x="1668" y="1035"/>
                  <a:pt x="1668" y="3070"/>
                </a:cubicBezTo>
                <a:lnTo>
                  <a:pt x="1668" y="5238"/>
                </a:lnTo>
                <a:lnTo>
                  <a:pt x="0" y="5238"/>
                </a:lnTo>
                <a:lnTo>
                  <a:pt x="0" y="7973"/>
                </a:lnTo>
                <a:lnTo>
                  <a:pt x="1668" y="7973"/>
                </a:lnTo>
                <a:lnTo>
                  <a:pt x="1668" y="16046"/>
                </a:lnTo>
                <a:lnTo>
                  <a:pt x="4904" y="16046"/>
                </a:lnTo>
                <a:lnTo>
                  <a:pt x="4904" y="7940"/>
                </a:lnTo>
                <a:lnTo>
                  <a:pt x="7172" y="7940"/>
                </a:lnTo>
                <a:lnTo>
                  <a:pt x="7406" y="5238"/>
                </a:lnTo>
                <a:lnTo>
                  <a:pt x="4904" y="5238"/>
                </a:lnTo>
                <a:lnTo>
                  <a:pt x="4904" y="3704"/>
                </a:lnTo>
                <a:cubicBezTo>
                  <a:pt x="4904" y="3070"/>
                  <a:pt x="5037" y="2803"/>
                  <a:pt x="5638" y="2803"/>
                </a:cubicBezTo>
                <a:lnTo>
                  <a:pt x="7406" y="2803"/>
                </a:lnTo>
                <a:lnTo>
                  <a:pt x="7406" y="1"/>
                </a:ln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7"/>
          <p:cNvSpPr txBox="1">
            <a:spLocks noGrp="1"/>
          </p:cNvSpPr>
          <p:nvPr>
            <p:ph type="title"/>
          </p:nvPr>
        </p:nvSpPr>
        <p:spPr>
          <a:xfrm>
            <a:off x="3348500" y="1742774"/>
            <a:ext cx="1922700" cy="9951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Executive</a:t>
            </a:r>
            <a:br>
              <a:rPr lang="en" dirty="0" smtClean="0"/>
            </a:br>
            <a:r>
              <a:rPr lang="en" dirty="0" smtClean="0"/>
              <a:t>Summary</a:t>
            </a:r>
            <a:endParaRPr dirty="0"/>
          </a:p>
        </p:txBody>
      </p:sp>
      <p:sp>
        <p:nvSpPr>
          <p:cNvPr id="185" name="Google Shape;185;p37"/>
          <p:cNvSpPr txBox="1">
            <a:spLocks noGrp="1"/>
          </p:cNvSpPr>
          <p:nvPr>
            <p:ph type="title" idx="2"/>
          </p:nvPr>
        </p:nvSpPr>
        <p:spPr>
          <a:xfrm>
            <a:off x="6312050" y="3040500"/>
            <a:ext cx="572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87" name="Google Shape;187;p37"/>
          <p:cNvSpPr txBox="1">
            <a:spLocks noGrp="1"/>
          </p:cNvSpPr>
          <p:nvPr>
            <p:ph type="title" idx="3"/>
          </p:nvPr>
        </p:nvSpPr>
        <p:spPr>
          <a:xfrm>
            <a:off x="6235850" y="1742775"/>
            <a:ext cx="1922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Approach</a:t>
            </a:r>
            <a:endParaRPr dirty="0"/>
          </a:p>
        </p:txBody>
      </p:sp>
      <p:sp>
        <p:nvSpPr>
          <p:cNvPr id="189" name="Google Shape;189;p37"/>
          <p:cNvSpPr txBox="1">
            <a:spLocks noGrp="1"/>
          </p:cNvSpPr>
          <p:nvPr>
            <p:ph type="title" idx="5"/>
          </p:nvPr>
        </p:nvSpPr>
        <p:spPr>
          <a:xfrm>
            <a:off x="3348500" y="3774630"/>
            <a:ext cx="1922700" cy="8288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Initial Findings</a:t>
            </a:r>
            <a:endParaRPr dirty="0"/>
          </a:p>
        </p:txBody>
      </p:sp>
      <p:sp>
        <p:nvSpPr>
          <p:cNvPr id="191" name="Google Shape;191;p37"/>
          <p:cNvSpPr txBox="1">
            <a:spLocks noGrp="1"/>
          </p:cNvSpPr>
          <p:nvPr>
            <p:ph type="title" idx="7"/>
          </p:nvPr>
        </p:nvSpPr>
        <p:spPr>
          <a:xfrm>
            <a:off x="6235850" y="3608374"/>
            <a:ext cx="1922700" cy="9082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Targeting</a:t>
            </a:r>
            <a:br>
              <a:rPr lang="en" dirty="0" smtClean="0"/>
            </a:br>
            <a:r>
              <a:rPr lang="en" dirty="0" smtClean="0"/>
              <a:t>Strategy</a:t>
            </a:r>
            <a:endParaRPr dirty="0"/>
          </a:p>
        </p:txBody>
      </p:sp>
      <p:sp>
        <p:nvSpPr>
          <p:cNvPr id="193" name="Google Shape;193;p37"/>
          <p:cNvSpPr txBox="1">
            <a:spLocks noGrp="1"/>
          </p:cNvSpPr>
          <p:nvPr>
            <p:ph type="title" idx="9"/>
          </p:nvPr>
        </p:nvSpPr>
        <p:spPr>
          <a:xfrm>
            <a:off x="3466250" y="3040500"/>
            <a:ext cx="572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94" name="Google Shape;194;p37"/>
          <p:cNvSpPr txBox="1">
            <a:spLocks noGrp="1"/>
          </p:cNvSpPr>
          <p:nvPr>
            <p:ph type="title" idx="13"/>
          </p:nvPr>
        </p:nvSpPr>
        <p:spPr>
          <a:xfrm>
            <a:off x="3466250" y="1119000"/>
            <a:ext cx="572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95" name="Google Shape;195;p37"/>
          <p:cNvSpPr txBox="1">
            <a:spLocks noGrp="1"/>
          </p:cNvSpPr>
          <p:nvPr>
            <p:ph type="title" idx="14"/>
          </p:nvPr>
        </p:nvSpPr>
        <p:spPr>
          <a:xfrm>
            <a:off x="6312050" y="1119000"/>
            <a:ext cx="572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96" name="Google Shape;196;p37"/>
          <p:cNvSpPr txBox="1">
            <a:spLocks noGrp="1"/>
          </p:cNvSpPr>
          <p:nvPr>
            <p:ph type="title" idx="15"/>
          </p:nvPr>
        </p:nvSpPr>
        <p:spPr>
          <a:xfrm>
            <a:off x="720000" y="387600"/>
            <a:ext cx="6343200" cy="57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 txBox="1">
            <a:spLocks noGrp="1"/>
          </p:cNvSpPr>
          <p:nvPr>
            <p:ph type="title"/>
          </p:nvPr>
        </p:nvSpPr>
        <p:spPr>
          <a:xfrm>
            <a:off x="775419" y="2287780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Executive</a:t>
            </a:r>
            <a:br>
              <a:rPr lang="en" dirty="0"/>
            </a:br>
            <a:r>
              <a:rPr lang="en" dirty="0"/>
              <a:t>Summary</a:t>
            </a:r>
            <a:endParaRPr dirty="0"/>
          </a:p>
        </p:txBody>
      </p:sp>
      <p:sp>
        <p:nvSpPr>
          <p:cNvPr id="202" name="Google Shape;202;p38"/>
          <p:cNvSpPr txBox="1">
            <a:spLocks noGrp="1"/>
          </p:cNvSpPr>
          <p:nvPr>
            <p:ph type="title" idx="2"/>
          </p:nvPr>
        </p:nvSpPr>
        <p:spPr>
          <a:xfrm>
            <a:off x="4039075" y="787325"/>
            <a:ext cx="1065900" cy="106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0"/>
          <p:cNvSpPr txBox="1">
            <a:spLocks noGrp="1"/>
          </p:cNvSpPr>
          <p:nvPr>
            <p:ph type="title"/>
          </p:nvPr>
        </p:nvSpPr>
        <p:spPr>
          <a:xfrm>
            <a:off x="1684275" y="1036950"/>
            <a:ext cx="4430100" cy="9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15" name="Google Shape;215;p40"/>
          <p:cNvSpPr txBox="1">
            <a:spLocks noGrp="1"/>
          </p:cNvSpPr>
          <p:nvPr>
            <p:ph type="subTitle" idx="1"/>
          </p:nvPr>
        </p:nvSpPr>
        <p:spPr>
          <a:xfrm>
            <a:off x="1684275" y="2018250"/>
            <a:ext cx="4430100" cy="2088300"/>
          </a:xfrm>
          <a:prstGeom prst="rect">
            <a:avLst/>
          </a:prstGeom>
        </p:spPr>
        <p:txBody>
          <a:bodyPr spcFirstLastPara="1" wrap="square" lIns="270000" tIns="90000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Presentation on potential new home security business, data analysis and targeting strategies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 txBox="1">
            <a:spLocks noGrp="1"/>
          </p:cNvSpPr>
          <p:nvPr>
            <p:ph type="title"/>
          </p:nvPr>
        </p:nvSpPr>
        <p:spPr>
          <a:xfrm>
            <a:off x="775419" y="2287780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MY" dirty="0"/>
              <a:t>Approach</a:t>
            </a:r>
          </a:p>
        </p:txBody>
      </p:sp>
      <p:sp>
        <p:nvSpPr>
          <p:cNvPr id="202" name="Google Shape;202;p38"/>
          <p:cNvSpPr txBox="1">
            <a:spLocks noGrp="1"/>
          </p:cNvSpPr>
          <p:nvPr>
            <p:ph type="title" idx="2"/>
          </p:nvPr>
        </p:nvSpPr>
        <p:spPr>
          <a:xfrm>
            <a:off x="4039075" y="787325"/>
            <a:ext cx="1065900" cy="106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551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6343200" cy="57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Project Approaches</a:t>
            </a:r>
            <a:endParaRPr dirty="0"/>
          </a:p>
        </p:txBody>
      </p:sp>
      <p:sp>
        <p:nvSpPr>
          <p:cNvPr id="209" name="Google Shape;209;p39"/>
          <p:cNvSpPr txBox="1">
            <a:spLocks noGrp="1"/>
          </p:cNvSpPr>
          <p:nvPr>
            <p:ph type="body" idx="1"/>
          </p:nvPr>
        </p:nvSpPr>
        <p:spPr>
          <a:xfrm>
            <a:off x="1105025" y="1402600"/>
            <a:ext cx="5395500" cy="28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MY" sz="1800" dirty="0" smtClean="0">
                <a:solidFill>
                  <a:schemeClr val="dk1"/>
                </a:solidFill>
              </a:rPr>
              <a:t>Data analytics team approaches</a:t>
            </a:r>
            <a:r>
              <a:rPr lang="en" sz="1800" dirty="0" smtClean="0">
                <a:solidFill>
                  <a:schemeClr val="dk1"/>
                </a:solidFill>
              </a:rPr>
              <a:t>:</a:t>
            </a:r>
            <a:endParaRPr sz="1800" dirty="0" smtClean="0">
              <a:solidFill>
                <a:schemeClr val="dk1"/>
              </a:solidFill>
            </a:endParaRPr>
          </a:p>
          <a:p>
            <a:pPr marL="241300" lvl="0" indent="-215900">
              <a:spcBef>
                <a:spcPts val="1000"/>
              </a:spcBef>
              <a:buClr>
                <a:schemeClr val="dk1"/>
              </a:buClr>
            </a:pPr>
            <a:r>
              <a:rPr lang="en-MY" dirty="0">
                <a:solidFill>
                  <a:schemeClr val="dk1"/>
                </a:solidFill>
              </a:rPr>
              <a:t>Understanding the Business </a:t>
            </a:r>
            <a:r>
              <a:rPr lang="en-MY" dirty="0" smtClean="0">
                <a:solidFill>
                  <a:schemeClr val="dk1"/>
                </a:solidFill>
              </a:rPr>
              <a:t>Problem</a:t>
            </a:r>
          </a:p>
          <a:p>
            <a:pPr marL="241300" lvl="0" indent="-215900">
              <a:spcBef>
                <a:spcPts val="1000"/>
              </a:spcBef>
              <a:buClr>
                <a:schemeClr val="dk1"/>
              </a:buClr>
            </a:pPr>
            <a:r>
              <a:rPr lang="en-MY" dirty="0">
                <a:solidFill>
                  <a:schemeClr val="dk1"/>
                </a:solidFill>
              </a:rPr>
              <a:t>Analyzing the Business </a:t>
            </a:r>
            <a:r>
              <a:rPr lang="en-MY" dirty="0" smtClean="0">
                <a:solidFill>
                  <a:schemeClr val="dk1"/>
                </a:solidFill>
              </a:rPr>
              <a:t>Problem</a:t>
            </a:r>
          </a:p>
          <a:p>
            <a:pPr marL="241300" lvl="0" indent="-215900">
              <a:spcBef>
                <a:spcPts val="1000"/>
              </a:spcBef>
              <a:buClr>
                <a:schemeClr val="dk1"/>
              </a:buClr>
            </a:pPr>
            <a:r>
              <a:rPr lang="en-US" dirty="0">
                <a:solidFill>
                  <a:schemeClr val="dk1"/>
                </a:solidFill>
              </a:rPr>
              <a:t>Creating a visual representation of your analysis </a:t>
            </a:r>
            <a:r>
              <a:rPr lang="en-US" dirty="0" smtClean="0">
                <a:solidFill>
                  <a:schemeClr val="dk1"/>
                </a:solidFill>
              </a:rPr>
              <a:t>results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 txBox="1">
            <a:spLocks noGrp="1"/>
          </p:cNvSpPr>
          <p:nvPr>
            <p:ph type="title"/>
          </p:nvPr>
        </p:nvSpPr>
        <p:spPr>
          <a:xfrm>
            <a:off x="775419" y="2287780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MY" dirty="0"/>
              <a:t>Initial Findings</a:t>
            </a:r>
          </a:p>
        </p:txBody>
      </p:sp>
      <p:sp>
        <p:nvSpPr>
          <p:cNvPr id="202" name="Google Shape;202;p38"/>
          <p:cNvSpPr txBox="1">
            <a:spLocks noGrp="1"/>
          </p:cNvSpPr>
          <p:nvPr>
            <p:ph type="title" idx="2"/>
          </p:nvPr>
        </p:nvSpPr>
        <p:spPr>
          <a:xfrm>
            <a:off x="4039075" y="787325"/>
            <a:ext cx="1065900" cy="106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885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65"/>
          <p:cNvSpPr txBox="1">
            <a:spLocks noGrp="1"/>
          </p:cNvSpPr>
          <p:nvPr>
            <p:ph type="title" idx="2"/>
          </p:nvPr>
        </p:nvSpPr>
        <p:spPr>
          <a:xfrm>
            <a:off x="720000" y="387600"/>
            <a:ext cx="6343200" cy="57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Customer Characteristics</a:t>
            </a:r>
            <a:endParaRPr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03" y="1094452"/>
            <a:ext cx="8639175" cy="3924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51" y="0"/>
            <a:ext cx="581140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4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fference Between Cryptocurrency and Stocks by Slidesgo">
  <a:themeElements>
    <a:clrScheme name="Simple Light">
      <a:dk1>
        <a:srgbClr val="313131"/>
      </a:dk1>
      <a:lt1>
        <a:srgbClr val="FFFFFF"/>
      </a:lt1>
      <a:dk2>
        <a:srgbClr val="D8867B"/>
      </a:dk2>
      <a:lt2>
        <a:srgbClr val="7DBBBF"/>
      </a:lt2>
      <a:accent1>
        <a:srgbClr val="FFF27B"/>
      </a:accent1>
      <a:accent2>
        <a:srgbClr val="B1CB7C"/>
      </a:accent2>
      <a:accent3>
        <a:srgbClr val="F6F6F8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143</Words>
  <Application>Microsoft Office PowerPoint</Application>
  <PresentationFormat>On-screen Show (16:9)</PresentationFormat>
  <Paragraphs>49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Comfortaa</vt:lpstr>
      <vt:lpstr>Poppins</vt:lpstr>
      <vt:lpstr>Poppins SemiBold</vt:lpstr>
      <vt:lpstr>Difference Between Cryptocurrency and Stocks by Slidesgo</vt:lpstr>
      <vt:lpstr>Home Security Business Briefing for Electric Growers</vt:lpstr>
      <vt:lpstr>Executive Summary</vt:lpstr>
      <vt:lpstr>Executive Summary</vt:lpstr>
      <vt:lpstr>Introduction</vt:lpstr>
      <vt:lpstr>Approach</vt:lpstr>
      <vt:lpstr>Project Approaches</vt:lpstr>
      <vt:lpstr>Initial Findings</vt:lpstr>
      <vt:lpstr>Customer Characteristics</vt:lpstr>
      <vt:lpstr>PowerPoint Presentation</vt:lpstr>
      <vt:lpstr>PowerPoint Presentation</vt:lpstr>
      <vt:lpstr>Customer Target Groups</vt:lpstr>
      <vt:lpstr>Targeting Strategy</vt:lpstr>
      <vt:lpstr>Cities Analysis</vt:lpstr>
      <vt:lpstr>Cities Analysis</vt:lpstr>
      <vt:lpstr>Cities Analysis</vt:lpstr>
      <vt:lpstr>Cities Analysis</vt:lpstr>
      <vt:lpstr>Strategy checklist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Difference between cryptocurrency  and stocks</dc:title>
  <dc:creator>Dennis</dc:creator>
  <cp:lastModifiedBy>Dennis</cp:lastModifiedBy>
  <cp:revision>28</cp:revision>
  <dcterms:modified xsi:type="dcterms:W3CDTF">2022-02-09T11:45:18Z</dcterms:modified>
</cp:coreProperties>
</file>