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 id="2147483767" r:id="rId2"/>
    <p:sldMasterId id="2147483769" r:id="rId3"/>
    <p:sldMasterId id="2147483772" r:id="rId4"/>
    <p:sldMasterId id="2147483779" r:id="rId5"/>
  </p:sldMasterIdLst>
  <p:notesMasterIdLst>
    <p:notesMasterId r:id="rId20"/>
  </p:notesMasterIdLst>
  <p:handoutMasterIdLst>
    <p:handoutMasterId r:id="rId21"/>
  </p:handoutMasterIdLst>
  <p:sldIdLst>
    <p:sldId id="874" r:id="rId6"/>
    <p:sldId id="885" r:id="rId7"/>
    <p:sldId id="881" r:id="rId8"/>
    <p:sldId id="1236" r:id="rId9"/>
    <p:sldId id="1253" r:id="rId10"/>
    <p:sldId id="1254" r:id="rId11"/>
    <p:sldId id="1255" r:id="rId12"/>
    <p:sldId id="1256" r:id="rId13"/>
    <p:sldId id="1257" r:id="rId14"/>
    <p:sldId id="1258" r:id="rId15"/>
    <p:sldId id="1259" r:id="rId16"/>
    <p:sldId id="910" r:id="rId17"/>
    <p:sldId id="893" r:id="rId18"/>
    <p:sldId id="1260" r:id="rId19"/>
  </p:sldIdLst>
  <p:sldSz cx="12192000" cy="6858000"/>
  <p:notesSz cx="7102475" cy="10234613"/>
  <p:defaultTextStyle>
    <a:defPPr>
      <a:defRPr lang="en-US"/>
    </a:defPPr>
    <a:lvl1pPr marL="0" algn="l" defTabSz="1172180" rtl="0" eaLnBrk="1" latinLnBrk="0" hangingPunct="1">
      <a:defRPr sz="2308" kern="1200">
        <a:solidFill>
          <a:schemeClr val="tx1"/>
        </a:solidFill>
        <a:latin typeface="+mn-lt"/>
        <a:ea typeface="+mn-ea"/>
        <a:cs typeface="+mn-cs"/>
      </a:defRPr>
    </a:lvl1pPr>
    <a:lvl2pPr marL="586091" algn="l" defTabSz="1172180" rtl="0" eaLnBrk="1" latinLnBrk="0" hangingPunct="1">
      <a:defRPr sz="2308" kern="1200">
        <a:solidFill>
          <a:schemeClr val="tx1"/>
        </a:solidFill>
        <a:latin typeface="+mn-lt"/>
        <a:ea typeface="+mn-ea"/>
        <a:cs typeface="+mn-cs"/>
      </a:defRPr>
    </a:lvl2pPr>
    <a:lvl3pPr marL="1172180" algn="l" defTabSz="1172180" rtl="0" eaLnBrk="1" latinLnBrk="0" hangingPunct="1">
      <a:defRPr sz="2308" kern="1200">
        <a:solidFill>
          <a:schemeClr val="tx1"/>
        </a:solidFill>
        <a:latin typeface="+mn-lt"/>
        <a:ea typeface="+mn-ea"/>
        <a:cs typeface="+mn-cs"/>
      </a:defRPr>
    </a:lvl3pPr>
    <a:lvl4pPr marL="1758271" algn="l" defTabSz="1172180" rtl="0" eaLnBrk="1" latinLnBrk="0" hangingPunct="1">
      <a:defRPr sz="2308" kern="1200">
        <a:solidFill>
          <a:schemeClr val="tx1"/>
        </a:solidFill>
        <a:latin typeface="+mn-lt"/>
        <a:ea typeface="+mn-ea"/>
        <a:cs typeface="+mn-cs"/>
      </a:defRPr>
    </a:lvl4pPr>
    <a:lvl5pPr marL="2344361" algn="l" defTabSz="1172180" rtl="0" eaLnBrk="1" latinLnBrk="0" hangingPunct="1">
      <a:defRPr sz="2308" kern="1200">
        <a:solidFill>
          <a:schemeClr val="tx1"/>
        </a:solidFill>
        <a:latin typeface="+mn-lt"/>
        <a:ea typeface="+mn-ea"/>
        <a:cs typeface="+mn-cs"/>
      </a:defRPr>
    </a:lvl5pPr>
    <a:lvl6pPr marL="2930452" algn="l" defTabSz="1172180" rtl="0" eaLnBrk="1" latinLnBrk="0" hangingPunct="1">
      <a:defRPr sz="2308" kern="1200">
        <a:solidFill>
          <a:schemeClr val="tx1"/>
        </a:solidFill>
        <a:latin typeface="+mn-lt"/>
        <a:ea typeface="+mn-ea"/>
        <a:cs typeface="+mn-cs"/>
      </a:defRPr>
    </a:lvl6pPr>
    <a:lvl7pPr marL="3516541" algn="l" defTabSz="1172180" rtl="0" eaLnBrk="1" latinLnBrk="0" hangingPunct="1">
      <a:defRPr sz="2308" kern="1200">
        <a:solidFill>
          <a:schemeClr val="tx1"/>
        </a:solidFill>
        <a:latin typeface="+mn-lt"/>
        <a:ea typeface="+mn-ea"/>
        <a:cs typeface="+mn-cs"/>
      </a:defRPr>
    </a:lvl7pPr>
    <a:lvl8pPr marL="4102632" algn="l" defTabSz="1172180" rtl="0" eaLnBrk="1" latinLnBrk="0" hangingPunct="1">
      <a:defRPr sz="2308" kern="1200">
        <a:solidFill>
          <a:schemeClr val="tx1"/>
        </a:solidFill>
        <a:latin typeface="+mn-lt"/>
        <a:ea typeface="+mn-ea"/>
        <a:cs typeface="+mn-cs"/>
      </a:defRPr>
    </a:lvl8pPr>
    <a:lvl9pPr marL="4688723" algn="l" defTabSz="1172180" rtl="0" eaLnBrk="1" latinLnBrk="0" hangingPunct="1">
      <a:defRPr sz="230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B5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830"/>
  </p:normalViewPr>
  <p:slideViewPr>
    <p:cSldViewPr snapToGrid="0" snapToObjects="1" showGuides="1">
      <p:cViewPr varScale="1">
        <p:scale>
          <a:sx n="72" d="100"/>
          <a:sy n="72" d="100"/>
        </p:scale>
        <p:origin x="60" y="288"/>
      </p:cViewPr>
      <p:guideLst/>
    </p:cSldViewPr>
  </p:slideViewPr>
  <p:outlineViewPr>
    <p:cViewPr>
      <p:scale>
        <a:sx n="33" d="100"/>
        <a:sy n="33" d="100"/>
      </p:scale>
      <p:origin x="0" y="-36048"/>
    </p:cViewPr>
  </p:outlineViewPr>
  <p:notesTextViewPr>
    <p:cViewPr>
      <p:scale>
        <a:sx n="1" d="1"/>
        <a:sy n="1" d="1"/>
      </p:scale>
      <p:origin x="0" y="0"/>
    </p:cViewPr>
  </p:notesTextViewPr>
  <p:sorterViewPr>
    <p:cViewPr>
      <p:scale>
        <a:sx n="1" d="1"/>
        <a:sy n="1" d="1"/>
      </p:scale>
      <p:origin x="0" y="-5844"/>
    </p:cViewPr>
  </p:sorterViewPr>
  <p:notesViewPr>
    <p:cSldViewPr snapToGrid="0" snapToObjects="1" showGuides="1">
      <p:cViewPr varScale="1">
        <p:scale>
          <a:sx n="66" d="100"/>
          <a:sy n="66" d="100"/>
        </p:scale>
        <p:origin x="277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5289B0-E018-7940-925B-BA31713C7657}"/>
              </a:ext>
            </a:extLst>
          </p:cNvPr>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US" dirty="0"/>
          </a:p>
        </p:txBody>
      </p:sp>
      <p:sp>
        <p:nvSpPr>
          <p:cNvPr id="4" name="Footer Placeholder 3">
            <a:extLst>
              <a:ext uri="{FF2B5EF4-FFF2-40B4-BE49-F238E27FC236}">
                <a16:creationId xmlns:a16="http://schemas.microsoft.com/office/drawing/2014/main" id="{6DD3E27A-CE60-214D-A3D8-722062CB738F}"/>
              </a:ext>
            </a:extLst>
          </p:cNvPr>
          <p:cNvSpPr>
            <a:spLocks noGrp="1"/>
          </p:cNvSpPr>
          <p:nvPr>
            <p:ph type="ftr" sz="quarter" idx="2"/>
          </p:nvPr>
        </p:nvSpPr>
        <p:spPr>
          <a:xfrm>
            <a:off x="0" y="9721107"/>
            <a:ext cx="3077739" cy="513507"/>
          </a:xfrm>
          <a:prstGeom prst="rect">
            <a:avLst/>
          </a:prstGeom>
        </p:spPr>
        <p:txBody>
          <a:bodyPr vert="horz" lIns="99066" tIns="49533" rIns="99066" bIns="49533"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674B02D8-791F-BD42-BBC6-4C7D0B7390EF}"/>
              </a:ext>
            </a:extLst>
          </p:cNvPr>
          <p:cNvSpPr>
            <a:spLocks noGrp="1"/>
          </p:cNvSpPr>
          <p:nvPr>
            <p:ph type="sldNum" sz="quarter" idx="3"/>
          </p:nvPr>
        </p:nvSpPr>
        <p:spPr>
          <a:xfrm>
            <a:off x="3551238" y="9213946"/>
            <a:ext cx="3077739" cy="513507"/>
          </a:xfrm>
          <a:prstGeom prst="rect">
            <a:avLst/>
          </a:prstGeom>
        </p:spPr>
        <p:txBody>
          <a:bodyPr vert="horz" lIns="99066" tIns="49533" rIns="99066" bIns="49533" rtlCol="0" anchor="t"/>
          <a:lstStyle>
            <a:lvl1pPr algn="r">
              <a:defRPr sz="1300"/>
            </a:lvl1pPr>
          </a:lstStyle>
          <a:p>
            <a:fld id="{86DD6E70-8AD4-BC44-B8B4-45EA7939DCDF}" type="slidenum">
              <a:rPr lang="en-US" smtClean="0"/>
              <a:t>‹#›</a:t>
            </a:fld>
            <a:endParaRPr lang="en-US" dirty="0"/>
          </a:p>
        </p:txBody>
      </p:sp>
    </p:spTree>
    <p:extLst>
      <p:ext uri="{BB962C8B-B14F-4D97-AF65-F5344CB8AC3E}">
        <p14:creationId xmlns:p14="http://schemas.microsoft.com/office/powerpoint/2010/main" val="326817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dirty="0"/>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75154957-873F-CB4D-A05A-4F0AB5DC3A55}" type="datetimeFigureOut">
              <a:rPr lang="en-GB" smtClean="0"/>
              <a:t>06/01/2021</a:t>
            </a:fld>
            <a:endParaRPr lang="en-GB" dirty="0"/>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dirty="0"/>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16C10386-3129-D040-9582-5A9BC1627735}" type="slidenum">
              <a:rPr lang="en-GB" smtClean="0"/>
              <a:t>‹#›</a:t>
            </a:fld>
            <a:endParaRPr lang="en-GB" dirty="0"/>
          </a:p>
        </p:txBody>
      </p:sp>
    </p:spTree>
    <p:extLst>
      <p:ext uri="{BB962C8B-B14F-4D97-AF65-F5344CB8AC3E}">
        <p14:creationId xmlns:p14="http://schemas.microsoft.com/office/powerpoint/2010/main" val="32767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3EC6E140-6650-4EBD-A123-C407E0315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EB34D7-9FEB-46CA-82BD-3501B418DEE3}" type="slidenum">
              <a:rPr lang="en-GB" altLang="en-US">
                <a:latin typeface="Times New Roman" panose="02020603050405020304" pitchFamily="18" charset="0"/>
              </a:rPr>
              <a:pPr/>
              <a:t>3</a:t>
            </a:fld>
            <a:endParaRPr lang="en-GB" altLang="en-US" dirty="0">
              <a:latin typeface="Times New Roman" panose="02020603050405020304" pitchFamily="18" charset="0"/>
            </a:endParaRPr>
          </a:p>
        </p:txBody>
      </p:sp>
      <p:sp>
        <p:nvSpPr>
          <p:cNvPr id="26626" name="Rectangle 2">
            <a:extLst>
              <a:ext uri="{FF2B5EF4-FFF2-40B4-BE49-F238E27FC236}">
                <a16:creationId xmlns:a16="http://schemas.microsoft.com/office/drawing/2014/main" id="{C7423042-2121-4595-9F57-444A3344F678}"/>
              </a:ext>
            </a:extLst>
          </p:cNvPr>
          <p:cNvSpPr>
            <a:spLocks noGrp="1" noRot="1" noChangeAspect="1" noChangeArrowheads="1" noTextEdit="1"/>
          </p:cNvSpPr>
          <p:nvPr>
            <p:ph type="sldImg"/>
          </p:nvPr>
        </p:nvSpPr>
        <p:spPr>
          <a:xfrm>
            <a:off x="-141288" y="858838"/>
            <a:ext cx="7634288" cy="4295775"/>
          </a:xfrm>
          <a:ln/>
        </p:spPr>
      </p:sp>
      <p:sp>
        <p:nvSpPr>
          <p:cNvPr id="26627" name="Rectangle 3">
            <a:extLst>
              <a:ext uri="{FF2B5EF4-FFF2-40B4-BE49-F238E27FC236}">
                <a16:creationId xmlns:a16="http://schemas.microsoft.com/office/drawing/2014/main" id="{4055EE40-A315-4D85-A400-0234974A4638}"/>
              </a:ext>
            </a:extLst>
          </p:cNvPr>
          <p:cNvSpPr>
            <a:spLocks noGrp="1" noChangeArrowheads="1"/>
          </p:cNvSpPr>
          <p:nvPr>
            <p:ph type="body" idx="1"/>
          </p:nvPr>
        </p:nvSpPr>
        <p:spPr>
          <a:xfrm>
            <a:off x="736553" y="5444246"/>
            <a:ext cx="5879271" cy="515284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12</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260901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3EC6E140-6650-4EBD-A123-C407E0315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EB34D7-9FEB-46CA-82BD-3501B418DEE3}" type="slidenum">
              <a:rPr lang="en-GB" altLang="en-US">
                <a:latin typeface="Times New Roman" panose="02020603050405020304" pitchFamily="18" charset="0"/>
              </a:rPr>
              <a:pPr/>
              <a:t>14</a:t>
            </a:fld>
            <a:endParaRPr lang="en-GB" altLang="en-US" dirty="0">
              <a:latin typeface="Times New Roman" panose="02020603050405020304" pitchFamily="18" charset="0"/>
            </a:endParaRPr>
          </a:p>
        </p:txBody>
      </p:sp>
      <p:sp>
        <p:nvSpPr>
          <p:cNvPr id="26626" name="Rectangle 2">
            <a:extLst>
              <a:ext uri="{FF2B5EF4-FFF2-40B4-BE49-F238E27FC236}">
                <a16:creationId xmlns:a16="http://schemas.microsoft.com/office/drawing/2014/main" id="{C7423042-2121-4595-9F57-444A3344F678}"/>
              </a:ext>
            </a:extLst>
          </p:cNvPr>
          <p:cNvSpPr>
            <a:spLocks noGrp="1" noRot="1" noChangeAspect="1" noChangeArrowheads="1" noTextEdit="1"/>
          </p:cNvSpPr>
          <p:nvPr>
            <p:ph type="sldImg"/>
          </p:nvPr>
        </p:nvSpPr>
        <p:spPr>
          <a:xfrm>
            <a:off x="-141288" y="858838"/>
            <a:ext cx="7634288" cy="4295775"/>
          </a:xfrm>
          <a:ln/>
        </p:spPr>
      </p:sp>
      <p:sp>
        <p:nvSpPr>
          <p:cNvPr id="26627" name="Rectangle 3">
            <a:extLst>
              <a:ext uri="{FF2B5EF4-FFF2-40B4-BE49-F238E27FC236}">
                <a16:creationId xmlns:a16="http://schemas.microsoft.com/office/drawing/2014/main" id="{4055EE40-A315-4D85-A400-0234974A4638}"/>
              </a:ext>
            </a:extLst>
          </p:cNvPr>
          <p:cNvSpPr>
            <a:spLocks noGrp="1" noChangeArrowheads="1"/>
          </p:cNvSpPr>
          <p:nvPr>
            <p:ph type="body" idx="1"/>
          </p:nvPr>
        </p:nvSpPr>
        <p:spPr>
          <a:xfrm>
            <a:off x="736553" y="5444246"/>
            <a:ext cx="5879271" cy="515284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51356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4</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283515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5</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73853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6</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98721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7</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242807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8</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394361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9</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343817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10</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15356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804912" indent="-309582">
              <a:defRPr>
                <a:solidFill>
                  <a:schemeClr val="tx1"/>
                </a:solidFill>
                <a:latin typeface="Arial" panose="020B0604020202020204" pitchFamily="34" charset="0"/>
                <a:ea typeface="MS PGothic" panose="020B0600070205080204" pitchFamily="34" charset="-128"/>
              </a:defRPr>
            </a:lvl2pPr>
            <a:lvl3pPr marL="1238326" indent="-247665">
              <a:defRPr>
                <a:solidFill>
                  <a:schemeClr val="tx1"/>
                </a:solidFill>
                <a:latin typeface="Arial" panose="020B0604020202020204" pitchFamily="34" charset="0"/>
                <a:ea typeface="MS PGothic" panose="020B0600070205080204" pitchFamily="34" charset="-128"/>
              </a:defRPr>
            </a:lvl3pPr>
            <a:lvl4pPr marL="1733657" indent="-247665">
              <a:defRPr>
                <a:solidFill>
                  <a:schemeClr val="tx1"/>
                </a:solidFill>
                <a:latin typeface="Arial" panose="020B0604020202020204" pitchFamily="34" charset="0"/>
                <a:ea typeface="MS PGothic" panose="020B0600070205080204" pitchFamily="34" charset="-128"/>
              </a:defRPr>
            </a:lvl4pPr>
            <a:lvl5pPr marL="2228987" indent="-247665">
              <a:defRPr>
                <a:solidFill>
                  <a:schemeClr val="tx1"/>
                </a:solidFill>
                <a:latin typeface="Arial" panose="020B0604020202020204" pitchFamily="34" charset="0"/>
                <a:ea typeface="MS PGothic" panose="020B0600070205080204" pitchFamily="34" charset="-128"/>
              </a:defRPr>
            </a:lvl5pPr>
            <a:lvl6pPr marL="272431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19648"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71497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210309" indent="-24766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11</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42875" y="858838"/>
            <a:ext cx="7637463" cy="42973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34910" y="5446023"/>
            <a:ext cx="5882559" cy="5151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928807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bg>
      <p:bgPr>
        <a:gradFill>
          <a:gsLst>
            <a:gs pos="0">
              <a:schemeClr val="bg2"/>
            </a:gs>
            <a:gs pos="99000">
              <a:schemeClr val="bg1">
                <a:lumMod val="95000"/>
              </a:schemeClr>
            </a:gs>
          </a:gsLst>
          <a:lin ang="27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491A42-5B70-F54A-86A5-710E4D88D8A8}"/>
              </a:ext>
            </a:extLst>
          </p:cNvPr>
          <p:cNvPicPr>
            <a:picLocks noChangeAspect="1"/>
          </p:cNvPicPr>
          <p:nvPr/>
        </p:nvPicPr>
        <p:blipFill rotWithShape="1">
          <a:blip r:embed="rId2">
            <a:extLst>
              <a:ext uri="{28A0092B-C50C-407E-A947-70E740481C1C}">
                <a14:useLocalDpi xmlns:a14="http://schemas.microsoft.com/office/drawing/2010/main"/>
              </a:ext>
            </a:extLst>
          </a:blip>
          <a:srcRect l="6657" r="6321" b="25427"/>
          <a:stretch/>
        </p:blipFill>
        <p:spPr>
          <a:xfrm rot="16200000">
            <a:off x="5824477" y="490474"/>
            <a:ext cx="6858001" cy="5877050"/>
          </a:xfrm>
          <a:prstGeom prst="rect">
            <a:avLst/>
          </a:prstGeom>
        </p:spPr>
      </p:pic>
      <p:pic>
        <p:nvPicPr>
          <p:cNvPr id="11" name="Picture 10">
            <a:extLst>
              <a:ext uri="{FF2B5EF4-FFF2-40B4-BE49-F238E27FC236}">
                <a16:creationId xmlns:a16="http://schemas.microsoft.com/office/drawing/2014/main" id="{19C8FA3D-2F56-8946-AB24-BB09606C3C0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31163"/>
          <a:stretch/>
        </p:blipFill>
        <p:spPr>
          <a:xfrm>
            <a:off x="9436726" y="-2"/>
            <a:ext cx="2204412" cy="2540922"/>
          </a:xfrm>
          <a:prstGeom prst="rect">
            <a:avLst/>
          </a:prstGeom>
        </p:spPr>
      </p:pic>
      <p:pic>
        <p:nvPicPr>
          <p:cNvPr id="12" name="Picture 11">
            <a:extLst>
              <a:ext uri="{FF2B5EF4-FFF2-40B4-BE49-F238E27FC236}">
                <a16:creationId xmlns:a16="http://schemas.microsoft.com/office/drawing/2014/main" id="{E1807A1A-34FE-3145-829F-412686F9867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1634" y="340465"/>
            <a:ext cx="1931508" cy="957638"/>
          </a:xfrm>
          <a:prstGeom prst="rect">
            <a:avLst/>
          </a:prstGeom>
        </p:spPr>
      </p:pic>
      <p:sp>
        <p:nvSpPr>
          <p:cNvPr id="15" name="Text Placeholder 9">
            <a:extLst>
              <a:ext uri="{FF2B5EF4-FFF2-40B4-BE49-F238E27FC236}">
                <a16:creationId xmlns:a16="http://schemas.microsoft.com/office/drawing/2014/main" id="{53E0D2F5-C243-C348-8909-D7ABBDD71EC6}"/>
              </a:ext>
            </a:extLst>
          </p:cNvPr>
          <p:cNvSpPr>
            <a:spLocks noGrp="1"/>
          </p:cNvSpPr>
          <p:nvPr>
            <p:ph type="body" sz="quarter" idx="10" hasCustomPrompt="1"/>
          </p:nvPr>
        </p:nvSpPr>
        <p:spPr>
          <a:xfrm>
            <a:off x="381634" y="1554344"/>
            <a:ext cx="4910137" cy="1412234"/>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Edit text for an engaging professional title header.</a:t>
            </a:r>
          </a:p>
        </p:txBody>
      </p:sp>
      <p:sp>
        <p:nvSpPr>
          <p:cNvPr id="18" name="Text Placeholder 9">
            <a:extLst>
              <a:ext uri="{FF2B5EF4-FFF2-40B4-BE49-F238E27FC236}">
                <a16:creationId xmlns:a16="http://schemas.microsoft.com/office/drawing/2014/main" id="{3A7561A4-2A93-3247-B5E9-9A8865EAFB2D}"/>
              </a:ext>
            </a:extLst>
          </p:cNvPr>
          <p:cNvSpPr>
            <a:spLocks noGrp="1"/>
          </p:cNvSpPr>
          <p:nvPr>
            <p:ph type="body" sz="quarter" idx="11" hasCustomPrompt="1"/>
          </p:nvPr>
        </p:nvSpPr>
        <p:spPr>
          <a:xfrm>
            <a:off x="381634" y="3450265"/>
            <a:ext cx="4910137" cy="1306512"/>
          </a:xfrm>
          <a:prstGeom prst="rect">
            <a:avLst/>
          </a:prstGeom>
        </p:spPr>
        <p:txBody>
          <a:bodyPr lIns="0" tIns="0" rIns="0" bIns="0"/>
          <a:lstStyle>
            <a:lvl1pPr marL="0" indent="0" algn="l">
              <a:buFont typeface="Arial" panose="020B0604020202020204" pitchFamily="34" charset="0"/>
              <a:buNone/>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Edit text for presentation details</a:t>
            </a:r>
          </a:p>
        </p:txBody>
      </p:sp>
      <p:pic>
        <p:nvPicPr>
          <p:cNvPr id="19" name="Picture 18">
            <a:extLst>
              <a:ext uri="{FF2B5EF4-FFF2-40B4-BE49-F238E27FC236}">
                <a16:creationId xmlns:a16="http://schemas.microsoft.com/office/drawing/2014/main" id="{D62A64DB-86C0-3E4D-A4D4-CE953F5AE74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0089" b="31338"/>
          <a:stretch/>
        </p:blipFill>
        <p:spPr>
          <a:xfrm rot="5400000">
            <a:off x="277802" y="4586755"/>
            <a:ext cx="1993443" cy="2549048"/>
          </a:xfrm>
          <a:prstGeom prst="rect">
            <a:avLst/>
          </a:prstGeom>
        </p:spPr>
      </p:pic>
      <p:sp>
        <p:nvSpPr>
          <p:cNvPr id="9" name="Picture Placeholder 2">
            <a:extLst>
              <a:ext uri="{FF2B5EF4-FFF2-40B4-BE49-F238E27FC236}">
                <a16:creationId xmlns:a16="http://schemas.microsoft.com/office/drawing/2014/main" id="{4B6A83ED-6534-754D-9F69-56BF85687D48}"/>
              </a:ext>
            </a:extLst>
          </p:cNvPr>
          <p:cNvSpPr>
            <a:spLocks noGrp="1"/>
          </p:cNvSpPr>
          <p:nvPr>
            <p:ph type="pic" sz="quarter" idx="34"/>
          </p:nvPr>
        </p:nvSpPr>
        <p:spPr>
          <a:xfrm>
            <a:off x="2836702" y="340465"/>
            <a:ext cx="1814032" cy="865187"/>
          </a:xfrm>
          <a:prstGeom prst="rect">
            <a:avLst/>
          </a:prstGeom>
        </p:spPr>
        <p:txBody>
          <a:bodyPr anchor="ctr"/>
          <a:lstStyle>
            <a:lvl1pPr algn="ctr">
              <a:defRPr sz="1600"/>
            </a:lvl1pPr>
          </a:lstStyle>
          <a:p>
            <a:endParaRPr lang="en-US" dirty="0"/>
          </a:p>
        </p:txBody>
      </p:sp>
    </p:spTree>
    <p:extLst>
      <p:ext uri="{BB962C8B-B14F-4D97-AF65-F5344CB8AC3E}">
        <p14:creationId xmlns:p14="http://schemas.microsoft.com/office/powerpoint/2010/main" val="369810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_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Two columns.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4" name="Text Placeholder 9">
            <a:extLst>
              <a:ext uri="{FF2B5EF4-FFF2-40B4-BE49-F238E27FC236}">
                <a16:creationId xmlns:a16="http://schemas.microsoft.com/office/drawing/2014/main" id="{E445B4C2-079D-3E47-BB36-E4F55B47F0BF}"/>
              </a:ext>
            </a:extLst>
          </p:cNvPr>
          <p:cNvSpPr>
            <a:spLocks noGrp="1"/>
          </p:cNvSpPr>
          <p:nvPr>
            <p:ph type="body" sz="quarter" idx="35" hasCustomPrompt="1"/>
          </p:nvPr>
        </p:nvSpPr>
        <p:spPr>
          <a:xfrm>
            <a:off x="5707310"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Tree>
    <p:extLst>
      <p:ext uri="{BB962C8B-B14F-4D97-AF65-F5344CB8AC3E}">
        <p14:creationId xmlns:p14="http://schemas.microsoft.com/office/powerpoint/2010/main" val="186506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oumns 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5" y="1568817"/>
            <a:ext cx="321600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Three Column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7" name="Text Placeholder 9">
            <a:extLst>
              <a:ext uri="{FF2B5EF4-FFF2-40B4-BE49-F238E27FC236}">
                <a16:creationId xmlns:a16="http://schemas.microsoft.com/office/drawing/2014/main" id="{F0E30254-2AE4-CC4B-9D3C-A6C6DBECFAAC}"/>
              </a:ext>
            </a:extLst>
          </p:cNvPr>
          <p:cNvSpPr>
            <a:spLocks noGrp="1"/>
          </p:cNvSpPr>
          <p:nvPr>
            <p:ph type="body" sz="quarter" idx="35" hasCustomPrompt="1"/>
          </p:nvPr>
        </p:nvSpPr>
        <p:spPr>
          <a:xfrm>
            <a:off x="3914840" y="1559810"/>
            <a:ext cx="321600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interesting body copy. Edit text for body copy. </a:t>
            </a:r>
          </a:p>
        </p:txBody>
      </p:sp>
      <p:sp>
        <p:nvSpPr>
          <p:cNvPr id="18" name="Text Placeholder 9">
            <a:extLst>
              <a:ext uri="{FF2B5EF4-FFF2-40B4-BE49-F238E27FC236}">
                <a16:creationId xmlns:a16="http://schemas.microsoft.com/office/drawing/2014/main" id="{B6E181E6-E0DD-7E41-8735-8663A6596472}"/>
              </a:ext>
            </a:extLst>
          </p:cNvPr>
          <p:cNvSpPr>
            <a:spLocks noGrp="1"/>
          </p:cNvSpPr>
          <p:nvPr>
            <p:ph type="body" sz="quarter" idx="36" hasCustomPrompt="1"/>
          </p:nvPr>
        </p:nvSpPr>
        <p:spPr>
          <a:xfrm>
            <a:off x="7429822" y="1568817"/>
            <a:ext cx="321600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interesting body copy. Edit text for body copy. </a:t>
            </a:r>
          </a:p>
        </p:txBody>
      </p:sp>
    </p:spTree>
    <p:extLst>
      <p:ext uri="{BB962C8B-B14F-4D97-AF65-F5344CB8AC3E}">
        <p14:creationId xmlns:p14="http://schemas.microsoft.com/office/powerpoint/2010/main" val="292315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lumns 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5" y="1568817"/>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Four columns.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ext Placeholder 9">
            <a:extLst>
              <a:ext uri="{FF2B5EF4-FFF2-40B4-BE49-F238E27FC236}">
                <a16:creationId xmlns:a16="http://schemas.microsoft.com/office/drawing/2014/main" id="{A3E9EFAE-706B-D545-9067-EF3C7AC9139C}"/>
              </a:ext>
            </a:extLst>
          </p:cNvPr>
          <p:cNvSpPr>
            <a:spLocks noGrp="1"/>
          </p:cNvSpPr>
          <p:nvPr>
            <p:ph type="body" sz="quarter" idx="36" hasCustomPrompt="1"/>
          </p:nvPr>
        </p:nvSpPr>
        <p:spPr>
          <a:xfrm>
            <a:off x="3020824" y="1568817"/>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7" name="Text Placeholder 9">
            <a:extLst>
              <a:ext uri="{FF2B5EF4-FFF2-40B4-BE49-F238E27FC236}">
                <a16:creationId xmlns:a16="http://schemas.microsoft.com/office/drawing/2014/main" id="{1BCB3DFF-069F-AB4E-82DE-551EA717AE92}"/>
              </a:ext>
            </a:extLst>
          </p:cNvPr>
          <p:cNvSpPr>
            <a:spLocks noGrp="1"/>
          </p:cNvSpPr>
          <p:nvPr>
            <p:ph type="body" sz="quarter" idx="37" hasCustomPrompt="1"/>
          </p:nvPr>
        </p:nvSpPr>
        <p:spPr>
          <a:xfrm>
            <a:off x="5665452" y="1559810"/>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8" name="Text Placeholder 9">
            <a:extLst>
              <a:ext uri="{FF2B5EF4-FFF2-40B4-BE49-F238E27FC236}">
                <a16:creationId xmlns:a16="http://schemas.microsoft.com/office/drawing/2014/main" id="{92472181-A711-D44B-B502-DD7B4A0E3E2D}"/>
              </a:ext>
            </a:extLst>
          </p:cNvPr>
          <p:cNvSpPr>
            <a:spLocks noGrp="1"/>
          </p:cNvSpPr>
          <p:nvPr>
            <p:ph type="body" sz="quarter" idx="38" hasCustomPrompt="1"/>
          </p:nvPr>
        </p:nvSpPr>
        <p:spPr>
          <a:xfrm>
            <a:off x="8310080" y="1559810"/>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Tree>
    <p:extLst>
      <p:ext uri="{BB962C8B-B14F-4D97-AF65-F5344CB8AC3E}">
        <p14:creationId xmlns:p14="http://schemas.microsoft.com/office/powerpoint/2010/main" val="79171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CFD23FA2-F4E7-4FE8-8E49-AA384D1578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65288"/>
            <a:ext cx="12192000"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FA13241-AE84-4ECF-81A0-019D2035F08C}"/>
              </a:ext>
            </a:extLst>
          </p:cNvPr>
          <p:cNvSpPr txBox="1"/>
          <p:nvPr/>
        </p:nvSpPr>
        <p:spPr>
          <a:xfrm>
            <a:off x="548218" y="6524625"/>
            <a:ext cx="3232149" cy="268288"/>
          </a:xfrm>
          <a:prstGeom prst="rect">
            <a:avLst/>
          </a:prstGeom>
          <a:noFill/>
        </p:spPr>
        <p:txBody>
          <a:bodyPr lIns="64301" tIns="64301" rIns="64301" bIns="64301">
            <a:spAutoFit/>
          </a:bodyPr>
          <a:lstStyle/>
          <a:p>
            <a:pPr defTabSz="914299" eaLnBrk="1" fontAlgn="auto" hangingPunct="1">
              <a:spcBef>
                <a:spcPts val="0"/>
              </a:spcBef>
              <a:spcAft>
                <a:spcPts val="0"/>
              </a:spcAft>
              <a:defRPr/>
            </a:pPr>
            <a:r>
              <a:rPr lang="en-GB" sz="900" kern="800" spc="50" dirty="0">
                <a:solidFill>
                  <a:srgbClr val="FFFFFF"/>
                </a:solidFill>
                <a:latin typeface="ArialMT"/>
                <a:ea typeface="+mn-ea"/>
              </a:rPr>
              <a:t>BPP PROFESSIONAL DEVELOPMENT</a:t>
            </a:r>
            <a:endParaRPr lang="en-GB" sz="900" kern="800" spc="50" dirty="0">
              <a:solidFill>
                <a:schemeClr val="bg1"/>
              </a:solidFill>
            </a:endParaRPr>
          </a:p>
        </p:txBody>
      </p:sp>
      <p:cxnSp>
        <p:nvCxnSpPr>
          <p:cNvPr id="6" name="Straight Connector 5">
            <a:extLst>
              <a:ext uri="{FF2B5EF4-FFF2-40B4-BE49-F238E27FC236}">
                <a16:creationId xmlns:a16="http://schemas.microsoft.com/office/drawing/2014/main" id="{4C05E36E-4C49-4B36-AB4E-C9647B63501B}"/>
              </a:ext>
            </a:extLst>
          </p:cNvPr>
          <p:cNvCxnSpPr/>
          <p:nvPr/>
        </p:nvCxnSpPr>
        <p:spPr>
          <a:xfrm>
            <a:off x="651933" y="4789489"/>
            <a:ext cx="5954184" cy="15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85943" y="3246078"/>
            <a:ext cx="6119924" cy="1470026"/>
          </a:xfrm>
        </p:spPr>
        <p:txBody>
          <a:bodyPr anchor="b">
            <a:normAutofit/>
          </a:bodyPr>
          <a:lstStyle>
            <a:lvl1pPr algn="l">
              <a:lnSpc>
                <a:spcPct val="100000"/>
              </a:lnSpc>
              <a:defRPr sz="2800" b="1" u="sng">
                <a:solidFill>
                  <a:schemeClr val="bg1"/>
                </a:solidFill>
                <a:latin typeface="+mj-lt"/>
              </a:defRPr>
            </a:lvl1pPr>
          </a:lstStyle>
          <a:p>
            <a:r>
              <a:rPr lang="en-US"/>
              <a:t>Click to edit Master title style</a:t>
            </a:r>
            <a:endParaRPr lang="en-GB" dirty="0"/>
          </a:p>
        </p:txBody>
      </p:sp>
      <p:sp>
        <p:nvSpPr>
          <p:cNvPr id="3" name="Subtitle 2"/>
          <p:cNvSpPr>
            <a:spLocks noGrp="1"/>
          </p:cNvSpPr>
          <p:nvPr>
            <p:ph type="subTitle" idx="1"/>
          </p:nvPr>
        </p:nvSpPr>
        <p:spPr>
          <a:xfrm>
            <a:off x="485944" y="4922167"/>
            <a:ext cx="6119923" cy="1001541"/>
          </a:xfrm>
        </p:spPr>
        <p:txBody>
          <a:bodyPr>
            <a:normAutofit/>
          </a:bodyPr>
          <a:lstStyle>
            <a:lvl1pPr marL="0" indent="0" algn="l">
              <a:lnSpc>
                <a:spcPct val="100000"/>
              </a:lnSpc>
              <a:buNone/>
              <a:defRPr sz="2800" b="0" baseline="0">
                <a:solidFill>
                  <a:schemeClr val="bg1"/>
                </a:solidFill>
                <a:latin typeface="+mj-lt"/>
              </a:defRPr>
            </a:lvl1pPr>
            <a:lvl2pPr marL="457151" indent="0" algn="ctr">
              <a:buNone/>
              <a:defRPr>
                <a:solidFill>
                  <a:schemeClr val="tx1">
                    <a:tint val="75000"/>
                  </a:schemeClr>
                </a:solidFill>
              </a:defRPr>
            </a:lvl2pPr>
            <a:lvl3pPr marL="914299" indent="0" algn="ctr">
              <a:buNone/>
              <a:defRPr>
                <a:solidFill>
                  <a:schemeClr val="tx1">
                    <a:tint val="75000"/>
                  </a:schemeClr>
                </a:solidFill>
              </a:defRPr>
            </a:lvl3pPr>
            <a:lvl4pPr marL="1371449" indent="0" algn="ctr">
              <a:buNone/>
              <a:defRPr>
                <a:solidFill>
                  <a:schemeClr val="tx1">
                    <a:tint val="75000"/>
                  </a:schemeClr>
                </a:solidFill>
              </a:defRPr>
            </a:lvl4pPr>
            <a:lvl5pPr marL="1828598" indent="0" algn="ctr">
              <a:buNone/>
              <a:defRPr>
                <a:solidFill>
                  <a:schemeClr val="tx1">
                    <a:tint val="75000"/>
                  </a:schemeClr>
                </a:solidFill>
              </a:defRPr>
            </a:lvl5pPr>
            <a:lvl6pPr marL="2285749" indent="0" algn="ctr">
              <a:buNone/>
              <a:defRPr>
                <a:solidFill>
                  <a:schemeClr val="tx1">
                    <a:tint val="75000"/>
                  </a:schemeClr>
                </a:solidFill>
              </a:defRPr>
            </a:lvl6pPr>
            <a:lvl7pPr marL="2742896" indent="0" algn="ctr">
              <a:buNone/>
              <a:defRPr>
                <a:solidFill>
                  <a:schemeClr val="tx1">
                    <a:tint val="75000"/>
                  </a:schemeClr>
                </a:solidFill>
              </a:defRPr>
            </a:lvl7pPr>
            <a:lvl8pPr marL="3200047" indent="0" algn="ctr">
              <a:buNone/>
              <a:defRPr>
                <a:solidFill>
                  <a:schemeClr val="tx1">
                    <a:tint val="75000"/>
                  </a:schemeClr>
                </a:solidFill>
              </a:defRPr>
            </a:lvl8pPr>
            <a:lvl9pPr marL="3657196"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67939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7BAA736-60EA-47AD-9D0C-B85974EA0DB7}"/>
              </a:ext>
            </a:extLst>
          </p:cNvPr>
          <p:cNvCxnSpPr/>
          <p:nvPr/>
        </p:nvCxnSpPr>
        <p:spPr>
          <a:xfrm>
            <a:off x="609600" y="863600"/>
            <a:ext cx="10972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3" y="1348075"/>
            <a:ext cx="10972799" cy="45259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itle 1"/>
          <p:cNvSpPr>
            <a:spLocks noGrp="1"/>
          </p:cNvSpPr>
          <p:nvPr>
            <p:ph type="title"/>
          </p:nvPr>
        </p:nvSpPr>
        <p:spPr>
          <a:xfrm>
            <a:off x="609605" y="274640"/>
            <a:ext cx="10972799" cy="1143001"/>
          </a:xfrm>
        </p:spPr>
        <p:txBody>
          <a:bodyPr/>
          <a:lstStyle>
            <a:lvl1pP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165159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E65F80-F6DA-42F3-AC93-CD78A84EECF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63326" tIns="81663" rIns="163326" bIns="81663" anchor="ctr"/>
          <a:lstStyle/>
          <a:p>
            <a:pPr algn="ctr">
              <a:defRPr/>
            </a:pPr>
            <a:endParaRPr lang="en-GB" sz="2308" dirty="0"/>
          </a:p>
        </p:txBody>
      </p:sp>
      <p:sp>
        <p:nvSpPr>
          <p:cNvPr id="4" name="Rectangle 3">
            <a:extLst>
              <a:ext uri="{FF2B5EF4-FFF2-40B4-BE49-F238E27FC236}">
                <a16:creationId xmlns:a16="http://schemas.microsoft.com/office/drawing/2014/main" id="{7D8F4F4F-E15C-4FEC-B053-930D488714EF}"/>
              </a:ext>
            </a:extLst>
          </p:cNvPr>
          <p:cNvSpPr>
            <a:spLocks noChangeAspect="1"/>
          </p:cNvSpPr>
          <p:nvPr/>
        </p:nvSpPr>
        <p:spPr bwMode="auto">
          <a:xfrm>
            <a:off x="1" y="0"/>
            <a:ext cx="5719233" cy="4648200"/>
          </a:xfrm>
          <a:prstGeom prst="rect">
            <a:avLst/>
          </a:prstGeom>
          <a:blipFill dpi="0" rotWithShape="1">
            <a:blip r:embed="rId2"/>
            <a:srcRect/>
            <a:stretch>
              <a:fillRect/>
            </a:stretch>
          </a:blipFill>
          <a:ln>
            <a:noFill/>
          </a:ln>
        </p:spPr>
        <p:txBody>
          <a:bodyPr lIns="163326" tIns="81663" rIns="163326" bIns="81663"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defRPr/>
            </a:pPr>
            <a:endParaRPr lang="en-GB" altLang="en-US" sz="1800" dirty="0">
              <a:solidFill>
                <a:srgbClr val="FFFFFF"/>
              </a:solidFill>
            </a:endParaRPr>
          </a:p>
        </p:txBody>
      </p:sp>
      <p:sp>
        <p:nvSpPr>
          <p:cNvPr id="2" name="Title 1"/>
          <p:cNvSpPr>
            <a:spLocks noGrp="1"/>
          </p:cNvSpPr>
          <p:nvPr>
            <p:ph type="title"/>
          </p:nvPr>
        </p:nvSpPr>
        <p:spPr>
          <a:xfrm>
            <a:off x="366331" y="209836"/>
            <a:ext cx="5134807" cy="2406689"/>
          </a:xfrm>
        </p:spPr>
        <p:txBody>
          <a:bodyPr>
            <a:normAutofit/>
          </a:bodyPr>
          <a:lstStyle>
            <a:lvl1pPr algn="l">
              <a:lnSpc>
                <a:spcPct val="100000"/>
              </a:lnSpc>
              <a:defRPr sz="2800" b="1" cap="none">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5091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ody Copy_generic 24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229546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ody Copy_generic 16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itle 1">
            <a:extLst>
              <a:ext uri="{FF2B5EF4-FFF2-40B4-BE49-F238E27FC236}">
                <a16:creationId xmlns:a16="http://schemas.microsoft.com/office/drawing/2014/main" id="{3F26775A-B85D-F340-AAD7-D40B5380D666}"/>
              </a:ext>
            </a:extLst>
          </p:cNvPr>
          <p:cNvSpPr txBox="1">
            <a:spLocks/>
          </p:cNvSpPr>
          <p:nvPr userDrawn="1"/>
        </p:nvSpPr>
        <p:spPr>
          <a:xfrm>
            <a:off x="-3210146" y="1"/>
            <a:ext cx="2978498" cy="3279465"/>
          </a:xfrm>
          <a:prstGeom prst="rect">
            <a:avLst/>
          </a:prstGeom>
        </p:spPr>
        <p:txBody>
          <a:bodyPr anchor="t">
            <a:normAutofit/>
          </a:bodyPr>
          <a:lstStyle>
            <a:lvl1pPr algn="l" defTabSz="914400" rtl="0" eaLnBrk="1" latinLnBrk="0" hangingPunct="1">
              <a:lnSpc>
                <a:spcPct val="90000"/>
              </a:lnSpc>
              <a:spcBef>
                <a:spcPct val="0"/>
              </a:spcBef>
              <a:buNone/>
              <a:defRPr lang="en-US" sz="2400" kern="1200" baseline="0" dirty="0">
                <a:solidFill>
                  <a:schemeClr val="bg1"/>
                </a:solidFill>
                <a:latin typeface="+mj-lt"/>
                <a:ea typeface="+mj-ea"/>
                <a:cs typeface="+mj-cs"/>
              </a:defRPr>
            </a:lvl1pPr>
          </a:lstStyle>
          <a:p>
            <a:pPr marL="0" marR="0" indent="0" algn="r" defTabSz="914400" rtl="0" eaLnBrk="1" fontAlgn="auto" latinLnBrk="0" hangingPunct="1">
              <a:lnSpc>
                <a:spcPct val="90000"/>
              </a:lnSpc>
              <a:spcBef>
                <a:spcPct val="0"/>
              </a:spcBef>
              <a:spcAft>
                <a:spcPts val="0"/>
              </a:spcAft>
              <a:buClrTx/>
              <a:buSzTx/>
              <a:buFontTx/>
              <a:buNone/>
              <a:tabLst/>
              <a:defRPr/>
            </a:pPr>
            <a:r>
              <a:rPr lang="en-US" sz="1400" b="1" kern="1200" baseline="0" dirty="0">
                <a:solidFill>
                  <a:schemeClr val="accent6"/>
                </a:solidFill>
                <a:latin typeface="+mj-lt"/>
                <a:ea typeface="+mj-ea"/>
                <a:cs typeface="+mj-cs"/>
              </a:rPr>
              <a:t>HOW TO ADD AN IMAGE</a:t>
            </a:r>
            <a:r>
              <a:rPr lang="en-US" sz="1400" b="1" baseline="0" dirty="0">
                <a:solidFill>
                  <a:schemeClr val="accent6"/>
                </a:solidFill>
                <a:latin typeface="+mn-lt"/>
              </a:rPr>
              <a:t>:</a:t>
            </a:r>
          </a:p>
          <a:p>
            <a:pPr marL="0" marR="0" lvl="0" indent="0" algn="r" defTabSz="914400" rtl="0" eaLnBrk="1" fontAlgn="auto" latinLnBrk="0" hangingPunct="1">
              <a:lnSpc>
                <a:spcPct val="90000"/>
              </a:lnSpc>
              <a:spcBef>
                <a:spcPct val="0"/>
              </a:spcBef>
              <a:spcAft>
                <a:spcPts val="0"/>
              </a:spcAft>
              <a:buClrTx/>
              <a:buSzTx/>
              <a:buFontTx/>
              <a:buNone/>
              <a:tabLst/>
              <a:defRPr/>
            </a:pPr>
            <a:r>
              <a:rPr lang="en-GB" sz="1200" baseline="0" dirty="0">
                <a:solidFill>
                  <a:schemeClr val="accent6">
                    <a:lumMod val="60000"/>
                    <a:lumOff val="40000"/>
                  </a:schemeClr>
                </a:solidFill>
                <a:latin typeface="+mn-lt"/>
              </a:rPr>
              <a:t>Click on the INSERT image &gt; </a:t>
            </a:r>
            <a:br>
              <a:rPr lang="en-GB" sz="1200" baseline="0" dirty="0">
                <a:solidFill>
                  <a:schemeClr val="accent6">
                    <a:lumMod val="60000"/>
                    <a:lumOff val="40000"/>
                  </a:schemeClr>
                </a:solidFill>
                <a:latin typeface="+mn-lt"/>
              </a:rPr>
            </a:br>
            <a:r>
              <a:rPr lang="en-GB" sz="1200" baseline="0" dirty="0">
                <a:solidFill>
                  <a:schemeClr val="accent6">
                    <a:lumMod val="60000"/>
                    <a:lumOff val="40000"/>
                  </a:schemeClr>
                </a:solidFill>
                <a:latin typeface="+mn-lt"/>
              </a:rPr>
              <a:t>select the image you want (images can be found within the PPT Illustrations and Imagess folder located on connect -  </a:t>
            </a:r>
            <a:r>
              <a:rPr lang="en-GB" sz="1100" kern="1200" baseline="0" dirty="0">
                <a:solidFill>
                  <a:schemeClr val="accent6">
                    <a:lumMod val="60000"/>
                    <a:lumOff val="40000"/>
                  </a:schemeClr>
                </a:solidFill>
                <a:effectLst/>
                <a:latin typeface="+mj-lt"/>
                <a:ea typeface="+mj-ea"/>
                <a:cs typeface="+mj-cs"/>
              </a:rPr>
              <a:t>https://bppserviceslimited.sharepoint.com/sites/Connect/Businesses/brand_and_content/Documents/Forms/AllItems.aspx?RootFolder=%2Fsites%2FConnect%2FBusinesses%2Fbrand_and_content%2FDocuments%2FTemplates%2FPowerpoint&amp;FolderCTID=0x012000CDD7827FAB0436479E175D7900299945&amp;View=%7BF6313877-FA87-47CE-9F01-4A334080D543%7D </a:t>
            </a:r>
            <a:r>
              <a:rPr lang="en-GB" sz="1200" baseline="0" dirty="0">
                <a:solidFill>
                  <a:schemeClr val="accent6">
                    <a:lumMod val="60000"/>
                    <a:lumOff val="40000"/>
                  </a:schemeClr>
                </a:solidFill>
                <a:latin typeface="+mn-lt"/>
              </a:rPr>
              <a:t>)</a:t>
            </a:r>
          </a:p>
        </p:txBody>
      </p:sp>
    </p:spTree>
    <p:extLst>
      <p:ext uri="{BB962C8B-B14F-4D97-AF65-F5344CB8AC3E}">
        <p14:creationId xmlns:p14="http://schemas.microsoft.com/office/powerpoint/2010/main" val="311897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Copy_generic blank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2F2523-38EC-0747-97BF-AF84851436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sp>
        <p:nvSpPr>
          <p:cNvPr id="12" name="Text Placeholder 9">
            <a:extLst>
              <a:ext uri="{FF2B5EF4-FFF2-40B4-BE49-F238E27FC236}">
                <a16:creationId xmlns:a16="http://schemas.microsoft.com/office/drawing/2014/main" id="{5F0095BB-67B7-5743-9CFA-911BC34DD7DC}"/>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E5CD4822-2819-2949-9004-6B103A19FBC0}"/>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6" name="Picture Placeholder 2">
            <a:extLst>
              <a:ext uri="{FF2B5EF4-FFF2-40B4-BE49-F238E27FC236}">
                <a16:creationId xmlns:a16="http://schemas.microsoft.com/office/drawing/2014/main" id="{F4EF6FC1-5D3D-0142-92C4-DA9C4A0526F5}"/>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32519646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a_with 24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itle 1">
            <a:extLst>
              <a:ext uri="{FF2B5EF4-FFF2-40B4-BE49-F238E27FC236}">
                <a16:creationId xmlns:a16="http://schemas.microsoft.com/office/drawing/2014/main" id="{F2F3A481-9211-0941-83A1-D6C589695D61}"/>
              </a:ext>
            </a:extLst>
          </p:cNvPr>
          <p:cNvSpPr txBox="1">
            <a:spLocks/>
          </p:cNvSpPr>
          <p:nvPr userDrawn="1"/>
        </p:nvSpPr>
        <p:spPr>
          <a:xfrm>
            <a:off x="-2215006" y="0"/>
            <a:ext cx="2041270" cy="2370013"/>
          </a:xfrm>
          <a:prstGeom prst="rect">
            <a:avLst/>
          </a:prstGeom>
        </p:spPr>
        <p:txBody>
          <a:bodyPr anchor="t">
            <a:noAutofit/>
          </a:bodyPr>
          <a:lstStyle>
            <a:lvl1pPr algn="l" defTabSz="914400" rtl="0" eaLnBrk="1" latinLnBrk="0" hangingPunct="1">
              <a:lnSpc>
                <a:spcPct val="90000"/>
              </a:lnSpc>
              <a:spcBef>
                <a:spcPct val="0"/>
              </a:spcBef>
              <a:buNone/>
              <a:defRPr lang="en-US" sz="2400" kern="1200" baseline="0" dirty="0">
                <a:solidFill>
                  <a:schemeClr val="bg1"/>
                </a:solidFill>
                <a:latin typeface="+mj-lt"/>
                <a:ea typeface="+mj-ea"/>
                <a:cs typeface="+mj-cs"/>
              </a:defRPr>
            </a:lvl1pPr>
          </a:lstStyle>
          <a:p>
            <a:pPr algn="r"/>
            <a:r>
              <a:rPr lang="en-US" sz="1400" b="1" kern="1200" baseline="0" dirty="0">
                <a:solidFill>
                  <a:schemeClr val="accent6"/>
                </a:solidFill>
                <a:latin typeface="+mj-lt"/>
                <a:ea typeface="+mj-ea"/>
                <a:cs typeface="+mj-cs"/>
              </a:rPr>
              <a:t>HOW TO </a:t>
            </a:r>
            <a:r>
              <a:rPr lang="en-US" sz="1400" b="1" dirty="0">
                <a:solidFill>
                  <a:schemeClr val="accent6"/>
                </a:solidFill>
                <a:latin typeface="+mn-lt"/>
              </a:rPr>
              <a:t>ADD</a:t>
            </a:r>
            <a:r>
              <a:rPr lang="en-US" sz="1400" b="1" baseline="0" dirty="0">
                <a:solidFill>
                  <a:schemeClr val="accent6"/>
                </a:solidFill>
                <a:latin typeface="+mn-lt"/>
              </a:rPr>
              <a:t> </a:t>
            </a:r>
            <a:r>
              <a:rPr lang="en-US" sz="1400" b="1" dirty="0">
                <a:solidFill>
                  <a:schemeClr val="accent6"/>
                </a:solidFill>
                <a:latin typeface="+mn-lt"/>
              </a:rPr>
              <a:t>MEDIA</a:t>
            </a:r>
            <a:r>
              <a:rPr lang="en-US" sz="1400" b="1" baseline="0" dirty="0">
                <a:solidFill>
                  <a:schemeClr val="accent6"/>
                </a:solidFill>
                <a:latin typeface="+mn-lt"/>
              </a:rPr>
              <a:t>:</a:t>
            </a:r>
            <a:endParaRPr lang="en-US" sz="1400" dirty="0">
              <a:solidFill>
                <a:schemeClr val="accent6">
                  <a:lumMod val="60000"/>
                  <a:lumOff val="40000"/>
                </a:schemeClr>
              </a:solidFill>
              <a:latin typeface="+mn-lt"/>
            </a:endParaRPr>
          </a:p>
          <a:p>
            <a:pPr algn="r"/>
            <a:r>
              <a:rPr lang="en-US" sz="1200" dirty="0">
                <a:solidFill>
                  <a:schemeClr val="accent6">
                    <a:lumMod val="60000"/>
                    <a:lumOff val="40000"/>
                  </a:schemeClr>
                </a:solidFill>
                <a:latin typeface="+mn-lt"/>
              </a:rPr>
              <a:t>To add a video you can either embed or link to a website where video is featured.</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dirty="0">
                <a:solidFill>
                  <a:schemeClr val="accent6">
                    <a:lumMod val="60000"/>
                    <a:lumOff val="40000"/>
                  </a:schemeClr>
                </a:solidFill>
                <a:latin typeface="+mn-lt"/>
              </a:rPr>
              <a:t>To embed a video: </a:t>
            </a:r>
            <a:br>
              <a:rPr lang="en-US" sz="1300" dirty="0">
                <a:solidFill>
                  <a:schemeClr val="accent6">
                    <a:lumMod val="60000"/>
                    <a:lumOff val="40000"/>
                  </a:schemeClr>
                </a:solidFill>
                <a:latin typeface="+mn-lt"/>
              </a:rPr>
            </a:br>
            <a:r>
              <a:rPr lang="en-US" sz="1200" kern="1200" baseline="0" dirty="0">
                <a:solidFill>
                  <a:schemeClr val="accent6">
                    <a:lumMod val="60000"/>
                    <a:lumOff val="40000"/>
                  </a:schemeClr>
                </a:solidFill>
                <a:latin typeface="+mj-lt"/>
                <a:ea typeface="+mj-ea"/>
                <a:cs typeface="+mj-cs"/>
              </a:rPr>
              <a:t>Click on the icon to add media &gt; select the video you want.</a:t>
            </a:r>
          </a:p>
          <a:p>
            <a:pPr marL="0" marR="0" indent="0" algn="r" defTabSz="914400" rtl="0" eaLnBrk="1" fontAlgn="auto" latinLnBrk="0" hangingPunct="1">
              <a:lnSpc>
                <a:spcPct val="90000"/>
              </a:lnSpc>
              <a:spcBef>
                <a:spcPct val="0"/>
              </a:spcBef>
              <a:spcAft>
                <a:spcPts val="0"/>
              </a:spcAft>
              <a:buClrTx/>
              <a:buSzTx/>
              <a:buFontTx/>
              <a:buNone/>
              <a:tabLst/>
              <a:defRPr/>
            </a:pPr>
            <a:endParaRPr lang="en-US" sz="1300" kern="1200" baseline="0" dirty="0">
              <a:solidFill>
                <a:schemeClr val="accent6">
                  <a:lumMod val="60000"/>
                  <a:lumOff val="40000"/>
                </a:schemeClr>
              </a:solidFill>
              <a:latin typeface="+mj-lt"/>
              <a:ea typeface="+mj-ea"/>
              <a:cs typeface="+mj-cs"/>
            </a:endParaRPr>
          </a:p>
          <a:p>
            <a:pPr algn="r"/>
            <a:r>
              <a:rPr lang="en-US" sz="1000" kern="1200" baseline="0" dirty="0">
                <a:solidFill>
                  <a:schemeClr val="accent6">
                    <a:lumMod val="60000"/>
                    <a:lumOff val="40000"/>
                  </a:schemeClr>
                </a:solidFill>
                <a:latin typeface="+mj-lt"/>
                <a:ea typeface="+mj-ea"/>
                <a:cs typeface="+mj-cs"/>
              </a:rPr>
              <a:t>Note: </a:t>
            </a:r>
            <a:r>
              <a:rPr lang="en-US" sz="1000" dirty="0">
                <a:solidFill>
                  <a:schemeClr val="accent6">
                    <a:lumMod val="60000"/>
                    <a:lumOff val="40000"/>
                  </a:schemeClr>
                </a:solidFill>
                <a:latin typeface="+mn-lt"/>
              </a:rPr>
              <a:t>Embedding a video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in your presentation will increase the file size and will not play if saved as a pdf.</a:t>
            </a:r>
            <a:r>
              <a:rPr lang="en-US" sz="1000" baseline="0" dirty="0">
                <a:solidFill>
                  <a:schemeClr val="accent6">
                    <a:lumMod val="60000"/>
                    <a:lumOff val="40000"/>
                  </a:schemeClr>
                </a:solidFill>
                <a:latin typeface="+mn-lt"/>
              </a:rPr>
              <a:t> </a:t>
            </a:r>
            <a:r>
              <a:rPr lang="en-US" sz="1000" dirty="0">
                <a:solidFill>
                  <a:schemeClr val="accent6">
                    <a:lumMod val="60000"/>
                    <a:lumOff val="40000"/>
                  </a:schemeClr>
                </a:solidFill>
                <a:latin typeface="+mn-lt"/>
              </a:rPr>
              <a:t>If you wish to keep your file size small or save as a pdf please use a link to videos.</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kern="1200" baseline="0" dirty="0">
                <a:solidFill>
                  <a:schemeClr val="accent6">
                    <a:lumMod val="60000"/>
                    <a:lumOff val="40000"/>
                  </a:schemeClr>
                </a:solidFill>
                <a:latin typeface="+mj-lt"/>
                <a:ea typeface="+mj-ea"/>
                <a:cs typeface="+mj-cs"/>
              </a:rPr>
              <a:t>To link to a video: </a:t>
            </a:r>
            <a:br>
              <a:rPr lang="en-US" sz="1300" kern="1200" baseline="0" dirty="0">
                <a:solidFill>
                  <a:schemeClr val="accent6">
                    <a:lumMod val="60000"/>
                    <a:lumOff val="40000"/>
                  </a:schemeClr>
                </a:solidFill>
                <a:latin typeface="+mj-lt"/>
                <a:ea typeface="+mj-ea"/>
                <a:cs typeface="+mj-cs"/>
              </a:rPr>
            </a:br>
            <a:r>
              <a:rPr lang="en-US" sz="1200" kern="1200" baseline="0" dirty="0">
                <a:solidFill>
                  <a:schemeClr val="accent6">
                    <a:lumMod val="60000"/>
                    <a:lumOff val="40000"/>
                  </a:schemeClr>
                </a:solidFill>
                <a:latin typeface="+mj-lt"/>
                <a:ea typeface="+mj-ea"/>
                <a:cs typeface="+mj-cs"/>
              </a:rPr>
              <a:t>Copy and paste the URL of the website where your video is saved into a text box &gt; to play the video click the hyperlink in your presentation.</a:t>
            </a:r>
          </a:p>
          <a:p>
            <a:pPr algn="r"/>
            <a:endParaRPr lang="en-US" sz="1300" dirty="0">
              <a:solidFill>
                <a:schemeClr val="accent6">
                  <a:lumMod val="60000"/>
                  <a:lumOff val="40000"/>
                </a:schemeClr>
              </a:solidFill>
              <a:latin typeface="+mn-lt"/>
            </a:endParaRPr>
          </a:p>
          <a:p>
            <a:pPr algn="r"/>
            <a:r>
              <a:rPr lang="en-US" sz="1000" dirty="0">
                <a:solidFill>
                  <a:schemeClr val="accent6">
                    <a:lumMod val="60000"/>
                    <a:lumOff val="40000"/>
                  </a:schemeClr>
                </a:solidFill>
                <a:latin typeface="+mn-lt"/>
              </a:rPr>
              <a:t>Note: To prevent possible problems with broken links, copy the videos into the same folder as your presentation,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and link to them there, or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make sure you have a reliable internet connection.</a:t>
            </a:r>
          </a:p>
        </p:txBody>
      </p:sp>
    </p:spTree>
    <p:extLst>
      <p:ext uri="{BB962C8B-B14F-4D97-AF65-F5344CB8AC3E}">
        <p14:creationId xmlns:p14="http://schemas.microsoft.com/office/powerpoint/2010/main" val="31727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a_with 16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itle 1">
            <a:extLst>
              <a:ext uri="{FF2B5EF4-FFF2-40B4-BE49-F238E27FC236}">
                <a16:creationId xmlns:a16="http://schemas.microsoft.com/office/drawing/2014/main" id="{F2F3A481-9211-0941-83A1-D6C589695D61}"/>
              </a:ext>
            </a:extLst>
          </p:cNvPr>
          <p:cNvSpPr txBox="1">
            <a:spLocks/>
          </p:cNvSpPr>
          <p:nvPr userDrawn="1"/>
        </p:nvSpPr>
        <p:spPr>
          <a:xfrm>
            <a:off x="-2215006" y="0"/>
            <a:ext cx="2041270" cy="2370013"/>
          </a:xfrm>
          <a:prstGeom prst="rect">
            <a:avLst/>
          </a:prstGeom>
        </p:spPr>
        <p:txBody>
          <a:bodyPr anchor="t">
            <a:noAutofit/>
          </a:bodyPr>
          <a:lstStyle>
            <a:lvl1pPr algn="l" defTabSz="914400" rtl="0" eaLnBrk="1" latinLnBrk="0" hangingPunct="1">
              <a:lnSpc>
                <a:spcPct val="90000"/>
              </a:lnSpc>
              <a:spcBef>
                <a:spcPct val="0"/>
              </a:spcBef>
              <a:buNone/>
              <a:defRPr lang="en-US" sz="2400" kern="1200" baseline="0" dirty="0">
                <a:solidFill>
                  <a:schemeClr val="bg1"/>
                </a:solidFill>
                <a:latin typeface="+mj-lt"/>
                <a:ea typeface="+mj-ea"/>
                <a:cs typeface="+mj-cs"/>
              </a:defRPr>
            </a:lvl1pPr>
          </a:lstStyle>
          <a:p>
            <a:pPr algn="r"/>
            <a:r>
              <a:rPr lang="en-US" sz="1400" b="1" kern="1200" baseline="0" dirty="0">
                <a:solidFill>
                  <a:schemeClr val="accent6"/>
                </a:solidFill>
                <a:latin typeface="+mj-lt"/>
                <a:ea typeface="+mj-ea"/>
                <a:cs typeface="+mj-cs"/>
              </a:rPr>
              <a:t>HOW TO </a:t>
            </a:r>
            <a:r>
              <a:rPr lang="en-US" sz="1400" b="1" dirty="0">
                <a:solidFill>
                  <a:schemeClr val="accent6"/>
                </a:solidFill>
                <a:latin typeface="+mn-lt"/>
              </a:rPr>
              <a:t>ADD</a:t>
            </a:r>
            <a:r>
              <a:rPr lang="en-US" sz="1400" b="1" baseline="0" dirty="0">
                <a:solidFill>
                  <a:schemeClr val="accent6"/>
                </a:solidFill>
                <a:latin typeface="+mn-lt"/>
              </a:rPr>
              <a:t> </a:t>
            </a:r>
            <a:r>
              <a:rPr lang="en-US" sz="1400" b="1" dirty="0">
                <a:solidFill>
                  <a:schemeClr val="accent6"/>
                </a:solidFill>
                <a:latin typeface="+mn-lt"/>
              </a:rPr>
              <a:t>MEDIA</a:t>
            </a:r>
            <a:r>
              <a:rPr lang="en-US" sz="1400" b="1" baseline="0" dirty="0">
                <a:solidFill>
                  <a:schemeClr val="accent6"/>
                </a:solidFill>
                <a:latin typeface="+mn-lt"/>
              </a:rPr>
              <a:t>:</a:t>
            </a:r>
            <a:endParaRPr lang="en-US" sz="1400" dirty="0">
              <a:solidFill>
                <a:schemeClr val="accent6">
                  <a:lumMod val="60000"/>
                  <a:lumOff val="40000"/>
                </a:schemeClr>
              </a:solidFill>
              <a:latin typeface="+mn-lt"/>
            </a:endParaRPr>
          </a:p>
          <a:p>
            <a:pPr algn="r"/>
            <a:r>
              <a:rPr lang="en-US" sz="1200" dirty="0">
                <a:solidFill>
                  <a:schemeClr val="accent6">
                    <a:lumMod val="60000"/>
                    <a:lumOff val="40000"/>
                  </a:schemeClr>
                </a:solidFill>
                <a:latin typeface="+mn-lt"/>
              </a:rPr>
              <a:t>To add a video you can either embed or link to a website where video is featured.</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dirty="0">
                <a:solidFill>
                  <a:schemeClr val="accent6">
                    <a:lumMod val="60000"/>
                    <a:lumOff val="40000"/>
                  </a:schemeClr>
                </a:solidFill>
                <a:latin typeface="+mn-lt"/>
              </a:rPr>
              <a:t>To embed a video: </a:t>
            </a:r>
            <a:br>
              <a:rPr lang="en-US" sz="1300" dirty="0">
                <a:solidFill>
                  <a:schemeClr val="accent6">
                    <a:lumMod val="60000"/>
                    <a:lumOff val="40000"/>
                  </a:schemeClr>
                </a:solidFill>
                <a:latin typeface="+mn-lt"/>
              </a:rPr>
            </a:br>
            <a:r>
              <a:rPr lang="en-US" sz="1200" kern="1200" baseline="0" dirty="0">
                <a:solidFill>
                  <a:schemeClr val="accent6">
                    <a:lumMod val="60000"/>
                    <a:lumOff val="40000"/>
                  </a:schemeClr>
                </a:solidFill>
                <a:latin typeface="+mj-lt"/>
                <a:ea typeface="+mj-ea"/>
                <a:cs typeface="+mj-cs"/>
              </a:rPr>
              <a:t>Click on the icon to add media &gt; select the video you want.</a:t>
            </a:r>
          </a:p>
          <a:p>
            <a:pPr marL="0" marR="0" indent="0" algn="r" defTabSz="914400" rtl="0" eaLnBrk="1" fontAlgn="auto" latinLnBrk="0" hangingPunct="1">
              <a:lnSpc>
                <a:spcPct val="90000"/>
              </a:lnSpc>
              <a:spcBef>
                <a:spcPct val="0"/>
              </a:spcBef>
              <a:spcAft>
                <a:spcPts val="0"/>
              </a:spcAft>
              <a:buClrTx/>
              <a:buSzTx/>
              <a:buFontTx/>
              <a:buNone/>
              <a:tabLst/>
              <a:defRPr/>
            </a:pPr>
            <a:endParaRPr lang="en-US" sz="1300" kern="1200" baseline="0" dirty="0">
              <a:solidFill>
                <a:schemeClr val="accent6">
                  <a:lumMod val="60000"/>
                  <a:lumOff val="40000"/>
                </a:schemeClr>
              </a:solidFill>
              <a:latin typeface="+mj-lt"/>
              <a:ea typeface="+mj-ea"/>
              <a:cs typeface="+mj-cs"/>
            </a:endParaRPr>
          </a:p>
          <a:p>
            <a:pPr algn="r"/>
            <a:r>
              <a:rPr lang="en-US" sz="1000" kern="1200" baseline="0" dirty="0">
                <a:solidFill>
                  <a:schemeClr val="accent6">
                    <a:lumMod val="60000"/>
                    <a:lumOff val="40000"/>
                  </a:schemeClr>
                </a:solidFill>
                <a:latin typeface="+mj-lt"/>
                <a:ea typeface="+mj-ea"/>
                <a:cs typeface="+mj-cs"/>
              </a:rPr>
              <a:t>Note: </a:t>
            </a:r>
            <a:r>
              <a:rPr lang="en-US" sz="1000" dirty="0">
                <a:solidFill>
                  <a:schemeClr val="accent6">
                    <a:lumMod val="60000"/>
                    <a:lumOff val="40000"/>
                  </a:schemeClr>
                </a:solidFill>
                <a:latin typeface="+mn-lt"/>
              </a:rPr>
              <a:t>Embedding a video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in your presentation will increase the file size and will not play if saved as a pdf.</a:t>
            </a:r>
            <a:r>
              <a:rPr lang="en-US" sz="1000" baseline="0" dirty="0">
                <a:solidFill>
                  <a:schemeClr val="accent6">
                    <a:lumMod val="60000"/>
                    <a:lumOff val="40000"/>
                  </a:schemeClr>
                </a:solidFill>
                <a:latin typeface="+mn-lt"/>
              </a:rPr>
              <a:t> </a:t>
            </a:r>
            <a:r>
              <a:rPr lang="en-US" sz="1000" dirty="0">
                <a:solidFill>
                  <a:schemeClr val="accent6">
                    <a:lumMod val="60000"/>
                    <a:lumOff val="40000"/>
                  </a:schemeClr>
                </a:solidFill>
                <a:latin typeface="+mn-lt"/>
              </a:rPr>
              <a:t>If you wish to keep your file size small or save as a pdf please use a link to videos.</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kern="1200" baseline="0" dirty="0">
                <a:solidFill>
                  <a:schemeClr val="accent6">
                    <a:lumMod val="60000"/>
                    <a:lumOff val="40000"/>
                  </a:schemeClr>
                </a:solidFill>
                <a:latin typeface="+mj-lt"/>
                <a:ea typeface="+mj-ea"/>
                <a:cs typeface="+mj-cs"/>
              </a:rPr>
              <a:t>To link to a video: </a:t>
            </a:r>
            <a:br>
              <a:rPr lang="en-US" sz="1300" kern="1200" baseline="0" dirty="0">
                <a:solidFill>
                  <a:schemeClr val="accent6">
                    <a:lumMod val="60000"/>
                    <a:lumOff val="40000"/>
                  </a:schemeClr>
                </a:solidFill>
                <a:latin typeface="+mj-lt"/>
                <a:ea typeface="+mj-ea"/>
                <a:cs typeface="+mj-cs"/>
              </a:rPr>
            </a:br>
            <a:r>
              <a:rPr lang="en-US" sz="1200" kern="1200" baseline="0" dirty="0">
                <a:solidFill>
                  <a:schemeClr val="accent6">
                    <a:lumMod val="60000"/>
                    <a:lumOff val="40000"/>
                  </a:schemeClr>
                </a:solidFill>
                <a:latin typeface="+mj-lt"/>
                <a:ea typeface="+mj-ea"/>
                <a:cs typeface="+mj-cs"/>
              </a:rPr>
              <a:t>Copy and paste the URL of the website where your video is saved into a text box &gt; to play the video click the hyperlink in your presentation.</a:t>
            </a:r>
          </a:p>
          <a:p>
            <a:pPr algn="r"/>
            <a:endParaRPr lang="en-US" sz="1300" dirty="0">
              <a:solidFill>
                <a:schemeClr val="accent6">
                  <a:lumMod val="60000"/>
                  <a:lumOff val="40000"/>
                </a:schemeClr>
              </a:solidFill>
              <a:latin typeface="+mn-lt"/>
            </a:endParaRPr>
          </a:p>
          <a:p>
            <a:pPr algn="r"/>
            <a:r>
              <a:rPr lang="en-US" sz="1000" dirty="0">
                <a:solidFill>
                  <a:schemeClr val="accent6">
                    <a:lumMod val="60000"/>
                    <a:lumOff val="40000"/>
                  </a:schemeClr>
                </a:solidFill>
                <a:latin typeface="+mn-lt"/>
              </a:rPr>
              <a:t>Note: To prevent possible problems with broken links, copy the videos into the same folder as your presentation,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and link to them there, or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make sure you have a reliable internet connection.</a:t>
            </a:r>
          </a:p>
        </p:txBody>
      </p:sp>
    </p:spTree>
    <p:extLst>
      <p:ext uri="{BB962C8B-B14F-4D97-AF65-F5344CB8AC3E}">
        <p14:creationId xmlns:p14="http://schemas.microsoft.com/office/powerpoint/2010/main" val="319624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arts/Diagrams_with 24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229420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Diagrams_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105523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_with 24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Two columns.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4" name="Text Placeholder 9">
            <a:extLst>
              <a:ext uri="{FF2B5EF4-FFF2-40B4-BE49-F238E27FC236}">
                <a16:creationId xmlns:a16="http://schemas.microsoft.com/office/drawing/2014/main" id="{E445B4C2-079D-3E47-BB36-E4F55B47F0BF}"/>
              </a:ext>
            </a:extLst>
          </p:cNvPr>
          <p:cNvSpPr>
            <a:spLocks noGrp="1"/>
          </p:cNvSpPr>
          <p:nvPr>
            <p:ph type="body" sz="quarter" idx="35" hasCustomPrompt="1"/>
          </p:nvPr>
        </p:nvSpPr>
        <p:spPr>
          <a:xfrm>
            <a:off x="5707310"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Tree>
    <p:extLst>
      <p:ext uri="{BB962C8B-B14F-4D97-AF65-F5344CB8AC3E}">
        <p14:creationId xmlns:p14="http://schemas.microsoft.com/office/powerpoint/2010/main" val="22044149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073867"/>
      </p:ext>
    </p:extLst>
  </p:cSld>
  <p:clrMap bg1="lt1" tx1="dk1" bg2="lt2" tx2="dk2" accent1="accent1" accent2="accent2" accent3="accent3" accent4="accent4" accent5="accent5" accent6="accent6" hlink="hlink" folHlink="folHlink"/>
  <p:sldLayoutIdLst>
    <p:sldLayoutId id="2147484191" r:id="rId1"/>
  </p:sldLayoutIdLst>
  <p:txStyles>
    <p:titleStyle>
      <a:lvl1pPr algn="ctr" defTabSz="571506" rtl="0" eaLnBrk="1" latinLnBrk="0" hangingPunct="1">
        <a:lnSpc>
          <a:spcPct val="90000"/>
        </a:lnSpc>
        <a:spcBef>
          <a:spcPct val="0"/>
        </a:spcBef>
        <a:buNone/>
        <a:defRPr sz="1500" kern="1200" baseline="0">
          <a:solidFill>
            <a:schemeClr val="tx1">
              <a:lumMod val="75000"/>
              <a:lumOff val="25000"/>
            </a:schemeClr>
          </a:solidFill>
          <a:latin typeface="+mj-lt"/>
          <a:ea typeface="+mj-ea"/>
          <a:cs typeface="+mj-cs"/>
        </a:defRPr>
      </a:lvl1pPr>
    </p:titleStyle>
    <p:bodyStyle>
      <a:lvl1pPr marL="0" indent="0" algn="l" defTabSz="571506" rtl="0" eaLnBrk="1" latinLnBrk="0" hangingPunct="1">
        <a:lnSpc>
          <a:spcPct val="90000"/>
        </a:lnSpc>
        <a:spcBef>
          <a:spcPts val="626"/>
        </a:spcBef>
        <a:buFont typeface="Arial" panose="020B0604020202020204" pitchFamily="34" charset="0"/>
        <a:buNone/>
        <a:defRPr sz="844" kern="1200">
          <a:solidFill>
            <a:schemeClr val="tx1">
              <a:lumMod val="50000"/>
              <a:lumOff val="50000"/>
            </a:schemeClr>
          </a:solidFill>
          <a:latin typeface="+mn-lt"/>
          <a:ea typeface="+mn-ea"/>
          <a:cs typeface="+mn-cs"/>
        </a:defRPr>
      </a:lvl1pPr>
      <a:lvl2pPr marL="428629" indent="-142877" algn="l" defTabSz="571506" rtl="0" eaLnBrk="1" latinLnBrk="0" hangingPunct="1">
        <a:lnSpc>
          <a:spcPct val="90000"/>
        </a:lnSpc>
        <a:spcBef>
          <a:spcPts val="312"/>
        </a:spcBef>
        <a:buFont typeface="Arial" panose="020B0604020202020204" pitchFamily="34" charset="0"/>
        <a:buChar char="•"/>
        <a:defRPr sz="1500" kern="1200">
          <a:solidFill>
            <a:schemeClr val="tx1"/>
          </a:solidFill>
          <a:latin typeface="+mn-lt"/>
          <a:ea typeface="+mn-ea"/>
          <a:cs typeface="+mn-cs"/>
        </a:defRPr>
      </a:lvl2pPr>
      <a:lvl3pPr marL="714382" indent="-142877" algn="l" defTabSz="571506" rtl="0" eaLnBrk="1" latinLnBrk="0" hangingPunct="1">
        <a:lnSpc>
          <a:spcPct val="90000"/>
        </a:lnSpc>
        <a:spcBef>
          <a:spcPts val="312"/>
        </a:spcBef>
        <a:buFont typeface="Arial" panose="020B0604020202020204" pitchFamily="34" charset="0"/>
        <a:buChar char="•"/>
        <a:defRPr sz="1250" kern="1200">
          <a:solidFill>
            <a:schemeClr val="tx1"/>
          </a:solidFill>
          <a:latin typeface="+mn-lt"/>
          <a:ea typeface="+mn-ea"/>
          <a:cs typeface="+mn-cs"/>
        </a:defRPr>
      </a:lvl3pPr>
      <a:lvl4pPr marL="1000136"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4pPr>
      <a:lvl5pPr marL="1285889"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5pPr>
      <a:lvl6pPr marL="1571641"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6pPr>
      <a:lvl7pPr marL="1857394"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7pPr>
      <a:lvl8pPr marL="2143147"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8pPr>
      <a:lvl9pPr marL="2428899"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9pPr>
    </p:bodyStyle>
    <p:otherStyle>
      <a:defPPr>
        <a:defRPr lang="en-US"/>
      </a:defPPr>
      <a:lvl1pPr marL="0" algn="l" defTabSz="571506" rtl="0" eaLnBrk="1" latinLnBrk="0" hangingPunct="1">
        <a:defRPr sz="1126" kern="1200">
          <a:solidFill>
            <a:schemeClr val="tx1"/>
          </a:solidFill>
          <a:latin typeface="+mn-lt"/>
          <a:ea typeface="+mn-ea"/>
          <a:cs typeface="+mn-cs"/>
        </a:defRPr>
      </a:lvl1pPr>
      <a:lvl2pPr marL="285753" algn="l" defTabSz="571506" rtl="0" eaLnBrk="1" latinLnBrk="0" hangingPunct="1">
        <a:defRPr sz="1126" kern="1200">
          <a:solidFill>
            <a:schemeClr val="tx1"/>
          </a:solidFill>
          <a:latin typeface="+mn-lt"/>
          <a:ea typeface="+mn-ea"/>
          <a:cs typeface="+mn-cs"/>
        </a:defRPr>
      </a:lvl2pPr>
      <a:lvl3pPr marL="571506" algn="l" defTabSz="571506" rtl="0" eaLnBrk="1" latinLnBrk="0" hangingPunct="1">
        <a:defRPr sz="1126" kern="1200">
          <a:solidFill>
            <a:schemeClr val="tx1"/>
          </a:solidFill>
          <a:latin typeface="+mn-lt"/>
          <a:ea typeface="+mn-ea"/>
          <a:cs typeface="+mn-cs"/>
        </a:defRPr>
      </a:lvl3pPr>
      <a:lvl4pPr marL="857258" algn="l" defTabSz="571506" rtl="0" eaLnBrk="1" latinLnBrk="0" hangingPunct="1">
        <a:defRPr sz="1126" kern="1200">
          <a:solidFill>
            <a:schemeClr val="tx1"/>
          </a:solidFill>
          <a:latin typeface="+mn-lt"/>
          <a:ea typeface="+mn-ea"/>
          <a:cs typeface="+mn-cs"/>
        </a:defRPr>
      </a:lvl4pPr>
      <a:lvl5pPr marL="1143012" algn="l" defTabSz="571506" rtl="0" eaLnBrk="1" latinLnBrk="0" hangingPunct="1">
        <a:defRPr sz="1126" kern="1200">
          <a:solidFill>
            <a:schemeClr val="tx1"/>
          </a:solidFill>
          <a:latin typeface="+mn-lt"/>
          <a:ea typeface="+mn-ea"/>
          <a:cs typeface="+mn-cs"/>
        </a:defRPr>
      </a:lvl5pPr>
      <a:lvl6pPr marL="1428764" algn="l" defTabSz="571506" rtl="0" eaLnBrk="1" latinLnBrk="0" hangingPunct="1">
        <a:defRPr sz="1126" kern="1200">
          <a:solidFill>
            <a:schemeClr val="tx1"/>
          </a:solidFill>
          <a:latin typeface="+mn-lt"/>
          <a:ea typeface="+mn-ea"/>
          <a:cs typeface="+mn-cs"/>
        </a:defRPr>
      </a:lvl6pPr>
      <a:lvl7pPr marL="1714517" algn="l" defTabSz="571506" rtl="0" eaLnBrk="1" latinLnBrk="0" hangingPunct="1">
        <a:defRPr sz="1126" kern="1200">
          <a:solidFill>
            <a:schemeClr val="tx1"/>
          </a:solidFill>
          <a:latin typeface="+mn-lt"/>
          <a:ea typeface="+mn-ea"/>
          <a:cs typeface="+mn-cs"/>
        </a:defRPr>
      </a:lvl7pPr>
      <a:lvl8pPr marL="2000270" algn="l" defTabSz="571506" rtl="0" eaLnBrk="1" latinLnBrk="0" hangingPunct="1">
        <a:defRPr sz="1126" kern="1200">
          <a:solidFill>
            <a:schemeClr val="tx1"/>
          </a:solidFill>
          <a:latin typeface="+mn-lt"/>
          <a:ea typeface="+mn-ea"/>
          <a:cs typeface="+mn-cs"/>
        </a:defRPr>
      </a:lvl8pPr>
      <a:lvl9pPr marL="2286023" algn="l" defTabSz="571506" rtl="0" eaLnBrk="1" latinLnBrk="0" hangingPunct="1">
        <a:defRPr sz="112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432" userDrawn="1">
          <p15:clr>
            <a:srgbClr val="F26B43"/>
          </p15:clr>
        </p15:guide>
        <p15:guide id="3" orient="horz" pos="4088" userDrawn="1">
          <p15:clr>
            <a:srgbClr val="F26B43"/>
          </p15:clr>
        </p15:guide>
        <p15:guide id="4" orient="horz" pos="210" userDrawn="1">
          <p15:clr>
            <a:srgbClr val="F26B43"/>
          </p15:clr>
        </p15:guide>
        <p15:guide id="5" pos="234" userDrawn="1">
          <p15:clr>
            <a:srgbClr val="F26B43"/>
          </p15:clr>
        </p15:guide>
        <p15:guide id="6" pos="3364" userDrawn="1">
          <p15:clr>
            <a:srgbClr val="F26B43"/>
          </p15:clr>
        </p15:guide>
        <p15:guide id="7" pos="3500" userDrawn="1">
          <p15:clr>
            <a:srgbClr val="F26B43"/>
          </p15:clr>
        </p15:guide>
        <p15:guide id="8" pos="7446" userDrawn="1">
          <p15:clr>
            <a:srgbClr val="F26B43"/>
          </p15:clr>
        </p15:guide>
        <p15:guide id="9" pos="6675"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697513"/>
      </p:ext>
    </p:extLst>
  </p:cSld>
  <p:clrMap bg1="lt1" tx1="dk1" bg2="lt2" tx2="dk2" accent1="accent1" accent2="accent2" accent3="accent3" accent4="accent4" accent5="accent5" accent6="accent6" hlink="hlink" folHlink="folHlink"/>
  <p:sldLayoutIdLst>
    <p:sldLayoutId id="2147484201" r:id="rId1"/>
    <p:sldLayoutId id="2147484303" r:id="rId2"/>
    <p:sldLayoutId id="214748430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userDrawn="1">
          <p15:clr>
            <a:srgbClr val="F26B43"/>
          </p15:clr>
        </p15:guide>
        <p15:guide id="2" pos="7446" userDrawn="1">
          <p15:clr>
            <a:srgbClr val="F26B43"/>
          </p15:clr>
        </p15:guide>
        <p15:guide id="3" pos="3364" userDrawn="1">
          <p15:clr>
            <a:srgbClr val="F26B43"/>
          </p15:clr>
        </p15:guide>
        <p15:guide id="4" pos="3432" userDrawn="1">
          <p15:clr>
            <a:srgbClr val="F26B43"/>
          </p15:clr>
        </p15:guide>
        <p15:guide id="5" pos="3500" userDrawn="1">
          <p15:clr>
            <a:srgbClr val="F26B43"/>
          </p15:clr>
        </p15:guide>
        <p15:guide id="6" orient="horz" pos="210" userDrawn="1">
          <p15:clr>
            <a:srgbClr val="F26B43"/>
          </p15:clr>
        </p15:guide>
        <p15:guide id="7" orient="horz" pos="4088" userDrawn="1">
          <p15:clr>
            <a:srgbClr val="F26B43"/>
          </p15:clr>
        </p15:guide>
        <p15:guide id="8" orient="horz" pos="2160" userDrawn="1">
          <p15:clr>
            <a:srgbClr val="F26B43"/>
          </p15:clr>
        </p15:guide>
        <p15:guide id="9" pos="6698"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940448"/>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userDrawn="1">
          <p15:clr>
            <a:srgbClr val="F26B43"/>
          </p15:clr>
        </p15:guide>
        <p15:guide id="2" pos="7446" userDrawn="1">
          <p15:clr>
            <a:srgbClr val="F26B43"/>
          </p15:clr>
        </p15:guide>
        <p15:guide id="3" pos="3364" userDrawn="1">
          <p15:clr>
            <a:srgbClr val="F26B43"/>
          </p15:clr>
        </p15:guide>
        <p15:guide id="4" pos="3432" userDrawn="1">
          <p15:clr>
            <a:srgbClr val="F26B43"/>
          </p15:clr>
        </p15:guide>
        <p15:guide id="5" pos="3500" userDrawn="1">
          <p15:clr>
            <a:srgbClr val="F26B43"/>
          </p15:clr>
        </p15:guide>
        <p15:guide id="6" orient="horz" pos="210" userDrawn="1">
          <p15:clr>
            <a:srgbClr val="F26B43"/>
          </p15:clr>
        </p15:guide>
        <p15:guide id="7" orient="horz" pos="4088" userDrawn="1">
          <p15:clr>
            <a:srgbClr val="F26B43"/>
          </p15:clr>
        </p15:guide>
        <p15:guide id="8" orient="horz" pos="2160" userDrawn="1">
          <p15:clr>
            <a:srgbClr val="F26B43"/>
          </p15:clr>
        </p15:guide>
        <p15:guide id="9" pos="6698"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048609"/>
      </p:ext>
    </p:extLst>
  </p:cSld>
  <p:clrMap bg1="lt1" tx1="dk1" bg2="lt2" tx2="dk2" accent1="accent1" accent2="accent2" accent3="accent3" accent4="accent4" accent5="accent5" accent6="accent6" hlink="hlink" folHlink="folHlink"/>
  <p:sldLayoutIdLst>
    <p:sldLayoutId id="2147484302" r:id="rId1"/>
    <p:sldLayoutId id="2147484305" r:id="rId2"/>
    <p:sldLayoutId id="2147484299" r:id="rId3"/>
    <p:sldLayoutId id="2147484309" r:id="rId4"/>
    <p:sldLayoutId id="2147484308" r:id="rId5"/>
    <p:sldLayoutId id="2147484310" r:id="rId6"/>
    <p:sldLayoutId id="2147484306" r:id="rId7"/>
    <p:sldLayoutId id="214748430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500" userDrawn="1">
          <p15:clr>
            <a:srgbClr val="F26B43"/>
          </p15:clr>
        </p15:guide>
        <p15:guide id="2" pos="3364" userDrawn="1">
          <p15:clr>
            <a:srgbClr val="F26B43"/>
          </p15:clr>
        </p15:guide>
        <p15:guide id="3" pos="3432" userDrawn="1">
          <p15:clr>
            <a:srgbClr val="F26B43"/>
          </p15:clr>
        </p15:guide>
        <p15:guide id="4" pos="234" userDrawn="1">
          <p15:clr>
            <a:srgbClr val="F26B43"/>
          </p15:clr>
        </p15:guide>
        <p15:guide id="5" pos="7446" userDrawn="1">
          <p15:clr>
            <a:srgbClr val="F26B43"/>
          </p15:clr>
        </p15:guide>
        <p15:guide id="6" orient="horz" pos="2160" userDrawn="1">
          <p15:clr>
            <a:srgbClr val="F26B43"/>
          </p15:clr>
        </p15:guide>
        <p15:guide id="7" orient="horz" pos="210" userDrawn="1">
          <p15:clr>
            <a:srgbClr val="F26B43"/>
          </p15:clr>
        </p15:guide>
        <p15:guide id="8" orient="horz" pos="4088" userDrawn="1">
          <p15:clr>
            <a:srgbClr val="F26B43"/>
          </p15:clr>
        </p15:guide>
        <p15:guide id="9" pos="6698" userDrawn="1">
          <p15:clr>
            <a:srgbClr val="F26B43"/>
          </p15:clr>
        </p15:guide>
        <p15:guide id="10" orient="horz" pos="981"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844399"/>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34" userDrawn="1">
          <p15:clr>
            <a:srgbClr val="F26B43"/>
          </p15:clr>
        </p15:guide>
        <p15:guide id="3" pos="3364" userDrawn="1">
          <p15:clr>
            <a:srgbClr val="F26B43"/>
          </p15:clr>
        </p15:guide>
        <p15:guide id="4" pos="3432" userDrawn="1">
          <p15:clr>
            <a:srgbClr val="F26B43"/>
          </p15:clr>
        </p15:guide>
        <p15:guide id="5" orient="horz" pos="210" userDrawn="1">
          <p15:clr>
            <a:srgbClr val="F26B43"/>
          </p15:clr>
        </p15:guide>
        <p15:guide id="6" orient="horz" pos="4088" userDrawn="1">
          <p15:clr>
            <a:srgbClr val="F26B43"/>
          </p15:clr>
        </p15:guide>
        <p15:guide id="7" pos="3500" userDrawn="1">
          <p15:clr>
            <a:srgbClr val="F26B43"/>
          </p15:clr>
        </p15:guide>
        <p15:guide id="8" pos="7446" userDrawn="1">
          <p15:clr>
            <a:srgbClr val="F26B43"/>
          </p15:clr>
        </p15:guide>
        <p15:guide id="9" pos="6698"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hyperlink" Target="http://content.time.com/time/business/article/0,8599,1850269,00.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economist.com/content/global_debt_clock" TargetMode="External"/><Relationship Id="rId4" Type="http://schemas.openxmlformats.org/officeDocument/2006/relationships/hyperlink" Target="http://www.treasurydirect.gov/NP/BPDLogin?application=n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310D999-7D68-4495-914D-B842701D8E7D}"/>
              </a:ext>
            </a:extLst>
          </p:cNvPr>
          <p:cNvSpPr>
            <a:spLocks noGrp="1" noChangeArrowheads="1"/>
          </p:cNvSpPr>
          <p:nvPr>
            <p:ph type="body" sz="quarter" idx="10"/>
          </p:nvPr>
        </p:nvSpPr>
        <p:spPr>
          <a:xfrm>
            <a:off x="511275" y="4136130"/>
            <a:ext cx="4910137" cy="1412234"/>
          </a:xfrm>
        </p:spPr>
        <p:txBody>
          <a:bodyPr rtlCol="0">
            <a:noAutofit/>
          </a:bodyPr>
          <a:lstStyle/>
          <a:p>
            <a:pPr>
              <a:lnSpc>
                <a:spcPct val="100000"/>
              </a:lnSpc>
              <a:spcBef>
                <a:spcPct val="0"/>
              </a:spcBef>
              <a:defRPr/>
            </a:pPr>
            <a:r>
              <a:rPr lang="en-GB" altLang="en-US" sz="2000" dirty="0"/>
              <a:t>COVID</a:t>
            </a:r>
          </a:p>
          <a:p>
            <a:pPr>
              <a:lnSpc>
                <a:spcPct val="100000"/>
              </a:lnSpc>
              <a:spcBef>
                <a:spcPct val="0"/>
              </a:spcBef>
              <a:defRPr/>
            </a:pPr>
            <a:r>
              <a:rPr lang="en-GB" altLang="en-US" sz="2000" dirty="0"/>
              <a:t>Trade</a:t>
            </a:r>
          </a:p>
          <a:p>
            <a:pPr>
              <a:lnSpc>
                <a:spcPct val="100000"/>
              </a:lnSpc>
              <a:spcBef>
                <a:spcPct val="0"/>
              </a:spcBef>
              <a:defRPr/>
            </a:pPr>
            <a:r>
              <a:rPr lang="en-GB" altLang="en-US" sz="2000" dirty="0"/>
              <a:t>Government debt</a:t>
            </a:r>
          </a:p>
          <a:p>
            <a:pPr>
              <a:lnSpc>
                <a:spcPct val="100000"/>
              </a:lnSpc>
              <a:spcBef>
                <a:spcPct val="0"/>
              </a:spcBef>
              <a:defRPr/>
            </a:pPr>
            <a:r>
              <a:rPr lang="en-GB" altLang="en-US" sz="2000" dirty="0"/>
              <a:t>ESG</a:t>
            </a:r>
          </a:p>
          <a:p>
            <a:pPr>
              <a:lnSpc>
                <a:spcPct val="100000"/>
              </a:lnSpc>
              <a:spcBef>
                <a:spcPct val="0"/>
              </a:spcBef>
              <a:defRPr/>
            </a:pPr>
            <a:endParaRPr lang="en-GB" altLang="en-US" sz="2000" dirty="0"/>
          </a:p>
          <a:p>
            <a:pPr>
              <a:lnSpc>
                <a:spcPct val="100000"/>
              </a:lnSpc>
              <a:spcBef>
                <a:spcPct val="0"/>
              </a:spcBef>
              <a:defRPr/>
            </a:pPr>
            <a:endParaRPr lang="en-US" sz="2000" dirty="0"/>
          </a:p>
        </p:txBody>
      </p:sp>
      <p:sp>
        <p:nvSpPr>
          <p:cNvPr id="2" name="Text Placeholder 1">
            <a:extLst>
              <a:ext uri="{FF2B5EF4-FFF2-40B4-BE49-F238E27FC236}">
                <a16:creationId xmlns:a16="http://schemas.microsoft.com/office/drawing/2014/main" id="{08B7A744-0DA6-40A1-9FFC-AA95F12D4F10}"/>
              </a:ext>
            </a:extLst>
          </p:cNvPr>
          <p:cNvSpPr>
            <a:spLocks noGrp="1"/>
          </p:cNvSpPr>
          <p:nvPr>
            <p:ph type="body" sz="quarter" idx="11"/>
          </p:nvPr>
        </p:nvSpPr>
        <p:spPr>
          <a:xfrm>
            <a:off x="511275" y="5913443"/>
            <a:ext cx="4910137" cy="1306512"/>
          </a:xfrm>
        </p:spPr>
        <p:txBody>
          <a:bodyPr/>
          <a:lstStyle/>
          <a:p>
            <a:r>
              <a:rPr lang="en-GB" b="1" dirty="0"/>
              <a:t>Alex Reid</a:t>
            </a:r>
          </a:p>
        </p:txBody>
      </p:sp>
      <p:sp>
        <p:nvSpPr>
          <p:cNvPr id="20481" name="Rectangle 2">
            <a:extLst>
              <a:ext uri="{FF2B5EF4-FFF2-40B4-BE49-F238E27FC236}">
                <a16:creationId xmlns:a16="http://schemas.microsoft.com/office/drawing/2014/main" id="{281EADF5-B3F6-4FEF-84E2-8E265AF99303}"/>
              </a:ext>
            </a:extLst>
          </p:cNvPr>
          <p:cNvSpPr>
            <a:spLocks noGrp="1"/>
          </p:cNvSpPr>
          <p:nvPr>
            <p:ph type="ctrTitle" idx="4294967295"/>
          </p:nvPr>
        </p:nvSpPr>
        <p:spPr>
          <a:xfrm>
            <a:off x="408244" y="1389237"/>
            <a:ext cx="8208963" cy="2232025"/>
          </a:xfrm>
        </p:spPr>
        <p:txBody>
          <a:bodyPr anchor="t"/>
          <a:lstStyle/>
          <a:p>
            <a:pPr algn="l" eaLnBrk="1" hangingPunct="1"/>
            <a:r>
              <a:rPr lang="en-US" altLang="en-US" sz="3600" b="1" u="none" dirty="0">
                <a:solidFill>
                  <a:schemeClr val="tx1"/>
                </a:solidFill>
              </a:rPr>
              <a:t>Introduction to Financial Markets</a:t>
            </a:r>
            <a:br>
              <a:rPr lang="en-US" altLang="en-US" sz="3600" b="1" u="none" dirty="0">
                <a:solidFill>
                  <a:schemeClr val="tx1"/>
                </a:solidFill>
              </a:rPr>
            </a:br>
            <a:br>
              <a:rPr lang="en-US" altLang="en-US" sz="3600" b="1" u="none" dirty="0">
                <a:solidFill>
                  <a:schemeClr val="tx1"/>
                </a:solidFill>
              </a:rPr>
            </a:br>
            <a:r>
              <a:rPr lang="en-US" altLang="en-US" sz="3600" b="1" u="none" dirty="0">
                <a:solidFill>
                  <a:schemeClr val="tx1"/>
                </a:solidFill>
              </a:rPr>
              <a:t>Bloomberg L.P.</a:t>
            </a:r>
            <a:br>
              <a:rPr lang="en-US" altLang="en-US" sz="3600" b="1" u="none" dirty="0">
                <a:solidFill>
                  <a:schemeClr val="tx1"/>
                </a:solidFill>
              </a:rPr>
            </a:br>
            <a:br>
              <a:rPr lang="en-US" altLang="en-US" sz="3600" b="1" u="none" dirty="0">
                <a:solidFill>
                  <a:schemeClr val="tx1"/>
                </a:solidFill>
              </a:rPr>
            </a:br>
            <a:r>
              <a:rPr lang="en-US" altLang="en-US" sz="3600" b="1" dirty="0">
                <a:solidFill>
                  <a:schemeClr val="tx1"/>
                </a:solidFill>
              </a:rPr>
              <a:t>4. Economics II</a:t>
            </a:r>
            <a:endParaRPr lang="en-US" altLang="en-US" sz="3600" b="1" u="none"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COVID</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COVID has had a big impact on government debt</a:t>
            </a:r>
          </a:p>
          <a:p>
            <a:endParaRPr lang="en-GB" altLang="en-US" dirty="0"/>
          </a:p>
          <a:p>
            <a:r>
              <a:rPr lang="en-GB" altLang="en-US" dirty="0"/>
              <a:t>Wider fears for the economy include:</a:t>
            </a:r>
          </a:p>
          <a:p>
            <a:endParaRPr lang="en-GB" altLang="en-US" dirty="0"/>
          </a:p>
          <a:p>
            <a:r>
              <a:rPr lang="en-GB" altLang="en-US" dirty="0"/>
              <a:t>Unemployment</a:t>
            </a:r>
          </a:p>
          <a:p>
            <a:r>
              <a:rPr lang="en-GB" altLang="en-US" dirty="0"/>
              <a:t>Inflation</a:t>
            </a:r>
          </a:p>
          <a:p>
            <a:r>
              <a:rPr lang="en-GB" altLang="en-US" dirty="0"/>
              <a:t>Bankruptcies</a:t>
            </a:r>
          </a:p>
          <a:p>
            <a:r>
              <a:rPr lang="en-GB" altLang="en-US" dirty="0"/>
              <a:t>Widening inequality</a:t>
            </a:r>
          </a:p>
          <a:p>
            <a:r>
              <a:rPr lang="en-GB" altLang="en-US" dirty="0"/>
              <a:t>Falling asset prices (not much sign of that!?)</a:t>
            </a:r>
          </a:p>
        </p:txBody>
      </p:sp>
    </p:spTree>
    <p:extLst>
      <p:ext uri="{BB962C8B-B14F-4D97-AF65-F5344CB8AC3E}">
        <p14:creationId xmlns:p14="http://schemas.microsoft.com/office/powerpoint/2010/main" val="409567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Winners and losers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Central banks have not only cut interest rates</a:t>
            </a:r>
          </a:p>
          <a:p>
            <a:r>
              <a:rPr lang="en-GB" altLang="en-US" dirty="0"/>
              <a:t>The Fed is also buying ETFs and other financial assets </a:t>
            </a:r>
          </a:p>
          <a:p>
            <a:r>
              <a:rPr lang="en-GB" altLang="en-US" dirty="0"/>
              <a:t>One reason why many stock markets have recovered</a:t>
            </a:r>
          </a:p>
          <a:p>
            <a:endParaRPr lang="en-GB" altLang="en-US" dirty="0"/>
          </a:p>
          <a:p>
            <a:r>
              <a:rPr lang="en-GB" altLang="en-US" dirty="0"/>
              <a:t>Which sectors do you think have over/under performed?</a:t>
            </a:r>
          </a:p>
          <a:p>
            <a:r>
              <a:rPr lang="en-GB" altLang="en-US" dirty="0"/>
              <a:t>Why have Gold and Bitcoin performed so strongly?</a:t>
            </a:r>
          </a:p>
        </p:txBody>
      </p:sp>
      <p:grpSp>
        <p:nvGrpSpPr>
          <p:cNvPr id="4" name="Group 3">
            <a:extLst>
              <a:ext uri="{FF2B5EF4-FFF2-40B4-BE49-F238E27FC236}">
                <a16:creationId xmlns:a16="http://schemas.microsoft.com/office/drawing/2014/main" id="{F19A2421-2E20-7440-B635-9727F83BCD98}"/>
              </a:ext>
            </a:extLst>
          </p:cNvPr>
          <p:cNvGrpSpPr>
            <a:grpSpLocks/>
          </p:cNvGrpSpPr>
          <p:nvPr/>
        </p:nvGrpSpPr>
        <p:grpSpPr bwMode="auto">
          <a:xfrm>
            <a:off x="4943476" y="4643437"/>
            <a:ext cx="1439863" cy="1584325"/>
            <a:chOff x="7308304" y="3429000"/>
            <a:chExt cx="1662850" cy="1728192"/>
          </a:xfrm>
        </p:grpSpPr>
        <p:pic>
          <p:nvPicPr>
            <p:cNvPr id="5" name="Picture 4" descr="Unknown.jpg">
              <a:extLst>
                <a:ext uri="{FF2B5EF4-FFF2-40B4-BE49-F238E27FC236}">
                  <a16:creationId xmlns:a16="http://schemas.microsoft.com/office/drawing/2014/main" id="{168066B7-92CC-E940-B63D-82318C5F9D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CD64996-3C09-BA40-8383-6E6F312043F0}"/>
                </a:ext>
              </a:extLst>
            </p:cNvPr>
            <p:cNvSpPr/>
            <p:nvPr/>
          </p:nvSpPr>
          <p:spPr>
            <a:xfrm>
              <a:off x="7308304" y="4869737"/>
              <a:ext cx="1657349" cy="2874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7" name="Rectangle 6">
            <a:extLst>
              <a:ext uri="{FF2B5EF4-FFF2-40B4-BE49-F238E27FC236}">
                <a16:creationId xmlns:a16="http://schemas.microsoft.com/office/drawing/2014/main" id="{61C3C720-095E-534F-B4D9-3D0193F91A2A}"/>
              </a:ext>
            </a:extLst>
          </p:cNvPr>
          <p:cNvSpPr/>
          <p:nvPr/>
        </p:nvSpPr>
        <p:spPr>
          <a:xfrm>
            <a:off x="2063750" y="4930773"/>
            <a:ext cx="1079500" cy="7826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SPX</a:t>
            </a:r>
          </a:p>
          <a:p>
            <a:pPr algn="ctr">
              <a:defRPr/>
            </a:pPr>
            <a:r>
              <a:rPr lang="en-GB" sz="2000" b="1" dirty="0">
                <a:solidFill>
                  <a:schemeClr val="bg1"/>
                </a:solidFill>
              </a:rPr>
              <a:t>GWGT</a:t>
            </a:r>
          </a:p>
        </p:txBody>
      </p:sp>
    </p:spTree>
    <p:extLst>
      <p:ext uri="{BB962C8B-B14F-4D97-AF65-F5344CB8AC3E}">
        <p14:creationId xmlns:p14="http://schemas.microsoft.com/office/powerpoint/2010/main" val="415960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Summary</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7685848" cy="3805330"/>
          </a:xfrm>
        </p:spPr>
        <p:txBody>
          <a:bodyPr/>
          <a:lstStyle/>
          <a:p>
            <a:r>
              <a:rPr lang="en-GB" altLang="en-US" dirty="0"/>
              <a:t>Major economic themes today include:</a:t>
            </a:r>
          </a:p>
          <a:p>
            <a:endParaRPr lang="en-GB" altLang="en-US" dirty="0"/>
          </a:p>
          <a:p>
            <a:r>
              <a:rPr lang="en-GB" altLang="en-US" dirty="0"/>
              <a:t>COVID</a:t>
            </a:r>
          </a:p>
          <a:p>
            <a:r>
              <a:rPr lang="en-GB" altLang="en-US" dirty="0"/>
              <a:t>Trade</a:t>
            </a:r>
          </a:p>
          <a:p>
            <a:r>
              <a:rPr lang="en-GB" altLang="en-US" dirty="0"/>
              <a:t>The level of government debt</a:t>
            </a:r>
          </a:p>
          <a:p>
            <a:r>
              <a:rPr lang="en-GB" altLang="en-US" dirty="0"/>
              <a:t>ESG investing</a:t>
            </a:r>
          </a:p>
          <a:p>
            <a:endParaRPr lang="en-GB" altLang="en-US" dirty="0"/>
          </a:p>
          <a:p>
            <a:r>
              <a:rPr lang="en-GB" altLang="en-US" dirty="0"/>
              <a:t>All of these are shaping investing strategies</a:t>
            </a:r>
          </a:p>
          <a:p>
            <a:endParaRPr lang="en-GB" altLang="en-US" dirty="0"/>
          </a:p>
          <a:p>
            <a:r>
              <a:rPr lang="en-GB" altLang="en-US" dirty="0"/>
              <a:t>Contemporary issues do drift in and out of fashion</a:t>
            </a:r>
          </a:p>
        </p:txBody>
      </p:sp>
    </p:spTree>
    <p:extLst>
      <p:ext uri="{BB962C8B-B14F-4D97-AF65-F5344CB8AC3E}">
        <p14:creationId xmlns:p14="http://schemas.microsoft.com/office/powerpoint/2010/main" val="241079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14EE33-9F43-481D-A2D9-79D222EE8F89}"/>
              </a:ext>
            </a:extLst>
          </p:cNvPr>
          <p:cNvSpPr>
            <a:spLocks noGrp="1"/>
          </p:cNvSpPr>
          <p:nvPr>
            <p:ph type="body" sz="quarter" idx="10"/>
          </p:nvPr>
        </p:nvSpPr>
        <p:spPr/>
        <p:txBody>
          <a:bodyPr/>
          <a:lstStyle/>
          <a:p>
            <a:r>
              <a:rPr lang="en-US" altLang="en-US" dirty="0"/>
              <a:t>Review question</a:t>
            </a:r>
            <a:endParaRPr lang="en-GB" dirty="0"/>
          </a:p>
        </p:txBody>
      </p:sp>
      <p:sp>
        <p:nvSpPr>
          <p:cNvPr id="5" name="Picture Placeholder 4">
            <a:extLst>
              <a:ext uri="{FF2B5EF4-FFF2-40B4-BE49-F238E27FC236}">
                <a16:creationId xmlns:a16="http://schemas.microsoft.com/office/drawing/2014/main" id="{353DD986-3128-4CC5-A411-BF3EC1693241}"/>
              </a:ext>
            </a:extLst>
          </p:cNvPr>
          <p:cNvSpPr>
            <a:spLocks noGrp="1"/>
          </p:cNvSpPr>
          <p:nvPr>
            <p:ph type="pic" sz="quarter" idx="34"/>
          </p:nvPr>
        </p:nvSpPr>
        <p:spPr/>
      </p:sp>
      <p:graphicFrame>
        <p:nvGraphicFramePr>
          <p:cNvPr id="2" name="Table 1">
            <a:extLst>
              <a:ext uri="{FF2B5EF4-FFF2-40B4-BE49-F238E27FC236}">
                <a16:creationId xmlns:a16="http://schemas.microsoft.com/office/drawing/2014/main" id="{62E3395A-AC6B-4BEC-A243-A36F384A7D81}"/>
              </a:ext>
            </a:extLst>
          </p:cNvPr>
          <p:cNvGraphicFramePr>
            <a:graphicFrameLocks noGrp="1"/>
          </p:cNvGraphicFramePr>
          <p:nvPr>
            <p:extLst>
              <p:ext uri="{D42A27DB-BD31-4B8C-83A1-F6EECF244321}">
                <p14:modId xmlns:p14="http://schemas.microsoft.com/office/powerpoint/2010/main" val="1030068569"/>
              </p:ext>
            </p:extLst>
          </p:nvPr>
        </p:nvGraphicFramePr>
        <p:xfrm>
          <a:off x="237067" y="1180108"/>
          <a:ext cx="10566401" cy="1706597"/>
        </p:xfrm>
        <a:graphic>
          <a:graphicData uri="http://schemas.openxmlformats.org/drawingml/2006/table">
            <a:tbl>
              <a:tblPr firstRow="1" bandRow="1">
                <a:tableStyleId>{69012ECD-51FC-41F1-AA8D-1B2483CD663E}</a:tableStyleId>
              </a:tblPr>
              <a:tblGrid>
                <a:gridCol w="2881625">
                  <a:extLst>
                    <a:ext uri="{9D8B030D-6E8A-4147-A177-3AD203B41FA5}">
                      <a16:colId xmlns:a16="http://schemas.microsoft.com/office/drawing/2014/main" val="20000"/>
                    </a:ext>
                  </a:extLst>
                </a:gridCol>
                <a:gridCol w="1921194">
                  <a:extLst>
                    <a:ext uri="{9D8B030D-6E8A-4147-A177-3AD203B41FA5}">
                      <a16:colId xmlns:a16="http://schemas.microsoft.com/office/drawing/2014/main" val="20001"/>
                    </a:ext>
                  </a:extLst>
                </a:gridCol>
                <a:gridCol w="1921194">
                  <a:extLst>
                    <a:ext uri="{9D8B030D-6E8A-4147-A177-3AD203B41FA5}">
                      <a16:colId xmlns:a16="http://schemas.microsoft.com/office/drawing/2014/main" val="20002"/>
                    </a:ext>
                  </a:extLst>
                </a:gridCol>
                <a:gridCol w="1921194">
                  <a:extLst>
                    <a:ext uri="{9D8B030D-6E8A-4147-A177-3AD203B41FA5}">
                      <a16:colId xmlns:a16="http://schemas.microsoft.com/office/drawing/2014/main" val="20003"/>
                    </a:ext>
                  </a:extLst>
                </a:gridCol>
                <a:gridCol w="1921194">
                  <a:extLst>
                    <a:ext uri="{9D8B030D-6E8A-4147-A177-3AD203B41FA5}">
                      <a16:colId xmlns:a16="http://schemas.microsoft.com/office/drawing/2014/main" val="20004"/>
                    </a:ext>
                  </a:extLst>
                </a:gridCol>
              </a:tblGrid>
              <a:tr h="396238">
                <a:tc>
                  <a:txBody>
                    <a:bodyPr/>
                    <a:lstStyle/>
                    <a:p>
                      <a:r>
                        <a:rPr lang="en-US" sz="2000" dirty="0"/>
                        <a:t>Question</a:t>
                      </a:r>
                    </a:p>
                  </a:txBody>
                  <a:tcPr marL="91449" marR="91449" marT="45719" marB="45719"/>
                </a:tc>
                <a:tc>
                  <a:txBody>
                    <a:bodyPr/>
                    <a:lstStyle/>
                    <a:p>
                      <a:pPr algn="ctr"/>
                      <a:r>
                        <a:rPr lang="en-US" sz="2000" dirty="0"/>
                        <a:t>(a)</a:t>
                      </a:r>
                    </a:p>
                  </a:txBody>
                  <a:tcPr marL="91449" marR="91449" marT="45719" marB="45719"/>
                </a:tc>
                <a:tc>
                  <a:txBody>
                    <a:bodyPr/>
                    <a:lstStyle/>
                    <a:p>
                      <a:pPr algn="ctr"/>
                      <a:r>
                        <a:rPr lang="en-US" sz="2000" dirty="0"/>
                        <a:t>(b)</a:t>
                      </a:r>
                    </a:p>
                  </a:txBody>
                  <a:tcPr marL="91449" marR="91449" marT="45719" marB="45719"/>
                </a:tc>
                <a:tc>
                  <a:txBody>
                    <a:bodyPr/>
                    <a:lstStyle/>
                    <a:p>
                      <a:pPr algn="ctr"/>
                      <a:r>
                        <a:rPr lang="en-US" sz="2000" dirty="0"/>
                        <a:t>(c)</a:t>
                      </a:r>
                    </a:p>
                  </a:txBody>
                  <a:tcPr marL="91449" marR="91449" marT="45719" marB="45719"/>
                </a:tc>
                <a:tc>
                  <a:txBody>
                    <a:bodyPr/>
                    <a:lstStyle/>
                    <a:p>
                      <a:pPr algn="ctr"/>
                      <a:r>
                        <a:rPr lang="en-US" sz="2000" dirty="0"/>
                        <a:t>(d)</a:t>
                      </a:r>
                    </a:p>
                  </a:txBody>
                  <a:tcPr marL="91449" marR="91449" marT="45719" marB="45719"/>
                </a:tc>
                <a:extLst>
                  <a:ext uri="{0D108BD9-81ED-4DB2-BD59-A6C34878D82A}">
                    <a16:rowId xmlns:a16="http://schemas.microsoft.com/office/drawing/2014/main" val="10000"/>
                  </a:ext>
                </a:extLst>
              </a:tr>
              <a:tr h="1310359">
                <a:tc>
                  <a:txBody>
                    <a:bodyPr/>
                    <a:lstStyle/>
                    <a:p>
                      <a:r>
                        <a:rPr lang="en-US" sz="2000" dirty="0"/>
                        <a:t>Which is the odd one out?</a:t>
                      </a:r>
                      <a:endParaRPr lang="en-US" sz="2000" dirty="0">
                        <a:solidFill>
                          <a:schemeClr val="tx1"/>
                        </a:solidFill>
                      </a:endParaRPr>
                    </a:p>
                  </a:txBody>
                  <a:tcPr marL="91449" marR="91449" marT="45668" marB="45668"/>
                </a:tc>
                <a:tc>
                  <a:txBody>
                    <a:bodyPr/>
                    <a:lstStyle/>
                    <a:p>
                      <a:r>
                        <a:rPr lang="en-US" sz="2000" dirty="0"/>
                        <a:t>Current account surplus</a:t>
                      </a:r>
                    </a:p>
                  </a:txBody>
                  <a:tcPr marL="91449" marR="91449" marT="45668" marB="45668"/>
                </a:tc>
                <a:tc>
                  <a:txBody>
                    <a:bodyPr/>
                    <a:lstStyle/>
                    <a:p>
                      <a:r>
                        <a:rPr lang="en-US" sz="2000" dirty="0"/>
                        <a:t>Capital account surplus</a:t>
                      </a:r>
                    </a:p>
                  </a:txBody>
                  <a:tcPr marL="91449" marR="91449" marT="45668" marB="45668"/>
                </a:tc>
                <a:tc>
                  <a:txBody>
                    <a:bodyPr/>
                    <a:lstStyle/>
                    <a:p>
                      <a:r>
                        <a:rPr lang="en-US" sz="2000" baseline="0" dirty="0"/>
                        <a:t>Budget surplus</a:t>
                      </a:r>
                      <a:endParaRPr lang="en-US" sz="2000" dirty="0"/>
                    </a:p>
                  </a:txBody>
                  <a:tcPr marL="91449" marR="91449" marT="45668" marB="45668"/>
                </a:tc>
                <a:tc>
                  <a:txBody>
                    <a:bodyPr/>
                    <a:lstStyle/>
                    <a:p>
                      <a:r>
                        <a:rPr lang="en-US" sz="2000"/>
                        <a:t>Trade surplus</a:t>
                      </a:r>
                      <a:endParaRPr lang="en-US" sz="2000" dirty="0"/>
                    </a:p>
                  </a:txBody>
                  <a:tcPr marL="91449" marR="91449" marT="45668" marB="45668"/>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57FCD1-26DE-4FB9-A45E-19C384373490}"/>
              </a:ext>
            </a:extLst>
          </p:cNvPr>
          <p:cNvSpPr>
            <a:spLocks noGrp="1"/>
          </p:cNvSpPr>
          <p:nvPr>
            <p:ph type="body" sz="quarter" idx="11"/>
          </p:nvPr>
        </p:nvSpPr>
        <p:spPr>
          <a:xfrm>
            <a:off x="552302" y="1992331"/>
            <a:ext cx="4910137" cy="3805330"/>
          </a:xfrm>
        </p:spPr>
        <p:txBody>
          <a:bodyPr/>
          <a:lstStyle/>
          <a:p>
            <a:pPr marL="173038" indent="-173038" defTabSz="914299">
              <a:spcBef>
                <a:spcPts val="844"/>
              </a:spcBef>
              <a:defRPr/>
            </a:pPr>
            <a:r>
              <a:rPr lang="en-GB" dirty="0">
                <a:ea typeface="ＭＳ Ｐゴシック" charset="0"/>
                <a:cs typeface="ＭＳ Ｐゴシック" charset="0"/>
              </a:rPr>
              <a:t>Trading simulations:</a:t>
            </a:r>
          </a:p>
          <a:p>
            <a:pPr marL="457200" indent="-457200" defTabSz="914299">
              <a:spcBef>
                <a:spcPts val="844"/>
              </a:spcBef>
              <a:buFontTx/>
              <a:buAutoNum type="arabicPeriod"/>
              <a:defRPr/>
            </a:pPr>
            <a:r>
              <a:rPr lang="en-GB" dirty="0">
                <a:ea typeface="ＭＳ Ｐゴシック" charset="0"/>
                <a:cs typeface="ＭＳ Ｐゴシック" charset="0"/>
              </a:rPr>
              <a:t>FX</a:t>
            </a:r>
          </a:p>
          <a:p>
            <a:pPr marL="457200" indent="-457200" defTabSz="914299">
              <a:spcBef>
                <a:spcPts val="844"/>
              </a:spcBef>
              <a:buFontTx/>
              <a:buAutoNum type="arabicPeriod"/>
              <a:defRPr/>
            </a:pPr>
            <a:r>
              <a:rPr lang="en-GB" dirty="0">
                <a:ea typeface="ＭＳ Ｐゴシック" charset="0"/>
                <a:cs typeface="ＭＳ Ｐゴシック" charset="0"/>
              </a:rPr>
              <a:t>Oil</a:t>
            </a:r>
          </a:p>
          <a:p>
            <a:pPr marL="457200" indent="-457200" defTabSz="914299">
              <a:spcBef>
                <a:spcPts val="844"/>
              </a:spcBef>
              <a:buFontTx/>
              <a:buAutoNum type="arabicPeriod"/>
              <a:defRPr/>
            </a:pPr>
            <a:r>
              <a:rPr lang="en-GB" dirty="0">
                <a:ea typeface="ＭＳ Ｐゴシック" charset="0"/>
                <a:cs typeface="ＭＳ Ｐゴシック" charset="0"/>
              </a:rPr>
              <a:t>Equity</a:t>
            </a:r>
          </a:p>
          <a:p>
            <a:endParaRPr lang="en-GB" b="1" dirty="0"/>
          </a:p>
        </p:txBody>
      </p:sp>
      <p:graphicFrame>
        <p:nvGraphicFramePr>
          <p:cNvPr id="2" name="Table 1">
            <a:extLst>
              <a:ext uri="{FF2B5EF4-FFF2-40B4-BE49-F238E27FC236}">
                <a16:creationId xmlns:a16="http://schemas.microsoft.com/office/drawing/2014/main" id="{FED2F602-283B-49B1-951C-B1041B92D08E}"/>
              </a:ext>
            </a:extLst>
          </p:cNvPr>
          <p:cNvGraphicFramePr>
            <a:graphicFrameLocks noGrp="1"/>
          </p:cNvGraphicFramePr>
          <p:nvPr/>
        </p:nvGraphicFramePr>
        <p:xfrm>
          <a:off x="208637" y="1302564"/>
          <a:ext cx="7978775" cy="5395156"/>
        </p:xfrm>
        <a:graphic>
          <a:graphicData uri="http://schemas.openxmlformats.org/drawingml/2006/table">
            <a:tbl>
              <a:tblPr firstRow="1" bandRow="1">
                <a:tableStyleId>{B301B821-A1FF-4177-AEE7-76D212191A09}</a:tableStyleId>
              </a:tblPr>
              <a:tblGrid>
                <a:gridCol w="2085363">
                  <a:extLst>
                    <a:ext uri="{9D8B030D-6E8A-4147-A177-3AD203B41FA5}">
                      <a16:colId xmlns:a16="http://schemas.microsoft.com/office/drawing/2014/main" val="20000"/>
                    </a:ext>
                  </a:extLst>
                </a:gridCol>
                <a:gridCol w="5893412">
                  <a:extLst>
                    <a:ext uri="{9D8B030D-6E8A-4147-A177-3AD203B41FA5}">
                      <a16:colId xmlns:a16="http://schemas.microsoft.com/office/drawing/2014/main" val="20001"/>
                    </a:ext>
                  </a:extLst>
                </a:gridCol>
              </a:tblGrid>
              <a:tr h="396225">
                <a:tc>
                  <a:txBody>
                    <a:bodyPr/>
                    <a:lstStyle/>
                    <a:p>
                      <a:endParaRPr lang="en-US" sz="2400" dirty="0"/>
                    </a:p>
                  </a:txBody>
                  <a:tcPr marL="91425" marR="91425" marT="45734" marB="45734"/>
                </a:tc>
                <a:tc>
                  <a:txBody>
                    <a:bodyPr/>
                    <a:lstStyle/>
                    <a:p>
                      <a:r>
                        <a:rPr lang="en-US" sz="2400" dirty="0"/>
                        <a:t>Topics</a:t>
                      </a:r>
                    </a:p>
                  </a:txBody>
                  <a:tcPr marL="91425" marR="91425" marT="45734" marB="45734"/>
                </a:tc>
                <a:extLst>
                  <a:ext uri="{0D108BD9-81ED-4DB2-BD59-A6C34878D82A}">
                    <a16:rowId xmlns:a16="http://schemas.microsoft.com/office/drawing/2014/main" val="10000"/>
                  </a:ext>
                </a:extLst>
              </a:tr>
              <a:tr h="822988">
                <a:tc>
                  <a:txBody>
                    <a:bodyPr/>
                    <a:lstStyle/>
                    <a:p>
                      <a:r>
                        <a:rPr lang="en-US" sz="2400" b="0" dirty="0"/>
                        <a:t>Session</a:t>
                      </a:r>
                      <a:r>
                        <a:rPr lang="en-US" sz="2400" b="0" baseline="0" dirty="0"/>
                        <a:t> 1</a:t>
                      </a:r>
                      <a:endParaRPr lang="en-US" sz="2400" b="0" dirty="0"/>
                    </a:p>
                    <a:p>
                      <a:endParaRPr lang="en-US" sz="2400" b="0" dirty="0"/>
                    </a:p>
                  </a:txBody>
                  <a:tcPr marL="91425" marR="91425" marT="45734" marB="45734"/>
                </a:tc>
                <a:tc>
                  <a:txBody>
                    <a:bodyPr/>
                    <a:lstStyle/>
                    <a:p>
                      <a:r>
                        <a:rPr lang="en-US" sz="2400" b="0" baseline="0" dirty="0"/>
                        <a:t>Economics I</a:t>
                      </a:r>
                    </a:p>
                  </a:txBody>
                  <a:tcPr marL="91414" marR="91414" marT="45716" marB="45716"/>
                </a:tc>
                <a:extLst>
                  <a:ext uri="{0D108BD9-81ED-4DB2-BD59-A6C34878D82A}">
                    <a16:rowId xmlns:a16="http://schemas.microsoft.com/office/drawing/2014/main" val="10001"/>
                  </a:ext>
                </a:extLst>
              </a:tr>
              <a:tr h="822988">
                <a:tc>
                  <a:txBody>
                    <a:bodyPr/>
                    <a:lstStyle/>
                    <a:p>
                      <a:r>
                        <a:rPr lang="en-US" sz="2400" b="0" baseline="0" dirty="0"/>
                        <a:t>Session 2</a:t>
                      </a:r>
                      <a:endParaRPr lang="en-US" sz="2400" b="0" dirty="0"/>
                    </a:p>
                  </a:txBody>
                  <a:tcPr marL="91425" marR="91425" marT="45734" marB="45734"/>
                </a:tc>
                <a:tc>
                  <a:txBody>
                    <a:bodyPr/>
                    <a:lstStyle/>
                    <a:p>
                      <a:r>
                        <a:rPr lang="en-US" sz="2400" b="0" baseline="0" dirty="0"/>
                        <a:t>The finance industry</a:t>
                      </a:r>
                    </a:p>
                  </a:txBody>
                  <a:tcPr marL="91414" marR="91414" marT="45716" marB="45716"/>
                </a:tc>
                <a:extLst>
                  <a:ext uri="{0D108BD9-81ED-4DB2-BD59-A6C34878D82A}">
                    <a16:rowId xmlns:a16="http://schemas.microsoft.com/office/drawing/2014/main" val="10002"/>
                  </a:ext>
                </a:extLst>
              </a:tr>
              <a:tr h="822988">
                <a:tc>
                  <a:txBody>
                    <a:bodyPr/>
                    <a:lstStyle/>
                    <a:p>
                      <a:r>
                        <a:rPr lang="en-US" sz="2400" b="0" baseline="0" dirty="0"/>
                        <a:t>Session 3</a:t>
                      </a:r>
                    </a:p>
                    <a:p>
                      <a:endParaRPr lang="en-US" sz="2400" b="0" dirty="0"/>
                    </a:p>
                  </a:txBody>
                  <a:tcPr marL="91425" marR="91425" marT="45734" marB="45734"/>
                </a:tc>
                <a:tc>
                  <a:txBody>
                    <a:bodyPr/>
                    <a:lstStyle/>
                    <a:p>
                      <a:r>
                        <a:rPr lang="en-US" sz="2400" b="0" dirty="0"/>
                        <a:t>Government</a:t>
                      </a:r>
                    </a:p>
                  </a:txBody>
                  <a:tcPr marL="91414" marR="91414" marT="45716" marB="45716"/>
                </a:tc>
                <a:extLst>
                  <a:ext uri="{0D108BD9-81ED-4DB2-BD59-A6C34878D82A}">
                    <a16:rowId xmlns:a16="http://schemas.microsoft.com/office/drawing/2014/main" val="10003"/>
                  </a:ext>
                </a:extLst>
              </a:tr>
              <a:tr h="822988">
                <a:tc>
                  <a:txBody>
                    <a:bodyPr/>
                    <a:lstStyle/>
                    <a:p>
                      <a:r>
                        <a:rPr lang="en-US" sz="2400" b="1" dirty="0"/>
                        <a:t>Session 4</a:t>
                      </a:r>
                    </a:p>
                  </a:txBody>
                  <a:tcPr marL="91425" marR="91425" marT="45734" marB="45734"/>
                </a:tc>
                <a:tc>
                  <a:txBody>
                    <a:bodyPr/>
                    <a:lstStyle/>
                    <a:p>
                      <a:r>
                        <a:rPr lang="en-US" sz="2400" b="1" dirty="0"/>
                        <a:t>Economics II</a:t>
                      </a:r>
                    </a:p>
                  </a:txBody>
                  <a:tcPr marL="91414" marR="91414" marT="45716" marB="45716"/>
                </a:tc>
                <a:extLst>
                  <a:ext uri="{0D108BD9-81ED-4DB2-BD59-A6C34878D82A}">
                    <a16:rowId xmlns:a16="http://schemas.microsoft.com/office/drawing/2014/main" val="10004"/>
                  </a:ext>
                </a:extLst>
              </a:tr>
              <a:tr h="822988">
                <a:tc>
                  <a:txBody>
                    <a:bodyPr/>
                    <a:lstStyle/>
                    <a:p>
                      <a:r>
                        <a:rPr lang="en-US" sz="2400" dirty="0"/>
                        <a:t>Session 5</a:t>
                      </a:r>
                    </a:p>
                  </a:txBody>
                  <a:tcPr marL="91425" marR="91425" marT="45734" marB="45734"/>
                </a:tc>
                <a:tc>
                  <a:txBody>
                    <a:bodyPr/>
                    <a:lstStyle/>
                    <a:p>
                      <a:r>
                        <a:rPr lang="en-US" sz="2400" dirty="0"/>
                        <a:t>Fund managers</a:t>
                      </a:r>
                    </a:p>
                  </a:txBody>
                  <a:tcPr marL="91414" marR="91414" marT="45716" marB="45716"/>
                </a:tc>
                <a:extLst>
                  <a:ext uri="{0D108BD9-81ED-4DB2-BD59-A6C34878D82A}">
                    <a16:rowId xmlns:a16="http://schemas.microsoft.com/office/drawing/2014/main" val="10005"/>
                  </a:ext>
                </a:extLst>
              </a:tr>
              <a:tr h="822988">
                <a:tc>
                  <a:txBody>
                    <a:bodyPr/>
                    <a:lstStyle/>
                    <a:p>
                      <a:r>
                        <a:rPr lang="en-US" sz="2400" dirty="0"/>
                        <a:t>Session 6</a:t>
                      </a:r>
                    </a:p>
                  </a:txBody>
                  <a:tcPr marL="91425" marR="91425" marT="45734" marB="45734"/>
                </a:tc>
                <a:tc>
                  <a:txBody>
                    <a:bodyPr/>
                    <a:lstStyle/>
                    <a:p>
                      <a:r>
                        <a:rPr lang="en-US" sz="2400" dirty="0"/>
                        <a:t>Essential math concepts</a:t>
                      </a:r>
                    </a:p>
                  </a:txBody>
                  <a:tcPr marL="91414" marR="91414" marT="45716" marB="45716"/>
                </a:tc>
                <a:extLst>
                  <a:ext uri="{0D108BD9-81ED-4DB2-BD59-A6C34878D82A}">
                    <a16:rowId xmlns:a16="http://schemas.microsoft.com/office/drawing/2014/main" val="2552765569"/>
                  </a:ext>
                </a:extLst>
              </a:tr>
            </a:tbl>
          </a:graphicData>
        </a:graphic>
      </p:graphicFrame>
      <p:sp>
        <p:nvSpPr>
          <p:cNvPr id="6" name="Text Placeholder 5">
            <a:extLst>
              <a:ext uri="{FF2B5EF4-FFF2-40B4-BE49-F238E27FC236}">
                <a16:creationId xmlns:a16="http://schemas.microsoft.com/office/drawing/2014/main" id="{97207066-327F-4F10-83FD-7DF22AAF3875}"/>
              </a:ext>
            </a:extLst>
          </p:cNvPr>
          <p:cNvSpPr>
            <a:spLocks noGrp="1"/>
          </p:cNvSpPr>
          <p:nvPr>
            <p:ph type="body" sz="quarter" idx="10"/>
          </p:nvPr>
        </p:nvSpPr>
        <p:spPr>
          <a:xfrm>
            <a:off x="371475" y="281485"/>
            <a:ext cx="7540073" cy="898623"/>
          </a:xfrm>
        </p:spPr>
        <p:txBody>
          <a:bodyPr/>
          <a:lstStyle/>
          <a:p>
            <a:r>
              <a:rPr lang="en-GB" altLang="en-US" dirty="0"/>
              <a:t>Overall course programme</a:t>
            </a:r>
            <a:endParaRPr lang="en-GB" dirty="0"/>
          </a:p>
          <a:p>
            <a:endParaRPr lang="en-GB" dirty="0"/>
          </a:p>
        </p:txBody>
      </p:sp>
      <p:sp>
        <p:nvSpPr>
          <p:cNvPr id="5" name="Rectangle 3">
            <a:extLst>
              <a:ext uri="{FF2B5EF4-FFF2-40B4-BE49-F238E27FC236}">
                <a16:creationId xmlns:a16="http://schemas.microsoft.com/office/drawing/2014/main" id="{5EF87314-F2A7-604D-A70B-1819D1797563}"/>
              </a:ext>
            </a:extLst>
          </p:cNvPr>
          <p:cNvSpPr txBox="1">
            <a:spLocks noChangeArrowheads="1"/>
          </p:cNvSpPr>
          <p:nvPr/>
        </p:nvSpPr>
        <p:spPr>
          <a:xfrm>
            <a:off x="8531077" y="3889524"/>
            <a:ext cx="3562951" cy="1412234"/>
          </a:xfrm>
          <a:prstGeom prst="rect">
            <a:avLst/>
          </a:prstGeom>
        </p:spPr>
        <p:txBody>
          <a:bodyPr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tx1"/>
                </a:solidFill>
                <a:latin typeface="+mn-lt"/>
                <a:ea typeface="+mn-ea"/>
                <a:cs typeface="+mn-cs"/>
              </a:defRPr>
            </a:lvl1pPr>
            <a:lvl2pPr marL="74295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2pPr>
            <a:lvl3pPr marL="1028705"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314459"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4pPr>
            <a:lvl5pPr marL="160021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defRPr/>
            </a:pPr>
            <a:r>
              <a:rPr lang="en-GB" altLang="en-US" sz="2000" dirty="0"/>
              <a:t>COVID</a:t>
            </a:r>
          </a:p>
          <a:p>
            <a:pPr>
              <a:lnSpc>
                <a:spcPct val="100000"/>
              </a:lnSpc>
              <a:spcBef>
                <a:spcPct val="0"/>
              </a:spcBef>
              <a:defRPr/>
            </a:pPr>
            <a:r>
              <a:rPr lang="en-GB" altLang="en-US" sz="2000" dirty="0"/>
              <a:t>Trade</a:t>
            </a:r>
          </a:p>
          <a:p>
            <a:pPr>
              <a:lnSpc>
                <a:spcPct val="100000"/>
              </a:lnSpc>
              <a:spcBef>
                <a:spcPct val="0"/>
              </a:spcBef>
              <a:defRPr/>
            </a:pPr>
            <a:r>
              <a:rPr lang="en-GB" altLang="en-US" sz="2000" dirty="0"/>
              <a:t>Government debt</a:t>
            </a:r>
          </a:p>
          <a:p>
            <a:pPr>
              <a:lnSpc>
                <a:spcPct val="100000"/>
              </a:lnSpc>
              <a:spcBef>
                <a:spcPct val="0"/>
              </a:spcBef>
              <a:defRPr/>
            </a:pPr>
            <a:r>
              <a:rPr lang="en-GB" altLang="en-US" sz="2000" dirty="0"/>
              <a:t>ESG</a:t>
            </a:r>
          </a:p>
        </p:txBody>
      </p:sp>
    </p:spTree>
    <p:extLst>
      <p:ext uri="{BB962C8B-B14F-4D97-AF65-F5344CB8AC3E}">
        <p14:creationId xmlns:p14="http://schemas.microsoft.com/office/powerpoint/2010/main" val="364995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a:extLst>
              <a:ext uri="{FF2B5EF4-FFF2-40B4-BE49-F238E27FC236}">
                <a16:creationId xmlns:a16="http://schemas.microsoft.com/office/drawing/2014/main" id="{A8EFFD8D-9D78-4B12-ADF7-0977A2C2BA36}"/>
              </a:ext>
            </a:extLst>
          </p:cNvPr>
          <p:cNvSpPr>
            <a:spLocks noGrp="1"/>
          </p:cNvSpPr>
          <p:nvPr>
            <p:ph type="body" sz="quarter" idx="10"/>
          </p:nvPr>
        </p:nvSpPr>
        <p:spPr>
          <a:xfrm>
            <a:off x="342024" y="353001"/>
            <a:ext cx="4910137" cy="898623"/>
          </a:xfrm>
        </p:spPr>
        <p:txBody>
          <a:bodyPr/>
          <a:lstStyle/>
          <a:p>
            <a:pPr eaLnBrk="1" hangingPunct="1">
              <a:lnSpc>
                <a:spcPct val="90000"/>
              </a:lnSpc>
              <a:buFont typeface="Wingdings" panose="05000000000000000000" pitchFamily="2" charset="2"/>
              <a:buNone/>
            </a:pPr>
            <a:r>
              <a:rPr lang="en-GB" altLang="en-US" dirty="0"/>
              <a:t>Administration</a:t>
            </a:r>
          </a:p>
        </p:txBody>
      </p:sp>
      <p:sp>
        <p:nvSpPr>
          <p:cNvPr id="6" name="Text Placeholder 5">
            <a:extLst>
              <a:ext uri="{FF2B5EF4-FFF2-40B4-BE49-F238E27FC236}">
                <a16:creationId xmlns:a16="http://schemas.microsoft.com/office/drawing/2014/main" id="{463B5090-856F-4BF8-95DD-C3EBFC3BC463}"/>
              </a:ext>
            </a:extLst>
          </p:cNvPr>
          <p:cNvSpPr>
            <a:spLocks noGrp="1"/>
          </p:cNvSpPr>
          <p:nvPr>
            <p:ph type="body" sz="quarter" idx="11"/>
          </p:nvPr>
        </p:nvSpPr>
        <p:spPr>
          <a:xfrm>
            <a:off x="342024" y="1526335"/>
            <a:ext cx="4910137" cy="3805330"/>
          </a:xfrm>
        </p:spPr>
        <p:txBody>
          <a:bodyPr/>
          <a:lstStyle/>
          <a:p>
            <a:r>
              <a:rPr lang="en-GB" altLang="en-US" b="1" dirty="0"/>
              <a:t>Logging attendance using </a:t>
            </a:r>
          </a:p>
          <a:p>
            <a:endParaRPr lang="en-GB" altLang="en-US" b="1" dirty="0"/>
          </a:p>
          <a:p>
            <a:r>
              <a:rPr lang="en-GB" altLang="en-US" b="1" dirty="0"/>
              <a:t>Timing and breaks</a:t>
            </a:r>
          </a:p>
          <a:p>
            <a:endParaRPr lang="en-GB" altLang="en-US" b="1" dirty="0"/>
          </a:p>
          <a:p>
            <a:r>
              <a:rPr lang="en-GB" altLang="en-US" b="1" dirty="0"/>
              <a:t>Using the terminal</a:t>
            </a:r>
          </a:p>
          <a:p>
            <a:endParaRPr lang="en-GB" dirty="0"/>
          </a:p>
        </p:txBody>
      </p:sp>
      <p:pic>
        <p:nvPicPr>
          <p:cNvPr id="24579" name="Picture 4" descr="Unknown2.jpg">
            <a:extLst>
              <a:ext uri="{FF2B5EF4-FFF2-40B4-BE49-F238E27FC236}">
                <a16:creationId xmlns:a16="http://schemas.microsoft.com/office/drawing/2014/main" id="{A72FBD23-BFDF-4AA6-A4FF-CB107CBC8E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8940" y="3012345"/>
            <a:ext cx="3124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0" name="Group 5">
            <a:extLst>
              <a:ext uri="{FF2B5EF4-FFF2-40B4-BE49-F238E27FC236}">
                <a16:creationId xmlns:a16="http://schemas.microsoft.com/office/drawing/2014/main" id="{52C69803-46D7-4802-9B86-66E970230836}"/>
              </a:ext>
            </a:extLst>
          </p:cNvPr>
          <p:cNvGrpSpPr>
            <a:grpSpLocks/>
          </p:cNvGrpSpPr>
          <p:nvPr/>
        </p:nvGrpSpPr>
        <p:grpSpPr bwMode="auto">
          <a:xfrm>
            <a:off x="7671207" y="3141663"/>
            <a:ext cx="1663700" cy="1728787"/>
            <a:chOff x="7308304" y="3429000"/>
            <a:chExt cx="1662850" cy="1728192"/>
          </a:xfrm>
        </p:grpSpPr>
        <p:pic>
          <p:nvPicPr>
            <p:cNvPr id="24582" name="Picture 6" descr="Unknown.jpg">
              <a:extLst>
                <a:ext uri="{FF2B5EF4-FFF2-40B4-BE49-F238E27FC236}">
                  <a16:creationId xmlns:a16="http://schemas.microsoft.com/office/drawing/2014/main" id="{FB3085D9-21C9-439A-AA52-F075F2D185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501AE2A-92BF-40BF-A3BA-A1392129E57B}"/>
                </a:ext>
              </a:extLst>
            </p:cNvPr>
            <p:cNvSpPr/>
            <p:nvPr/>
          </p:nvSpPr>
          <p:spPr>
            <a:xfrm>
              <a:off x="7308304" y="4869954"/>
              <a:ext cx="1656503" cy="2872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9" name="Rectangle 8">
            <a:extLst>
              <a:ext uri="{FF2B5EF4-FFF2-40B4-BE49-F238E27FC236}">
                <a16:creationId xmlns:a16="http://schemas.microsoft.com/office/drawing/2014/main" id="{E8A63A4A-478E-4366-95E9-37593D65857F}"/>
              </a:ext>
            </a:extLst>
          </p:cNvPr>
          <p:cNvSpPr/>
          <p:nvPr/>
        </p:nvSpPr>
        <p:spPr>
          <a:xfrm>
            <a:off x="4521359" y="1370719"/>
            <a:ext cx="1071058" cy="4845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b="1" dirty="0">
                <a:solidFill>
                  <a:schemeClr val="bg1"/>
                </a:solidFill>
              </a:rPr>
              <a:t>ATND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57FCD1-26DE-4FB9-A45E-19C384373490}"/>
              </a:ext>
            </a:extLst>
          </p:cNvPr>
          <p:cNvSpPr>
            <a:spLocks noGrp="1"/>
          </p:cNvSpPr>
          <p:nvPr>
            <p:ph type="body" sz="quarter" idx="11"/>
          </p:nvPr>
        </p:nvSpPr>
        <p:spPr>
          <a:xfrm>
            <a:off x="552302" y="1992331"/>
            <a:ext cx="4910137" cy="3805330"/>
          </a:xfrm>
        </p:spPr>
        <p:txBody>
          <a:bodyPr/>
          <a:lstStyle/>
          <a:p>
            <a:pPr marL="173038" indent="-173038" defTabSz="914299">
              <a:spcBef>
                <a:spcPts val="844"/>
              </a:spcBef>
              <a:defRPr/>
            </a:pPr>
            <a:r>
              <a:rPr lang="en-GB" dirty="0">
                <a:ea typeface="ＭＳ Ｐゴシック" charset="0"/>
                <a:cs typeface="ＭＳ Ｐゴシック" charset="0"/>
              </a:rPr>
              <a:t>Trading simulations:</a:t>
            </a:r>
          </a:p>
          <a:p>
            <a:pPr marL="457200" indent="-457200" defTabSz="914299">
              <a:spcBef>
                <a:spcPts val="844"/>
              </a:spcBef>
              <a:buFontTx/>
              <a:buAutoNum type="arabicPeriod"/>
              <a:defRPr/>
            </a:pPr>
            <a:r>
              <a:rPr lang="en-GB" dirty="0">
                <a:ea typeface="ＭＳ Ｐゴシック" charset="0"/>
                <a:cs typeface="ＭＳ Ｐゴシック" charset="0"/>
              </a:rPr>
              <a:t>FX</a:t>
            </a:r>
          </a:p>
          <a:p>
            <a:pPr marL="457200" indent="-457200" defTabSz="914299">
              <a:spcBef>
                <a:spcPts val="844"/>
              </a:spcBef>
              <a:buFontTx/>
              <a:buAutoNum type="arabicPeriod"/>
              <a:defRPr/>
            </a:pPr>
            <a:r>
              <a:rPr lang="en-GB" dirty="0">
                <a:ea typeface="ＭＳ Ｐゴシック" charset="0"/>
                <a:cs typeface="ＭＳ Ｐゴシック" charset="0"/>
              </a:rPr>
              <a:t>Oil</a:t>
            </a:r>
          </a:p>
          <a:p>
            <a:pPr marL="457200" indent="-457200" defTabSz="914299">
              <a:spcBef>
                <a:spcPts val="844"/>
              </a:spcBef>
              <a:buFontTx/>
              <a:buAutoNum type="arabicPeriod"/>
              <a:defRPr/>
            </a:pPr>
            <a:r>
              <a:rPr lang="en-GB" dirty="0">
                <a:ea typeface="ＭＳ Ｐゴシック" charset="0"/>
                <a:cs typeface="ＭＳ Ｐゴシック" charset="0"/>
              </a:rPr>
              <a:t>Equity</a:t>
            </a:r>
          </a:p>
          <a:p>
            <a:endParaRPr lang="en-GB" b="1" dirty="0"/>
          </a:p>
        </p:txBody>
      </p:sp>
      <p:graphicFrame>
        <p:nvGraphicFramePr>
          <p:cNvPr id="2" name="Table 1">
            <a:extLst>
              <a:ext uri="{FF2B5EF4-FFF2-40B4-BE49-F238E27FC236}">
                <a16:creationId xmlns:a16="http://schemas.microsoft.com/office/drawing/2014/main" id="{FED2F602-283B-49B1-951C-B1041B92D08E}"/>
              </a:ext>
            </a:extLst>
          </p:cNvPr>
          <p:cNvGraphicFramePr>
            <a:graphicFrameLocks noGrp="1"/>
          </p:cNvGraphicFramePr>
          <p:nvPr>
            <p:extLst>
              <p:ext uri="{D42A27DB-BD31-4B8C-83A1-F6EECF244321}">
                <p14:modId xmlns:p14="http://schemas.microsoft.com/office/powerpoint/2010/main" val="1013621082"/>
              </p:ext>
            </p:extLst>
          </p:nvPr>
        </p:nvGraphicFramePr>
        <p:xfrm>
          <a:off x="208637" y="1302564"/>
          <a:ext cx="7978775" cy="5395156"/>
        </p:xfrm>
        <a:graphic>
          <a:graphicData uri="http://schemas.openxmlformats.org/drawingml/2006/table">
            <a:tbl>
              <a:tblPr firstRow="1" bandRow="1">
                <a:tableStyleId>{B301B821-A1FF-4177-AEE7-76D212191A09}</a:tableStyleId>
              </a:tblPr>
              <a:tblGrid>
                <a:gridCol w="2085363">
                  <a:extLst>
                    <a:ext uri="{9D8B030D-6E8A-4147-A177-3AD203B41FA5}">
                      <a16:colId xmlns:a16="http://schemas.microsoft.com/office/drawing/2014/main" val="20000"/>
                    </a:ext>
                  </a:extLst>
                </a:gridCol>
                <a:gridCol w="5893412">
                  <a:extLst>
                    <a:ext uri="{9D8B030D-6E8A-4147-A177-3AD203B41FA5}">
                      <a16:colId xmlns:a16="http://schemas.microsoft.com/office/drawing/2014/main" val="20001"/>
                    </a:ext>
                  </a:extLst>
                </a:gridCol>
              </a:tblGrid>
              <a:tr h="396225">
                <a:tc>
                  <a:txBody>
                    <a:bodyPr/>
                    <a:lstStyle/>
                    <a:p>
                      <a:endParaRPr lang="en-US" sz="2400" dirty="0"/>
                    </a:p>
                  </a:txBody>
                  <a:tcPr marL="91425" marR="91425" marT="45734" marB="45734"/>
                </a:tc>
                <a:tc>
                  <a:txBody>
                    <a:bodyPr/>
                    <a:lstStyle/>
                    <a:p>
                      <a:r>
                        <a:rPr lang="en-US" sz="2400" dirty="0"/>
                        <a:t>Topics</a:t>
                      </a:r>
                    </a:p>
                  </a:txBody>
                  <a:tcPr marL="91425" marR="91425" marT="45734" marB="45734"/>
                </a:tc>
                <a:extLst>
                  <a:ext uri="{0D108BD9-81ED-4DB2-BD59-A6C34878D82A}">
                    <a16:rowId xmlns:a16="http://schemas.microsoft.com/office/drawing/2014/main" val="10000"/>
                  </a:ext>
                </a:extLst>
              </a:tr>
              <a:tr h="822988">
                <a:tc>
                  <a:txBody>
                    <a:bodyPr/>
                    <a:lstStyle/>
                    <a:p>
                      <a:r>
                        <a:rPr lang="en-US" sz="2400" b="0" dirty="0"/>
                        <a:t>Session</a:t>
                      </a:r>
                      <a:r>
                        <a:rPr lang="en-US" sz="2400" b="0" baseline="0" dirty="0"/>
                        <a:t> 1</a:t>
                      </a:r>
                      <a:endParaRPr lang="en-US" sz="2400" b="0" dirty="0"/>
                    </a:p>
                    <a:p>
                      <a:endParaRPr lang="en-US" sz="2400" b="0" dirty="0"/>
                    </a:p>
                  </a:txBody>
                  <a:tcPr marL="91425" marR="91425" marT="45734" marB="45734"/>
                </a:tc>
                <a:tc>
                  <a:txBody>
                    <a:bodyPr/>
                    <a:lstStyle/>
                    <a:p>
                      <a:r>
                        <a:rPr lang="en-US" sz="2400" b="0" baseline="0" dirty="0"/>
                        <a:t>Economics I</a:t>
                      </a:r>
                    </a:p>
                  </a:txBody>
                  <a:tcPr marL="91414" marR="91414" marT="45716" marB="45716"/>
                </a:tc>
                <a:extLst>
                  <a:ext uri="{0D108BD9-81ED-4DB2-BD59-A6C34878D82A}">
                    <a16:rowId xmlns:a16="http://schemas.microsoft.com/office/drawing/2014/main" val="10001"/>
                  </a:ext>
                </a:extLst>
              </a:tr>
              <a:tr h="822988">
                <a:tc>
                  <a:txBody>
                    <a:bodyPr/>
                    <a:lstStyle/>
                    <a:p>
                      <a:r>
                        <a:rPr lang="en-US" sz="2400" b="0" baseline="0" dirty="0"/>
                        <a:t>Session 2</a:t>
                      </a:r>
                      <a:endParaRPr lang="en-US" sz="2400" b="0" dirty="0"/>
                    </a:p>
                  </a:txBody>
                  <a:tcPr marL="91425" marR="91425" marT="45734" marB="45734"/>
                </a:tc>
                <a:tc>
                  <a:txBody>
                    <a:bodyPr/>
                    <a:lstStyle/>
                    <a:p>
                      <a:r>
                        <a:rPr lang="en-US" sz="2400" b="0" baseline="0" dirty="0"/>
                        <a:t>The finance industry</a:t>
                      </a:r>
                    </a:p>
                  </a:txBody>
                  <a:tcPr marL="91414" marR="91414" marT="45716" marB="45716"/>
                </a:tc>
                <a:extLst>
                  <a:ext uri="{0D108BD9-81ED-4DB2-BD59-A6C34878D82A}">
                    <a16:rowId xmlns:a16="http://schemas.microsoft.com/office/drawing/2014/main" val="10002"/>
                  </a:ext>
                </a:extLst>
              </a:tr>
              <a:tr h="822988">
                <a:tc>
                  <a:txBody>
                    <a:bodyPr/>
                    <a:lstStyle/>
                    <a:p>
                      <a:r>
                        <a:rPr lang="en-US" sz="2400" b="0" baseline="0" dirty="0"/>
                        <a:t>Session 3</a:t>
                      </a:r>
                    </a:p>
                    <a:p>
                      <a:endParaRPr lang="en-US" sz="2400" b="0" dirty="0"/>
                    </a:p>
                  </a:txBody>
                  <a:tcPr marL="91425" marR="91425" marT="45734" marB="45734"/>
                </a:tc>
                <a:tc>
                  <a:txBody>
                    <a:bodyPr/>
                    <a:lstStyle/>
                    <a:p>
                      <a:r>
                        <a:rPr lang="en-US" sz="2400" b="0" dirty="0"/>
                        <a:t>Government</a:t>
                      </a:r>
                    </a:p>
                  </a:txBody>
                  <a:tcPr marL="91414" marR="91414" marT="45716" marB="45716"/>
                </a:tc>
                <a:extLst>
                  <a:ext uri="{0D108BD9-81ED-4DB2-BD59-A6C34878D82A}">
                    <a16:rowId xmlns:a16="http://schemas.microsoft.com/office/drawing/2014/main" val="10003"/>
                  </a:ext>
                </a:extLst>
              </a:tr>
              <a:tr h="822988">
                <a:tc>
                  <a:txBody>
                    <a:bodyPr/>
                    <a:lstStyle/>
                    <a:p>
                      <a:r>
                        <a:rPr lang="en-US" sz="2400" b="1" dirty="0"/>
                        <a:t>Session 4</a:t>
                      </a:r>
                    </a:p>
                  </a:txBody>
                  <a:tcPr marL="91425" marR="91425" marT="45734" marB="45734"/>
                </a:tc>
                <a:tc>
                  <a:txBody>
                    <a:bodyPr/>
                    <a:lstStyle/>
                    <a:p>
                      <a:r>
                        <a:rPr lang="en-US" sz="2400" b="1" dirty="0"/>
                        <a:t>Economics II</a:t>
                      </a:r>
                    </a:p>
                  </a:txBody>
                  <a:tcPr marL="91414" marR="91414" marT="45716" marB="45716"/>
                </a:tc>
                <a:extLst>
                  <a:ext uri="{0D108BD9-81ED-4DB2-BD59-A6C34878D82A}">
                    <a16:rowId xmlns:a16="http://schemas.microsoft.com/office/drawing/2014/main" val="10004"/>
                  </a:ext>
                </a:extLst>
              </a:tr>
              <a:tr h="822988">
                <a:tc>
                  <a:txBody>
                    <a:bodyPr/>
                    <a:lstStyle/>
                    <a:p>
                      <a:r>
                        <a:rPr lang="en-US" sz="2400" dirty="0"/>
                        <a:t>Session 5</a:t>
                      </a:r>
                    </a:p>
                  </a:txBody>
                  <a:tcPr marL="91425" marR="91425" marT="45734" marB="45734"/>
                </a:tc>
                <a:tc>
                  <a:txBody>
                    <a:bodyPr/>
                    <a:lstStyle/>
                    <a:p>
                      <a:r>
                        <a:rPr lang="en-US" sz="2400" dirty="0"/>
                        <a:t>Fund managers</a:t>
                      </a:r>
                    </a:p>
                  </a:txBody>
                  <a:tcPr marL="91414" marR="91414" marT="45716" marB="45716"/>
                </a:tc>
                <a:extLst>
                  <a:ext uri="{0D108BD9-81ED-4DB2-BD59-A6C34878D82A}">
                    <a16:rowId xmlns:a16="http://schemas.microsoft.com/office/drawing/2014/main" val="10005"/>
                  </a:ext>
                </a:extLst>
              </a:tr>
              <a:tr h="822988">
                <a:tc>
                  <a:txBody>
                    <a:bodyPr/>
                    <a:lstStyle/>
                    <a:p>
                      <a:r>
                        <a:rPr lang="en-US" sz="2400" dirty="0"/>
                        <a:t>Session 6</a:t>
                      </a:r>
                    </a:p>
                  </a:txBody>
                  <a:tcPr marL="91425" marR="91425" marT="45734" marB="45734"/>
                </a:tc>
                <a:tc>
                  <a:txBody>
                    <a:bodyPr/>
                    <a:lstStyle/>
                    <a:p>
                      <a:r>
                        <a:rPr lang="en-US" sz="2400" dirty="0"/>
                        <a:t>Essential math concepts</a:t>
                      </a:r>
                    </a:p>
                  </a:txBody>
                  <a:tcPr marL="91414" marR="91414" marT="45716" marB="45716"/>
                </a:tc>
                <a:extLst>
                  <a:ext uri="{0D108BD9-81ED-4DB2-BD59-A6C34878D82A}">
                    <a16:rowId xmlns:a16="http://schemas.microsoft.com/office/drawing/2014/main" val="2552765569"/>
                  </a:ext>
                </a:extLst>
              </a:tr>
            </a:tbl>
          </a:graphicData>
        </a:graphic>
      </p:graphicFrame>
      <p:sp>
        <p:nvSpPr>
          <p:cNvPr id="6" name="Text Placeholder 5">
            <a:extLst>
              <a:ext uri="{FF2B5EF4-FFF2-40B4-BE49-F238E27FC236}">
                <a16:creationId xmlns:a16="http://schemas.microsoft.com/office/drawing/2014/main" id="{97207066-327F-4F10-83FD-7DF22AAF3875}"/>
              </a:ext>
            </a:extLst>
          </p:cNvPr>
          <p:cNvSpPr>
            <a:spLocks noGrp="1"/>
          </p:cNvSpPr>
          <p:nvPr>
            <p:ph type="body" sz="quarter" idx="10"/>
          </p:nvPr>
        </p:nvSpPr>
        <p:spPr>
          <a:xfrm>
            <a:off x="371475" y="281485"/>
            <a:ext cx="7540073" cy="898623"/>
          </a:xfrm>
        </p:spPr>
        <p:txBody>
          <a:bodyPr/>
          <a:lstStyle/>
          <a:p>
            <a:r>
              <a:rPr lang="en-GB" altLang="en-US" dirty="0"/>
              <a:t>Overall course programme</a:t>
            </a:r>
            <a:endParaRPr lang="en-GB" dirty="0"/>
          </a:p>
          <a:p>
            <a:endParaRPr lang="en-GB" dirty="0"/>
          </a:p>
        </p:txBody>
      </p:sp>
      <p:sp>
        <p:nvSpPr>
          <p:cNvPr id="5" name="Rectangle 3">
            <a:extLst>
              <a:ext uri="{FF2B5EF4-FFF2-40B4-BE49-F238E27FC236}">
                <a16:creationId xmlns:a16="http://schemas.microsoft.com/office/drawing/2014/main" id="{5EF87314-F2A7-604D-A70B-1819D1797563}"/>
              </a:ext>
            </a:extLst>
          </p:cNvPr>
          <p:cNvSpPr txBox="1">
            <a:spLocks noChangeArrowheads="1"/>
          </p:cNvSpPr>
          <p:nvPr/>
        </p:nvSpPr>
        <p:spPr>
          <a:xfrm>
            <a:off x="8531077" y="3889524"/>
            <a:ext cx="3562951" cy="1412234"/>
          </a:xfrm>
          <a:prstGeom prst="rect">
            <a:avLst/>
          </a:prstGeom>
        </p:spPr>
        <p:txBody>
          <a:bodyPr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tx1"/>
                </a:solidFill>
                <a:latin typeface="+mn-lt"/>
                <a:ea typeface="+mn-ea"/>
                <a:cs typeface="+mn-cs"/>
              </a:defRPr>
            </a:lvl1pPr>
            <a:lvl2pPr marL="74295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2pPr>
            <a:lvl3pPr marL="1028705"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314459"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4pPr>
            <a:lvl5pPr marL="160021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defRPr/>
            </a:pPr>
            <a:r>
              <a:rPr lang="en-GB" altLang="en-US" sz="2000" dirty="0"/>
              <a:t>COVID</a:t>
            </a:r>
          </a:p>
          <a:p>
            <a:pPr>
              <a:lnSpc>
                <a:spcPct val="100000"/>
              </a:lnSpc>
              <a:spcBef>
                <a:spcPct val="0"/>
              </a:spcBef>
              <a:defRPr/>
            </a:pPr>
            <a:r>
              <a:rPr lang="en-GB" altLang="en-US" sz="2000" dirty="0"/>
              <a:t>Trade</a:t>
            </a:r>
          </a:p>
          <a:p>
            <a:pPr>
              <a:lnSpc>
                <a:spcPct val="100000"/>
              </a:lnSpc>
              <a:spcBef>
                <a:spcPct val="0"/>
              </a:spcBef>
              <a:defRPr/>
            </a:pPr>
            <a:r>
              <a:rPr lang="en-GB" altLang="en-US" sz="2000" dirty="0"/>
              <a:t>Government debt</a:t>
            </a:r>
          </a:p>
          <a:p>
            <a:pPr>
              <a:lnSpc>
                <a:spcPct val="100000"/>
              </a:lnSpc>
              <a:spcBef>
                <a:spcPct val="0"/>
              </a:spcBef>
              <a:defRPr/>
            </a:pPr>
            <a:r>
              <a:rPr lang="en-GB" altLang="en-US" sz="2000" dirty="0"/>
              <a:t>ESG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Economics I recap</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314760" indent="-314760" defTabSz="914299">
              <a:spcBef>
                <a:spcPts val="844"/>
              </a:spcBef>
              <a:defRPr/>
            </a:pPr>
            <a:r>
              <a:rPr lang="en-GB" altLang="en-US" dirty="0">
                <a:cs typeface="ＭＳ Ｐゴシック" charset="0"/>
              </a:rPr>
              <a:t>We saw GDP, inflation and other important data releases</a:t>
            </a:r>
          </a:p>
          <a:p>
            <a:pPr marL="314760" indent="-314760" defTabSz="914299">
              <a:spcBef>
                <a:spcPts val="844"/>
              </a:spcBef>
              <a:defRPr/>
            </a:pPr>
            <a:r>
              <a:rPr lang="en-GB" altLang="en-US" dirty="0">
                <a:cs typeface="ＭＳ Ｐゴシック" charset="0"/>
              </a:rPr>
              <a:t>Which are followed by many Bloomberg clients</a:t>
            </a:r>
          </a:p>
          <a:p>
            <a:pPr marL="314760" indent="-314760" defTabSz="914299">
              <a:spcBef>
                <a:spcPts val="844"/>
              </a:spcBef>
              <a:defRPr/>
            </a:pPr>
            <a:endParaRPr lang="en-GB" altLang="en-US" dirty="0">
              <a:cs typeface="ＭＳ Ｐゴシック" charset="0"/>
            </a:endParaRPr>
          </a:p>
          <a:p>
            <a:pPr marL="314760" indent="-314760" defTabSz="914299">
              <a:spcBef>
                <a:spcPts val="844"/>
              </a:spcBef>
              <a:defRPr/>
            </a:pPr>
            <a:r>
              <a:rPr lang="en-GB" altLang="en-US" dirty="0">
                <a:cs typeface="ＭＳ Ｐゴシック" charset="0"/>
              </a:rPr>
              <a:t>Before COVID, these three economic issues were topical:</a:t>
            </a:r>
          </a:p>
          <a:p>
            <a:pPr marL="314760" indent="-314760" defTabSz="914299">
              <a:spcBef>
                <a:spcPts val="844"/>
              </a:spcBef>
              <a:defRPr/>
            </a:pPr>
            <a:endParaRPr lang="en-GB" altLang="en-US" dirty="0">
              <a:cs typeface="ＭＳ Ｐゴシック" charset="0"/>
            </a:endParaRPr>
          </a:p>
          <a:p>
            <a:pPr marL="442913" indent="-442913" defTabSz="914299">
              <a:spcBef>
                <a:spcPts val="844"/>
              </a:spcBef>
              <a:defRPr/>
            </a:pPr>
            <a:r>
              <a:rPr lang="en-GB" altLang="en-US" dirty="0">
                <a:cs typeface="ＭＳ Ｐゴシック" charset="0"/>
              </a:rPr>
              <a:t>1. 	Trade and protectionism</a:t>
            </a:r>
          </a:p>
          <a:p>
            <a:pPr marL="457200" indent="-457200" defTabSz="914299">
              <a:spcBef>
                <a:spcPts val="844"/>
              </a:spcBef>
              <a:buFontTx/>
              <a:buAutoNum type="arabicPeriod" startAt="2"/>
              <a:defRPr/>
            </a:pPr>
            <a:r>
              <a:rPr lang="en-GB" altLang="en-US" dirty="0">
                <a:cs typeface="ＭＳ Ｐゴシック" charset="0"/>
              </a:rPr>
              <a:t>Government debt at unsustainable levels?</a:t>
            </a:r>
          </a:p>
          <a:p>
            <a:pPr marL="457200" indent="-457200" defTabSz="914299">
              <a:spcBef>
                <a:spcPts val="844"/>
              </a:spcBef>
              <a:buFontTx/>
              <a:buAutoNum type="arabicPeriod" startAt="2"/>
              <a:defRPr/>
            </a:pPr>
            <a:r>
              <a:rPr lang="en-GB" altLang="en-US" dirty="0">
                <a:cs typeface="ＭＳ Ｐゴシック" charset="0"/>
              </a:rPr>
              <a:t>Climate change and ”woke capitalism”</a:t>
            </a:r>
          </a:p>
        </p:txBody>
      </p:sp>
      <p:sp>
        <p:nvSpPr>
          <p:cNvPr id="8" name="Rectangle 7">
            <a:extLst>
              <a:ext uri="{FF2B5EF4-FFF2-40B4-BE49-F238E27FC236}">
                <a16:creationId xmlns:a16="http://schemas.microsoft.com/office/drawing/2014/main" id="{A786F453-B55D-1A44-B7A6-C343DFAA4178}"/>
              </a:ext>
            </a:extLst>
          </p:cNvPr>
          <p:cNvSpPr/>
          <p:nvPr/>
        </p:nvSpPr>
        <p:spPr>
          <a:xfrm>
            <a:off x="7983424" y="4112750"/>
            <a:ext cx="935037" cy="504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ECO</a:t>
            </a:r>
          </a:p>
        </p:txBody>
      </p:sp>
    </p:spTree>
    <p:extLst>
      <p:ext uri="{BB962C8B-B14F-4D97-AF65-F5344CB8AC3E}">
        <p14:creationId xmlns:p14="http://schemas.microsoft.com/office/powerpoint/2010/main" val="300252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Trade</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314760" indent="-314760" defTabSz="914299">
              <a:spcBef>
                <a:spcPts val="844"/>
              </a:spcBef>
              <a:defRPr/>
            </a:pPr>
            <a:r>
              <a:rPr lang="en-US" altLang="en-US" dirty="0">
                <a:cs typeface="ＭＳ Ｐゴシック" charset="0"/>
              </a:rPr>
              <a:t>Trade figures went out of fashion during 1990s/2000s</a:t>
            </a:r>
          </a:p>
          <a:p>
            <a:pPr marL="314760" indent="-314760" defTabSz="914299">
              <a:spcBef>
                <a:spcPts val="844"/>
              </a:spcBef>
              <a:defRPr/>
            </a:pPr>
            <a:r>
              <a:rPr lang="en-US" altLang="en-US" dirty="0">
                <a:cs typeface="ＭＳ Ｐゴシック" charset="0"/>
              </a:rPr>
              <a:t>Back to a more prominent role today</a:t>
            </a:r>
          </a:p>
          <a:p>
            <a:pPr marL="314760" indent="-314760" defTabSz="914299">
              <a:spcBef>
                <a:spcPts val="844"/>
              </a:spcBef>
              <a:defRPr/>
            </a:pPr>
            <a:endParaRPr lang="en-US" altLang="en-US" dirty="0">
              <a:cs typeface="ＭＳ Ｐゴシック" charset="0"/>
            </a:endParaRPr>
          </a:p>
          <a:p>
            <a:pPr marL="314760" indent="-314760" defTabSz="914299">
              <a:spcBef>
                <a:spcPts val="844"/>
              </a:spcBef>
              <a:defRPr/>
            </a:pPr>
            <a:r>
              <a:rPr lang="en-US" altLang="en-US" dirty="0">
                <a:cs typeface="ＭＳ Ｐゴシック" charset="0"/>
              </a:rPr>
              <a:t>Largely about the politics of trade deficits</a:t>
            </a:r>
          </a:p>
          <a:p>
            <a:pPr marL="314760" indent="-314760" defTabSz="914299">
              <a:spcBef>
                <a:spcPts val="844"/>
              </a:spcBef>
              <a:defRPr/>
            </a:pPr>
            <a:r>
              <a:rPr lang="en-US" altLang="en-US" dirty="0">
                <a:cs typeface="ＭＳ Ｐゴシック" charset="0"/>
              </a:rPr>
              <a:t>Rather than traditional economic interpretation</a:t>
            </a:r>
          </a:p>
        </p:txBody>
      </p:sp>
      <p:sp>
        <p:nvSpPr>
          <p:cNvPr id="8" name="Rectangle 7">
            <a:extLst>
              <a:ext uri="{FF2B5EF4-FFF2-40B4-BE49-F238E27FC236}">
                <a16:creationId xmlns:a16="http://schemas.microsoft.com/office/drawing/2014/main" id="{A786F453-B55D-1A44-B7A6-C343DFAA4178}"/>
              </a:ext>
            </a:extLst>
          </p:cNvPr>
          <p:cNvSpPr/>
          <p:nvPr/>
        </p:nvSpPr>
        <p:spPr>
          <a:xfrm>
            <a:off x="8244681" y="3471482"/>
            <a:ext cx="1706841" cy="504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TBBLCHNA&lt;&gt;</a:t>
            </a:r>
          </a:p>
        </p:txBody>
      </p:sp>
      <p:pic>
        <p:nvPicPr>
          <p:cNvPr id="5" name="Picture 4">
            <a:extLst>
              <a:ext uri="{FF2B5EF4-FFF2-40B4-BE49-F238E27FC236}">
                <a16:creationId xmlns:a16="http://schemas.microsoft.com/office/drawing/2014/main" id="{8C0E1B34-E0A3-4042-9E8B-886066407C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574" y="4341255"/>
            <a:ext cx="252095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B8BE367A-129A-914F-AF3F-7F9C5E4DDD7B}"/>
              </a:ext>
            </a:extLst>
          </p:cNvPr>
          <p:cNvGrpSpPr>
            <a:grpSpLocks/>
          </p:cNvGrpSpPr>
          <p:nvPr/>
        </p:nvGrpSpPr>
        <p:grpSpPr bwMode="auto">
          <a:xfrm>
            <a:off x="1230849" y="4579380"/>
            <a:ext cx="1663700" cy="1728788"/>
            <a:chOff x="7308304" y="3429000"/>
            <a:chExt cx="1662850" cy="1728192"/>
          </a:xfrm>
        </p:grpSpPr>
        <p:pic>
          <p:nvPicPr>
            <p:cNvPr id="7" name="Picture 6" descr="Unknown.jpg">
              <a:extLst>
                <a:ext uri="{FF2B5EF4-FFF2-40B4-BE49-F238E27FC236}">
                  <a16:creationId xmlns:a16="http://schemas.microsoft.com/office/drawing/2014/main" id="{98FB3E70-AA66-9B44-A8A4-D6758C3504E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BEFC9B36-BBE2-8D4D-98A5-4DE840E52CD2}"/>
                </a:ext>
              </a:extLst>
            </p:cNvPr>
            <p:cNvSpPr/>
            <p:nvPr/>
          </p:nvSpPr>
          <p:spPr>
            <a:xfrm>
              <a:off x="7308304" y="4869953"/>
              <a:ext cx="1656503" cy="287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Tree>
    <p:extLst>
      <p:ext uri="{BB962C8B-B14F-4D97-AF65-F5344CB8AC3E}">
        <p14:creationId xmlns:p14="http://schemas.microsoft.com/office/powerpoint/2010/main" val="265105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Government debt</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314760" indent="-314760" defTabSz="914299">
              <a:spcBef>
                <a:spcPts val="844"/>
              </a:spcBef>
              <a:defRPr/>
            </a:pPr>
            <a:r>
              <a:rPr lang="en-US" altLang="en-US" dirty="0">
                <a:cs typeface="ＭＳ Ｐゴシック" charset="0"/>
              </a:rPr>
              <a:t>Some very large numbers! </a:t>
            </a:r>
          </a:p>
          <a:p>
            <a:pPr marL="314760" indent="-314760" defTabSz="914299">
              <a:spcBef>
                <a:spcPts val="844"/>
              </a:spcBef>
              <a:defRPr/>
            </a:pPr>
            <a:r>
              <a:rPr lang="en-US" altLang="en-US" dirty="0">
                <a:cs typeface="ＭＳ Ｐゴシック" charset="0"/>
              </a:rPr>
              <a:t>Often given context by scaling to GDP, or per person</a:t>
            </a:r>
          </a:p>
          <a:p>
            <a:pPr marL="314760" indent="-314760" defTabSz="914299">
              <a:spcBef>
                <a:spcPts val="844"/>
              </a:spcBef>
              <a:defRPr/>
            </a:pPr>
            <a:r>
              <a:rPr lang="en-US" altLang="en-US" dirty="0">
                <a:cs typeface="ＭＳ Ｐゴシック" charset="0"/>
              </a:rPr>
              <a:t>	</a:t>
            </a:r>
          </a:p>
          <a:p>
            <a:pPr marL="314760" indent="-314760" defTabSz="914299">
              <a:spcBef>
                <a:spcPts val="844"/>
              </a:spcBef>
              <a:defRPr/>
            </a:pPr>
            <a:r>
              <a:rPr lang="en-US" altLang="en-US" sz="2000" dirty="0">
                <a:cs typeface="ＭＳ Ｐゴシック" charset="0"/>
                <a:hlinkClick r:id="rId3"/>
              </a:rPr>
              <a:t>http://content.time.com/time/business/article/0,8599,1850269,00.html</a:t>
            </a:r>
            <a:endParaRPr lang="en-US" altLang="en-US" sz="2000" dirty="0">
              <a:cs typeface="ＭＳ Ｐゴシック" charset="0"/>
            </a:endParaRPr>
          </a:p>
          <a:p>
            <a:pPr marL="314760" indent="-314760" defTabSz="914299">
              <a:spcBef>
                <a:spcPts val="844"/>
              </a:spcBef>
              <a:defRPr/>
            </a:pPr>
            <a:endParaRPr lang="en-GB" altLang="en-US" sz="2000" dirty="0">
              <a:cs typeface="ＭＳ Ｐゴシック" charset="0"/>
            </a:endParaRPr>
          </a:p>
          <a:p>
            <a:pPr marL="314760" indent="-314760" defTabSz="914299">
              <a:spcBef>
                <a:spcPts val="844"/>
              </a:spcBef>
              <a:defRPr/>
            </a:pPr>
            <a:r>
              <a:rPr lang="en-GB" altLang="en-US" sz="2000" dirty="0">
                <a:cs typeface="ＭＳ Ｐゴシック" charset="0"/>
                <a:hlinkClick r:id="rId4"/>
              </a:rPr>
              <a:t>http://www.treasurydirect.gov/NP/BPDLogin?application=np</a:t>
            </a:r>
            <a:endParaRPr lang="en-GB" altLang="en-US" sz="2000" dirty="0">
              <a:cs typeface="ＭＳ Ｐゴシック" charset="0"/>
            </a:endParaRPr>
          </a:p>
          <a:p>
            <a:pPr marL="314760" indent="-314760" defTabSz="914299">
              <a:spcBef>
                <a:spcPts val="844"/>
              </a:spcBef>
              <a:defRPr/>
            </a:pPr>
            <a:endParaRPr lang="en-GB" altLang="en-US" sz="2000" dirty="0">
              <a:cs typeface="ＭＳ Ｐゴシック" charset="0"/>
            </a:endParaRPr>
          </a:p>
          <a:p>
            <a:pPr marL="314760" indent="-314760" defTabSz="914299">
              <a:spcBef>
                <a:spcPts val="844"/>
              </a:spcBef>
              <a:defRPr/>
            </a:pPr>
            <a:r>
              <a:rPr lang="en-GB" altLang="en-US" sz="2000" dirty="0">
                <a:cs typeface="ＭＳ Ｐゴシック" charset="0"/>
                <a:hlinkClick r:id="rId5"/>
              </a:rPr>
              <a:t>http://www.economist.com/content/global_debt_clock</a:t>
            </a:r>
            <a:endParaRPr lang="en-GB" altLang="en-US" sz="2000" dirty="0">
              <a:cs typeface="ＭＳ Ｐゴシック" charset="0"/>
            </a:endParaRPr>
          </a:p>
          <a:p>
            <a:pPr marL="314760" indent="-314760" defTabSz="914299">
              <a:spcBef>
                <a:spcPts val="844"/>
              </a:spcBef>
              <a:defRPr/>
            </a:pPr>
            <a:endParaRPr lang="en-US" altLang="en-US" dirty="0">
              <a:cs typeface="ＭＳ Ｐゴシック" charset="0"/>
            </a:endParaRPr>
          </a:p>
          <a:p>
            <a:pPr marL="314760" indent="-314760" defTabSz="914299">
              <a:spcBef>
                <a:spcPts val="844"/>
              </a:spcBef>
              <a:defRPr/>
            </a:pPr>
            <a:r>
              <a:rPr lang="en-US" altLang="en-US" dirty="0">
                <a:cs typeface="ＭＳ Ｐゴシック" charset="0"/>
              </a:rPr>
              <a:t>History tends to show: </a:t>
            </a:r>
          </a:p>
          <a:p>
            <a:pPr marL="360363" indent="-360363" defTabSz="914299">
              <a:spcBef>
                <a:spcPts val="844"/>
              </a:spcBef>
              <a:defRPr/>
            </a:pPr>
            <a:r>
              <a:rPr lang="en-US" altLang="en-US" dirty="0">
                <a:cs typeface="ＭＳ Ｐゴシック" charset="0"/>
              </a:rPr>
              <a:t>Debt level above 80% of GDP slows growth</a:t>
            </a:r>
          </a:p>
          <a:p>
            <a:pPr marL="360363" indent="-360363" defTabSz="914299">
              <a:spcBef>
                <a:spcPts val="844"/>
              </a:spcBef>
              <a:defRPr/>
            </a:pPr>
            <a:r>
              <a:rPr lang="en-US" altLang="en-US" dirty="0">
                <a:cs typeface="ＭＳ Ｐゴシック" charset="0"/>
              </a:rPr>
              <a:t>Anything above 100% leads to jump in default risk</a:t>
            </a:r>
          </a:p>
        </p:txBody>
      </p:sp>
    </p:spTree>
    <p:extLst>
      <p:ext uri="{BB962C8B-B14F-4D97-AF65-F5344CB8AC3E}">
        <p14:creationId xmlns:p14="http://schemas.microsoft.com/office/powerpoint/2010/main" val="186461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Modern monetary theory</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a:defRPr/>
            </a:pPr>
            <a:r>
              <a:rPr lang="en-GB" altLang="en-US" dirty="0"/>
              <a:t>Also known as Magic Money Tree economics!</a:t>
            </a:r>
          </a:p>
          <a:p>
            <a:pPr>
              <a:defRPr/>
            </a:pPr>
            <a:endParaRPr lang="en-GB" altLang="en-US" dirty="0"/>
          </a:p>
          <a:p>
            <a:pPr>
              <a:defRPr/>
            </a:pPr>
            <a:r>
              <a:rPr lang="en-GB" altLang="en-US" dirty="0"/>
              <a:t>Its essence is that governments should borrow maximally</a:t>
            </a:r>
          </a:p>
          <a:p>
            <a:pPr>
              <a:defRPr/>
            </a:pPr>
            <a:r>
              <a:rPr lang="en-GB" altLang="en-US" dirty="0"/>
              <a:t>In order to promote full employment</a:t>
            </a:r>
          </a:p>
          <a:p>
            <a:pPr>
              <a:defRPr/>
            </a:pPr>
            <a:endParaRPr lang="en-GB" altLang="en-US" dirty="0"/>
          </a:p>
          <a:p>
            <a:pPr>
              <a:defRPr/>
            </a:pPr>
            <a:r>
              <a:rPr lang="en-GB" altLang="en-US" dirty="0"/>
              <a:t>If inflation becomes a problem, then either …</a:t>
            </a:r>
          </a:p>
          <a:p>
            <a:pPr>
              <a:defRPr/>
            </a:pPr>
            <a:endParaRPr lang="en-GB" altLang="en-US" dirty="0"/>
          </a:p>
          <a:p>
            <a:pPr marL="457200" indent="-457200">
              <a:buFontTx/>
              <a:buAutoNum type="arabicPeriod"/>
              <a:defRPr/>
            </a:pPr>
            <a:r>
              <a:rPr lang="en-GB" altLang="en-US" dirty="0"/>
              <a:t>Deal with it later through higher interest rates</a:t>
            </a:r>
          </a:p>
          <a:p>
            <a:pPr marL="457200" indent="-457200">
              <a:buFontTx/>
              <a:buAutoNum type="arabicPeriod"/>
              <a:defRPr/>
            </a:pPr>
            <a:r>
              <a:rPr lang="en-GB" altLang="en-US" dirty="0"/>
              <a:t>It’s not a problem at all! (“default by the back door”)</a:t>
            </a:r>
          </a:p>
          <a:p>
            <a:pPr marL="457200" indent="-457200">
              <a:buFontTx/>
              <a:buAutoNum type="arabicPeriod"/>
              <a:defRPr/>
            </a:pPr>
            <a:endParaRPr lang="en-GB" altLang="en-US" dirty="0"/>
          </a:p>
          <a:p>
            <a:pPr>
              <a:defRPr/>
            </a:pPr>
            <a:r>
              <a:rPr lang="en-GB" altLang="en-US" dirty="0"/>
              <a:t>The second argument is also known as “financial repression”</a:t>
            </a:r>
            <a:endParaRPr lang="en-US" altLang="en-US" dirty="0"/>
          </a:p>
        </p:txBody>
      </p:sp>
    </p:spTree>
    <p:extLst>
      <p:ext uri="{BB962C8B-B14F-4D97-AF65-F5344CB8AC3E}">
        <p14:creationId xmlns:p14="http://schemas.microsoft.com/office/powerpoint/2010/main" val="304708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Sovereign debt risk functions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Not all countries can use the Magic Money Tree freely</a:t>
            </a:r>
          </a:p>
          <a:p>
            <a:r>
              <a:rPr lang="en-GB" altLang="en-US" dirty="0"/>
              <a:t>Why do you think this is?</a:t>
            </a:r>
          </a:p>
          <a:p>
            <a:endParaRPr lang="en-GB" altLang="en-US" dirty="0"/>
          </a:p>
          <a:p>
            <a:r>
              <a:rPr lang="en-GB" altLang="en-US" dirty="0"/>
              <a:t>Bloomberg has some tools and analytics</a:t>
            </a:r>
          </a:p>
          <a:p>
            <a:r>
              <a:rPr lang="en-GB" altLang="en-US" dirty="0"/>
              <a:t>Many clients will have these on their dashboard</a:t>
            </a:r>
          </a:p>
          <a:p>
            <a:endParaRPr lang="en-GB" altLang="en-US" dirty="0"/>
          </a:p>
          <a:p>
            <a:r>
              <a:rPr lang="en-GB" altLang="en-US" dirty="0"/>
              <a:t>Credit derivative prices</a:t>
            </a:r>
          </a:p>
          <a:p>
            <a:r>
              <a:rPr lang="en-GB" altLang="en-US" dirty="0"/>
              <a:t>Bond yields</a:t>
            </a:r>
          </a:p>
          <a:p>
            <a:r>
              <a:rPr lang="en-GB" altLang="en-US" dirty="0"/>
              <a:t>Debt ratings</a:t>
            </a:r>
          </a:p>
        </p:txBody>
      </p:sp>
      <p:sp>
        <p:nvSpPr>
          <p:cNvPr id="4" name="Rectangle 3">
            <a:extLst>
              <a:ext uri="{FF2B5EF4-FFF2-40B4-BE49-F238E27FC236}">
                <a16:creationId xmlns:a16="http://schemas.microsoft.com/office/drawing/2014/main" id="{3CFC357B-FD0D-7142-AF6A-6A27279DB467}"/>
              </a:ext>
            </a:extLst>
          </p:cNvPr>
          <p:cNvSpPr/>
          <p:nvPr/>
        </p:nvSpPr>
        <p:spPr>
          <a:xfrm>
            <a:off x="6743701" y="4294189"/>
            <a:ext cx="1008063" cy="395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SOVR</a:t>
            </a:r>
          </a:p>
        </p:txBody>
      </p:sp>
      <p:sp>
        <p:nvSpPr>
          <p:cNvPr id="5" name="Rectangle 4">
            <a:extLst>
              <a:ext uri="{FF2B5EF4-FFF2-40B4-BE49-F238E27FC236}">
                <a16:creationId xmlns:a16="http://schemas.microsoft.com/office/drawing/2014/main" id="{2B2554C2-C5EE-234D-9511-A003C1E97F0C}"/>
              </a:ext>
            </a:extLst>
          </p:cNvPr>
          <p:cNvSpPr/>
          <p:nvPr/>
        </p:nvSpPr>
        <p:spPr>
          <a:xfrm>
            <a:off x="6743701" y="4779964"/>
            <a:ext cx="1008063" cy="395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WB</a:t>
            </a:r>
          </a:p>
        </p:txBody>
      </p:sp>
      <p:sp>
        <p:nvSpPr>
          <p:cNvPr id="6" name="Rectangle 5">
            <a:extLst>
              <a:ext uri="{FF2B5EF4-FFF2-40B4-BE49-F238E27FC236}">
                <a16:creationId xmlns:a16="http://schemas.microsoft.com/office/drawing/2014/main" id="{6D046761-AC03-6740-83C1-C081A5AA8146}"/>
              </a:ext>
            </a:extLst>
          </p:cNvPr>
          <p:cNvSpPr/>
          <p:nvPr/>
        </p:nvSpPr>
        <p:spPr>
          <a:xfrm>
            <a:off x="6740526" y="5265739"/>
            <a:ext cx="1008063" cy="395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CSDR</a:t>
            </a:r>
          </a:p>
        </p:txBody>
      </p:sp>
      <p:sp>
        <p:nvSpPr>
          <p:cNvPr id="7" name="Rectangle 6">
            <a:extLst>
              <a:ext uri="{FF2B5EF4-FFF2-40B4-BE49-F238E27FC236}">
                <a16:creationId xmlns:a16="http://schemas.microsoft.com/office/drawing/2014/main" id="{036DECD1-3D34-134C-99EC-8305D17A2673}"/>
              </a:ext>
            </a:extLst>
          </p:cNvPr>
          <p:cNvSpPr/>
          <p:nvPr/>
        </p:nvSpPr>
        <p:spPr>
          <a:xfrm>
            <a:off x="6760106" y="5731935"/>
            <a:ext cx="1005668" cy="5053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DDIS</a:t>
            </a:r>
          </a:p>
        </p:txBody>
      </p:sp>
      <p:grpSp>
        <p:nvGrpSpPr>
          <p:cNvPr id="8" name="Group 4">
            <a:extLst>
              <a:ext uri="{FF2B5EF4-FFF2-40B4-BE49-F238E27FC236}">
                <a16:creationId xmlns:a16="http://schemas.microsoft.com/office/drawing/2014/main" id="{0884D524-A074-6A49-9AB6-3EDB69568D85}"/>
              </a:ext>
            </a:extLst>
          </p:cNvPr>
          <p:cNvGrpSpPr>
            <a:grpSpLocks/>
          </p:cNvGrpSpPr>
          <p:nvPr/>
        </p:nvGrpSpPr>
        <p:grpSpPr bwMode="auto">
          <a:xfrm>
            <a:off x="8934451" y="1180108"/>
            <a:ext cx="1439863" cy="1584325"/>
            <a:chOff x="7308304" y="3429000"/>
            <a:chExt cx="1662850" cy="1728192"/>
          </a:xfrm>
        </p:grpSpPr>
        <p:pic>
          <p:nvPicPr>
            <p:cNvPr id="9" name="Picture 5" descr="Unknown.jpg">
              <a:extLst>
                <a:ext uri="{FF2B5EF4-FFF2-40B4-BE49-F238E27FC236}">
                  <a16:creationId xmlns:a16="http://schemas.microsoft.com/office/drawing/2014/main" id="{0D45CE3E-4ABD-8B46-AA5F-7DF4FF401C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BF67E411-B098-1740-BB4D-D6091CDD12D2}"/>
                </a:ext>
              </a:extLst>
            </p:cNvPr>
            <p:cNvSpPr/>
            <p:nvPr/>
          </p:nvSpPr>
          <p:spPr>
            <a:xfrm>
              <a:off x="7308304" y="4869737"/>
              <a:ext cx="1657349" cy="2874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Tree>
    <p:extLst>
      <p:ext uri="{BB962C8B-B14F-4D97-AF65-F5344CB8AC3E}">
        <p14:creationId xmlns:p14="http://schemas.microsoft.com/office/powerpoint/2010/main" val="247202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Environment, social, governance</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Related (though not the same) ideas: </a:t>
            </a:r>
          </a:p>
          <a:p>
            <a:endParaRPr lang="en-GB" altLang="en-US" dirty="0"/>
          </a:p>
          <a:p>
            <a:r>
              <a:rPr lang="en-GB" altLang="en-US" dirty="0"/>
              <a:t>“Woke Capitalism”</a:t>
            </a:r>
          </a:p>
          <a:p>
            <a:r>
              <a:rPr lang="en-GB" altLang="en-US" dirty="0"/>
              <a:t>Socially Responsible Investing (SRI)</a:t>
            </a:r>
          </a:p>
          <a:p>
            <a:r>
              <a:rPr lang="en-GB" altLang="en-US" dirty="0"/>
              <a:t>Sustainable Investing (including Green Bonds)</a:t>
            </a:r>
          </a:p>
          <a:p>
            <a:endParaRPr lang="en-GB" altLang="en-US" dirty="0"/>
          </a:p>
          <a:p>
            <a:r>
              <a:rPr lang="en-GB" altLang="en-US" dirty="0"/>
              <a:t>Should companies serve only their shareholders?</a:t>
            </a:r>
          </a:p>
        </p:txBody>
      </p:sp>
      <p:grpSp>
        <p:nvGrpSpPr>
          <p:cNvPr id="8" name="Group 4">
            <a:extLst>
              <a:ext uri="{FF2B5EF4-FFF2-40B4-BE49-F238E27FC236}">
                <a16:creationId xmlns:a16="http://schemas.microsoft.com/office/drawing/2014/main" id="{0884D524-A074-6A49-9AB6-3EDB69568D85}"/>
              </a:ext>
            </a:extLst>
          </p:cNvPr>
          <p:cNvGrpSpPr>
            <a:grpSpLocks/>
          </p:cNvGrpSpPr>
          <p:nvPr/>
        </p:nvGrpSpPr>
        <p:grpSpPr bwMode="auto">
          <a:xfrm>
            <a:off x="8934451" y="1180108"/>
            <a:ext cx="1439863" cy="1584325"/>
            <a:chOff x="7308304" y="3429000"/>
            <a:chExt cx="1662850" cy="1728192"/>
          </a:xfrm>
        </p:grpSpPr>
        <p:pic>
          <p:nvPicPr>
            <p:cNvPr id="9" name="Picture 5" descr="Unknown.jpg">
              <a:extLst>
                <a:ext uri="{FF2B5EF4-FFF2-40B4-BE49-F238E27FC236}">
                  <a16:creationId xmlns:a16="http://schemas.microsoft.com/office/drawing/2014/main" id="{0D45CE3E-4ABD-8B46-AA5F-7DF4FF401C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BF67E411-B098-1740-BB4D-D6091CDD12D2}"/>
                </a:ext>
              </a:extLst>
            </p:cNvPr>
            <p:cNvSpPr/>
            <p:nvPr/>
          </p:nvSpPr>
          <p:spPr>
            <a:xfrm>
              <a:off x="7308304" y="4869737"/>
              <a:ext cx="1657349" cy="2874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11" name="Rectangle 10">
            <a:extLst>
              <a:ext uri="{FF2B5EF4-FFF2-40B4-BE49-F238E27FC236}">
                <a16:creationId xmlns:a16="http://schemas.microsoft.com/office/drawing/2014/main" id="{C221B47B-FA35-1142-A1EB-7B84D3A7C0BC}"/>
              </a:ext>
            </a:extLst>
          </p:cNvPr>
          <p:cNvSpPr/>
          <p:nvPr/>
        </p:nvSpPr>
        <p:spPr>
          <a:xfrm>
            <a:off x="4074318" y="5449889"/>
            <a:ext cx="935037" cy="504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BESG</a:t>
            </a:r>
          </a:p>
        </p:txBody>
      </p:sp>
      <p:sp>
        <p:nvSpPr>
          <p:cNvPr id="12" name="Rectangle 11">
            <a:extLst>
              <a:ext uri="{FF2B5EF4-FFF2-40B4-BE49-F238E27FC236}">
                <a16:creationId xmlns:a16="http://schemas.microsoft.com/office/drawing/2014/main" id="{4E5F2106-A736-3B49-8B96-B2BC300CCA6B}"/>
              </a:ext>
            </a:extLst>
          </p:cNvPr>
          <p:cNvSpPr/>
          <p:nvPr/>
        </p:nvSpPr>
        <p:spPr>
          <a:xfrm>
            <a:off x="2147888" y="5449889"/>
            <a:ext cx="1187450" cy="504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FA ESG</a:t>
            </a:r>
          </a:p>
        </p:txBody>
      </p:sp>
    </p:spTree>
    <p:extLst>
      <p:ext uri="{BB962C8B-B14F-4D97-AF65-F5344CB8AC3E}">
        <p14:creationId xmlns:p14="http://schemas.microsoft.com/office/powerpoint/2010/main" val="3970245947"/>
      </p:ext>
    </p:extLst>
  </p:cSld>
  <p:clrMapOvr>
    <a:masterClrMapping/>
  </p:clrMapOvr>
</p:sld>
</file>

<file path=ppt/theme/theme1.xml><?xml version="1.0" encoding="utf-8"?>
<a:theme xmlns:a="http://schemas.openxmlformats.org/drawingml/2006/main" name="Front Cover Slide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dy Copy Slides_Generic">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eaker Slide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xtra Slide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ack Covers">
  <a:themeElements>
    <a:clrScheme name="Custom 5">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26335</TotalTime>
  <Words>497</Words>
  <Application>Microsoft Office PowerPoint</Application>
  <PresentationFormat>Widescreen</PresentationFormat>
  <Paragraphs>175</Paragraphs>
  <Slides>14</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ＭＳ Ｐゴシック</vt:lpstr>
      <vt:lpstr>ＭＳ Ｐゴシック</vt:lpstr>
      <vt:lpstr>Arial</vt:lpstr>
      <vt:lpstr>Calibri</vt:lpstr>
      <vt:lpstr>Times New Roman</vt:lpstr>
      <vt:lpstr>Wingdings</vt:lpstr>
      <vt:lpstr>Front Cover Slides</vt:lpstr>
      <vt:lpstr>Body Copy Slides_Generic</vt:lpstr>
      <vt:lpstr>Breaker Slides</vt:lpstr>
      <vt:lpstr>Extra Slides</vt:lpstr>
      <vt:lpstr>Back Covers</vt:lpstr>
      <vt:lpstr>Introduction to Financial Markets  Bloomberg L.P.  4. Economics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Cheryl Flint</cp:lastModifiedBy>
  <cp:revision>549</cp:revision>
  <cp:lastPrinted>2021-01-06T16:26:20Z</cp:lastPrinted>
  <dcterms:created xsi:type="dcterms:W3CDTF">2018-10-10T10:54:52Z</dcterms:created>
  <dcterms:modified xsi:type="dcterms:W3CDTF">2021-01-06T16:26:34Z</dcterms:modified>
</cp:coreProperties>
</file>