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3" r:id="rId2"/>
    <p:sldId id="261" r:id="rId3"/>
    <p:sldId id="258" r:id="rId4"/>
    <p:sldId id="264" r:id="rId5"/>
    <p:sldId id="262" r:id="rId6"/>
    <p:sldId id="260" r:id="rId7"/>
    <p:sldId id="259" r:id="rId8"/>
    <p:sldId id="267" r:id="rId9"/>
    <p:sldId id="266" r:id="rId10"/>
    <p:sldId id="268" r:id="rId11"/>
    <p:sldId id="269" r:id="rId12"/>
    <p:sldId id="270" r:id="rId13"/>
    <p:sldId id="271" r:id="rId14"/>
    <p:sldId id="272" r:id="rId15"/>
    <p:sldId id="274" r:id="rId16"/>
    <p:sldId id="275" r:id="rId17"/>
    <p:sldId id="277" r:id="rId18"/>
    <p:sldId id="276"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65" r:id="rId35"/>
    <p:sldId id="293" r:id="rId36"/>
    <p:sldId id="298" r:id="rId37"/>
    <p:sldId id="294" r:id="rId38"/>
    <p:sldId id="295" r:id="rId39"/>
    <p:sldId id="297" r:id="rId40"/>
    <p:sldId id="300" r:id="rId41"/>
    <p:sldId id="301" r:id="rId42"/>
    <p:sldId id="302" r:id="rId43"/>
    <p:sldId id="296"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505"/>
    <p:restoredTop sz="94703"/>
  </p:normalViewPr>
  <p:slideViewPr>
    <p:cSldViewPr snapToGrid="0" snapToObjects="1">
      <p:cViewPr varScale="1">
        <p:scale>
          <a:sx n="96" d="100"/>
          <a:sy n="96" d="100"/>
        </p:scale>
        <p:origin x="19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0E4D7-02C3-9F41-BAAF-CBC0AA07411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B5073F3-58DB-944D-81C6-4B9BEC4B98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90F5140-1FCA-A44F-8081-B2FEA1D463F8}"/>
              </a:ext>
            </a:extLst>
          </p:cNvPr>
          <p:cNvSpPr>
            <a:spLocks noGrp="1"/>
          </p:cNvSpPr>
          <p:nvPr>
            <p:ph type="dt" sz="half" idx="10"/>
          </p:nvPr>
        </p:nvSpPr>
        <p:spPr/>
        <p:txBody>
          <a:bodyPr/>
          <a:lstStyle/>
          <a:p>
            <a:fld id="{7BD9FE4C-F926-8441-A8ED-D2E398E18FB6}" type="datetimeFigureOut">
              <a:rPr lang="en-US" smtClean="0"/>
              <a:t>1/4/21</a:t>
            </a:fld>
            <a:endParaRPr lang="en-US"/>
          </a:p>
        </p:txBody>
      </p:sp>
      <p:sp>
        <p:nvSpPr>
          <p:cNvPr id="5" name="Footer Placeholder 4">
            <a:extLst>
              <a:ext uri="{FF2B5EF4-FFF2-40B4-BE49-F238E27FC236}">
                <a16:creationId xmlns:a16="http://schemas.microsoft.com/office/drawing/2014/main" id="{500618CA-54DE-EB42-A971-31789C1FB1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1A872B-3D02-194D-BDEF-F11BA6A624D8}"/>
              </a:ext>
            </a:extLst>
          </p:cNvPr>
          <p:cNvSpPr>
            <a:spLocks noGrp="1"/>
          </p:cNvSpPr>
          <p:nvPr>
            <p:ph type="sldNum" sz="quarter" idx="12"/>
          </p:nvPr>
        </p:nvSpPr>
        <p:spPr/>
        <p:txBody>
          <a:bodyPr/>
          <a:lstStyle/>
          <a:p>
            <a:fld id="{438691FA-E43F-9442-A4D5-92169393146C}" type="slidenum">
              <a:rPr lang="en-US" smtClean="0"/>
              <a:t>‹#›</a:t>
            </a:fld>
            <a:endParaRPr lang="en-US"/>
          </a:p>
        </p:txBody>
      </p:sp>
    </p:spTree>
    <p:extLst>
      <p:ext uri="{BB962C8B-B14F-4D97-AF65-F5344CB8AC3E}">
        <p14:creationId xmlns:p14="http://schemas.microsoft.com/office/powerpoint/2010/main" val="3607559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633B4-C6A3-B146-89F7-133CC5B5CCC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D9370D4-C3C7-2648-AD99-A2CA8A68B50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ED6B595-9689-C54D-BCF8-EE075D41CB43}"/>
              </a:ext>
            </a:extLst>
          </p:cNvPr>
          <p:cNvSpPr>
            <a:spLocks noGrp="1"/>
          </p:cNvSpPr>
          <p:nvPr>
            <p:ph type="dt" sz="half" idx="10"/>
          </p:nvPr>
        </p:nvSpPr>
        <p:spPr/>
        <p:txBody>
          <a:bodyPr/>
          <a:lstStyle/>
          <a:p>
            <a:fld id="{7BD9FE4C-F926-8441-A8ED-D2E398E18FB6}" type="datetimeFigureOut">
              <a:rPr lang="en-US" smtClean="0"/>
              <a:t>1/4/21</a:t>
            </a:fld>
            <a:endParaRPr lang="en-US"/>
          </a:p>
        </p:txBody>
      </p:sp>
      <p:sp>
        <p:nvSpPr>
          <p:cNvPr id="5" name="Footer Placeholder 4">
            <a:extLst>
              <a:ext uri="{FF2B5EF4-FFF2-40B4-BE49-F238E27FC236}">
                <a16:creationId xmlns:a16="http://schemas.microsoft.com/office/drawing/2014/main" id="{75D40EEA-B32A-8841-B218-76FF9FD9C4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4041A6-89CA-474D-966C-AF14D9652955}"/>
              </a:ext>
            </a:extLst>
          </p:cNvPr>
          <p:cNvSpPr>
            <a:spLocks noGrp="1"/>
          </p:cNvSpPr>
          <p:nvPr>
            <p:ph type="sldNum" sz="quarter" idx="12"/>
          </p:nvPr>
        </p:nvSpPr>
        <p:spPr/>
        <p:txBody>
          <a:bodyPr/>
          <a:lstStyle/>
          <a:p>
            <a:fld id="{438691FA-E43F-9442-A4D5-92169393146C}" type="slidenum">
              <a:rPr lang="en-US" smtClean="0"/>
              <a:t>‹#›</a:t>
            </a:fld>
            <a:endParaRPr lang="en-US"/>
          </a:p>
        </p:txBody>
      </p:sp>
    </p:spTree>
    <p:extLst>
      <p:ext uri="{BB962C8B-B14F-4D97-AF65-F5344CB8AC3E}">
        <p14:creationId xmlns:p14="http://schemas.microsoft.com/office/powerpoint/2010/main" val="3749564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EAC8B0-F0DE-6541-8BD6-3116B611D5B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5C435FD-81ED-524C-9139-C961A6661F0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85C54F6-4A93-884B-980C-DCB4EB657BF8}"/>
              </a:ext>
            </a:extLst>
          </p:cNvPr>
          <p:cNvSpPr>
            <a:spLocks noGrp="1"/>
          </p:cNvSpPr>
          <p:nvPr>
            <p:ph type="dt" sz="half" idx="10"/>
          </p:nvPr>
        </p:nvSpPr>
        <p:spPr/>
        <p:txBody>
          <a:bodyPr/>
          <a:lstStyle/>
          <a:p>
            <a:fld id="{7BD9FE4C-F926-8441-A8ED-D2E398E18FB6}" type="datetimeFigureOut">
              <a:rPr lang="en-US" smtClean="0"/>
              <a:t>1/4/21</a:t>
            </a:fld>
            <a:endParaRPr lang="en-US"/>
          </a:p>
        </p:txBody>
      </p:sp>
      <p:sp>
        <p:nvSpPr>
          <p:cNvPr id="5" name="Footer Placeholder 4">
            <a:extLst>
              <a:ext uri="{FF2B5EF4-FFF2-40B4-BE49-F238E27FC236}">
                <a16:creationId xmlns:a16="http://schemas.microsoft.com/office/drawing/2014/main" id="{0988E682-B503-0E45-9264-EC5EF5D4F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E3539A-4C42-764D-8959-C6A33B6F1F46}"/>
              </a:ext>
            </a:extLst>
          </p:cNvPr>
          <p:cNvSpPr>
            <a:spLocks noGrp="1"/>
          </p:cNvSpPr>
          <p:nvPr>
            <p:ph type="sldNum" sz="quarter" idx="12"/>
          </p:nvPr>
        </p:nvSpPr>
        <p:spPr/>
        <p:txBody>
          <a:bodyPr/>
          <a:lstStyle/>
          <a:p>
            <a:fld id="{438691FA-E43F-9442-A4D5-92169393146C}" type="slidenum">
              <a:rPr lang="en-US" smtClean="0"/>
              <a:t>‹#›</a:t>
            </a:fld>
            <a:endParaRPr lang="en-US"/>
          </a:p>
        </p:txBody>
      </p:sp>
    </p:spTree>
    <p:extLst>
      <p:ext uri="{BB962C8B-B14F-4D97-AF65-F5344CB8AC3E}">
        <p14:creationId xmlns:p14="http://schemas.microsoft.com/office/powerpoint/2010/main" val="1937230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35F8-90BB-1140-A4FF-ED41F0409C9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967F21C-C948-2947-BE9A-ACBA2F6EFDF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F5DF3AB-FDF4-104E-B664-F1D3233EDDEB}"/>
              </a:ext>
            </a:extLst>
          </p:cNvPr>
          <p:cNvSpPr>
            <a:spLocks noGrp="1"/>
          </p:cNvSpPr>
          <p:nvPr>
            <p:ph type="dt" sz="half" idx="10"/>
          </p:nvPr>
        </p:nvSpPr>
        <p:spPr/>
        <p:txBody>
          <a:bodyPr/>
          <a:lstStyle/>
          <a:p>
            <a:fld id="{7BD9FE4C-F926-8441-A8ED-D2E398E18FB6}" type="datetimeFigureOut">
              <a:rPr lang="en-US" smtClean="0"/>
              <a:t>1/4/21</a:t>
            </a:fld>
            <a:endParaRPr lang="en-US"/>
          </a:p>
        </p:txBody>
      </p:sp>
      <p:sp>
        <p:nvSpPr>
          <p:cNvPr id="5" name="Footer Placeholder 4">
            <a:extLst>
              <a:ext uri="{FF2B5EF4-FFF2-40B4-BE49-F238E27FC236}">
                <a16:creationId xmlns:a16="http://schemas.microsoft.com/office/drawing/2014/main" id="{9D24B0A5-FBAB-8F4D-AAE8-2D24ADD17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7BAC0D-8F7B-FD4B-A62D-586CDA1EC3BC}"/>
              </a:ext>
            </a:extLst>
          </p:cNvPr>
          <p:cNvSpPr>
            <a:spLocks noGrp="1"/>
          </p:cNvSpPr>
          <p:nvPr>
            <p:ph type="sldNum" sz="quarter" idx="12"/>
          </p:nvPr>
        </p:nvSpPr>
        <p:spPr/>
        <p:txBody>
          <a:bodyPr/>
          <a:lstStyle/>
          <a:p>
            <a:fld id="{438691FA-E43F-9442-A4D5-92169393146C}" type="slidenum">
              <a:rPr lang="en-US" smtClean="0"/>
              <a:t>‹#›</a:t>
            </a:fld>
            <a:endParaRPr lang="en-US"/>
          </a:p>
        </p:txBody>
      </p:sp>
    </p:spTree>
    <p:extLst>
      <p:ext uri="{BB962C8B-B14F-4D97-AF65-F5344CB8AC3E}">
        <p14:creationId xmlns:p14="http://schemas.microsoft.com/office/powerpoint/2010/main" val="803915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91AEA-D93A-2245-99C8-1194E9B8135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B8411C6-3F44-7044-B29E-EB9274ADD9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CFDC114-5A5B-304C-AFFE-AF00FFF60BA3}"/>
              </a:ext>
            </a:extLst>
          </p:cNvPr>
          <p:cNvSpPr>
            <a:spLocks noGrp="1"/>
          </p:cNvSpPr>
          <p:nvPr>
            <p:ph type="dt" sz="half" idx="10"/>
          </p:nvPr>
        </p:nvSpPr>
        <p:spPr/>
        <p:txBody>
          <a:bodyPr/>
          <a:lstStyle/>
          <a:p>
            <a:fld id="{7BD9FE4C-F926-8441-A8ED-D2E398E18FB6}" type="datetimeFigureOut">
              <a:rPr lang="en-US" smtClean="0"/>
              <a:t>1/4/21</a:t>
            </a:fld>
            <a:endParaRPr lang="en-US"/>
          </a:p>
        </p:txBody>
      </p:sp>
      <p:sp>
        <p:nvSpPr>
          <p:cNvPr id="5" name="Footer Placeholder 4">
            <a:extLst>
              <a:ext uri="{FF2B5EF4-FFF2-40B4-BE49-F238E27FC236}">
                <a16:creationId xmlns:a16="http://schemas.microsoft.com/office/drawing/2014/main" id="{F5EFE9D7-C1DF-BD42-B8AB-1575E3E95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411F6-789C-534A-A6C9-333486B4E410}"/>
              </a:ext>
            </a:extLst>
          </p:cNvPr>
          <p:cNvSpPr>
            <a:spLocks noGrp="1"/>
          </p:cNvSpPr>
          <p:nvPr>
            <p:ph type="sldNum" sz="quarter" idx="12"/>
          </p:nvPr>
        </p:nvSpPr>
        <p:spPr/>
        <p:txBody>
          <a:bodyPr/>
          <a:lstStyle/>
          <a:p>
            <a:fld id="{438691FA-E43F-9442-A4D5-92169393146C}" type="slidenum">
              <a:rPr lang="en-US" smtClean="0"/>
              <a:t>‹#›</a:t>
            </a:fld>
            <a:endParaRPr lang="en-US"/>
          </a:p>
        </p:txBody>
      </p:sp>
    </p:spTree>
    <p:extLst>
      <p:ext uri="{BB962C8B-B14F-4D97-AF65-F5344CB8AC3E}">
        <p14:creationId xmlns:p14="http://schemas.microsoft.com/office/powerpoint/2010/main" val="4224610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D9197-FF84-A149-AC09-C8121E678A5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DE419C5-8EB9-9045-BE6A-2A28B1BD309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FE99175-2A83-BB41-9295-58E7C873F20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8E6C1E-C017-874B-AB06-04FFBF4134A2}"/>
              </a:ext>
            </a:extLst>
          </p:cNvPr>
          <p:cNvSpPr>
            <a:spLocks noGrp="1"/>
          </p:cNvSpPr>
          <p:nvPr>
            <p:ph type="dt" sz="half" idx="10"/>
          </p:nvPr>
        </p:nvSpPr>
        <p:spPr/>
        <p:txBody>
          <a:bodyPr/>
          <a:lstStyle/>
          <a:p>
            <a:fld id="{7BD9FE4C-F926-8441-A8ED-D2E398E18FB6}" type="datetimeFigureOut">
              <a:rPr lang="en-US" smtClean="0"/>
              <a:t>1/4/21</a:t>
            </a:fld>
            <a:endParaRPr lang="en-US"/>
          </a:p>
        </p:txBody>
      </p:sp>
      <p:sp>
        <p:nvSpPr>
          <p:cNvPr id="6" name="Footer Placeholder 5">
            <a:extLst>
              <a:ext uri="{FF2B5EF4-FFF2-40B4-BE49-F238E27FC236}">
                <a16:creationId xmlns:a16="http://schemas.microsoft.com/office/drawing/2014/main" id="{74DF8275-A178-0D46-AD83-FDAFD391C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70A5BB-A042-3E46-A943-52C3B48B6262}"/>
              </a:ext>
            </a:extLst>
          </p:cNvPr>
          <p:cNvSpPr>
            <a:spLocks noGrp="1"/>
          </p:cNvSpPr>
          <p:nvPr>
            <p:ph type="sldNum" sz="quarter" idx="12"/>
          </p:nvPr>
        </p:nvSpPr>
        <p:spPr/>
        <p:txBody>
          <a:bodyPr/>
          <a:lstStyle/>
          <a:p>
            <a:fld id="{438691FA-E43F-9442-A4D5-92169393146C}" type="slidenum">
              <a:rPr lang="en-US" smtClean="0"/>
              <a:t>‹#›</a:t>
            </a:fld>
            <a:endParaRPr lang="en-US"/>
          </a:p>
        </p:txBody>
      </p:sp>
    </p:spTree>
    <p:extLst>
      <p:ext uri="{BB962C8B-B14F-4D97-AF65-F5344CB8AC3E}">
        <p14:creationId xmlns:p14="http://schemas.microsoft.com/office/powerpoint/2010/main" val="3180200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BC885-CA2E-6440-89AE-D3117A7EFDC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33FA9FC-807E-414E-B3EF-8E23E10CC4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AF9B05D-FF6D-B64F-A06A-41FFE07258B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F3DFDDD-384C-FB4D-AA97-4F4B31CB68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FFBBE44-9A6D-5048-AD73-E0A3004C5E0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8E12C66-EEFD-DC4C-B10D-80110982977B}"/>
              </a:ext>
            </a:extLst>
          </p:cNvPr>
          <p:cNvSpPr>
            <a:spLocks noGrp="1"/>
          </p:cNvSpPr>
          <p:nvPr>
            <p:ph type="dt" sz="half" idx="10"/>
          </p:nvPr>
        </p:nvSpPr>
        <p:spPr/>
        <p:txBody>
          <a:bodyPr/>
          <a:lstStyle/>
          <a:p>
            <a:fld id="{7BD9FE4C-F926-8441-A8ED-D2E398E18FB6}" type="datetimeFigureOut">
              <a:rPr lang="en-US" smtClean="0"/>
              <a:t>1/4/21</a:t>
            </a:fld>
            <a:endParaRPr lang="en-US"/>
          </a:p>
        </p:txBody>
      </p:sp>
      <p:sp>
        <p:nvSpPr>
          <p:cNvPr id="8" name="Footer Placeholder 7">
            <a:extLst>
              <a:ext uri="{FF2B5EF4-FFF2-40B4-BE49-F238E27FC236}">
                <a16:creationId xmlns:a16="http://schemas.microsoft.com/office/drawing/2014/main" id="{4521BC7E-4C56-104C-AAEB-2954AA0330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3DC4D0-F324-DB40-A695-6FCE94396148}"/>
              </a:ext>
            </a:extLst>
          </p:cNvPr>
          <p:cNvSpPr>
            <a:spLocks noGrp="1"/>
          </p:cNvSpPr>
          <p:nvPr>
            <p:ph type="sldNum" sz="quarter" idx="12"/>
          </p:nvPr>
        </p:nvSpPr>
        <p:spPr/>
        <p:txBody>
          <a:bodyPr/>
          <a:lstStyle/>
          <a:p>
            <a:fld id="{438691FA-E43F-9442-A4D5-92169393146C}" type="slidenum">
              <a:rPr lang="en-US" smtClean="0"/>
              <a:t>‹#›</a:t>
            </a:fld>
            <a:endParaRPr lang="en-US"/>
          </a:p>
        </p:txBody>
      </p:sp>
    </p:spTree>
    <p:extLst>
      <p:ext uri="{BB962C8B-B14F-4D97-AF65-F5344CB8AC3E}">
        <p14:creationId xmlns:p14="http://schemas.microsoft.com/office/powerpoint/2010/main" val="2037725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0638-0B1E-294E-86DA-C95231B1D22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A98F5F0-79EA-2A47-86FE-C26514AF9D31}"/>
              </a:ext>
            </a:extLst>
          </p:cNvPr>
          <p:cNvSpPr>
            <a:spLocks noGrp="1"/>
          </p:cNvSpPr>
          <p:nvPr>
            <p:ph type="dt" sz="half" idx="10"/>
          </p:nvPr>
        </p:nvSpPr>
        <p:spPr/>
        <p:txBody>
          <a:bodyPr/>
          <a:lstStyle/>
          <a:p>
            <a:fld id="{7BD9FE4C-F926-8441-A8ED-D2E398E18FB6}" type="datetimeFigureOut">
              <a:rPr lang="en-US" smtClean="0"/>
              <a:t>1/4/21</a:t>
            </a:fld>
            <a:endParaRPr lang="en-US"/>
          </a:p>
        </p:txBody>
      </p:sp>
      <p:sp>
        <p:nvSpPr>
          <p:cNvPr id="4" name="Footer Placeholder 3">
            <a:extLst>
              <a:ext uri="{FF2B5EF4-FFF2-40B4-BE49-F238E27FC236}">
                <a16:creationId xmlns:a16="http://schemas.microsoft.com/office/drawing/2014/main" id="{214832DA-1B14-A846-A541-70290122DF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272C79-BC76-0547-A5B0-686EC5F2383A}"/>
              </a:ext>
            </a:extLst>
          </p:cNvPr>
          <p:cNvSpPr>
            <a:spLocks noGrp="1"/>
          </p:cNvSpPr>
          <p:nvPr>
            <p:ph type="sldNum" sz="quarter" idx="12"/>
          </p:nvPr>
        </p:nvSpPr>
        <p:spPr/>
        <p:txBody>
          <a:bodyPr/>
          <a:lstStyle/>
          <a:p>
            <a:fld id="{438691FA-E43F-9442-A4D5-92169393146C}" type="slidenum">
              <a:rPr lang="en-US" smtClean="0"/>
              <a:t>‹#›</a:t>
            </a:fld>
            <a:endParaRPr lang="en-US"/>
          </a:p>
        </p:txBody>
      </p:sp>
    </p:spTree>
    <p:extLst>
      <p:ext uri="{BB962C8B-B14F-4D97-AF65-F5344CB8AC3E}">
        <p14:creationId xmlns:p14="http://schemas.microsoft.com/office/powerpoint/2010/main" val="49066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CFAE07-241D-324F-8281-E68125A4E79D}"/>
              </a:ext>
            </a:extLst>
          </p:cNvPr>
          <p:cNvSpPr>
            <a:spLocks noGrp="1"/>
          </p:cNvSpPr>
          <p:nvPr>
            <p:ph type="dt" sz="half" idx="10"/>
          </p:nvPr>
        </p:nvSpPr>
        <p:spPr/>
        <p:txBody>
          <a:bodyPr/>
          <a:lstStyle/>
          <a:p>
            <a:fld id="{7BD9FE4C-F926-8441-A8ED-D2E398E18FB6}" type="datetimeFigureOut">
              <a:rPr lang="en-US" smtClean="0"/>
              <a:t>1/4/21</a:t>
            </a:fld>
            <a:endParaRPr lang="en-US"/>
          </a:p>
        </p:txBody>
      </p:sp>
      <p:sp>
        <p:nvSpPr>
          <p:cNvPr id="3" name="Footer Placeholder 2">
            <a:extLst>
              <a:ext uri="{FF2B5EF4-FFF2-40B4-BE49-F238E27FC236}">
                <a16:creationId xmlns:a16="http://schemas.microsoft.com/office/drawing/2014/main" id="{25296D29-F29A-954E-BD85-A7923C7A12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26C836-2C18-F748-A6B1-54BA4BE94EB9}"/>
              </a:ext>
            </a:extLst>
          </p:cNvPr>
          <p:cNvSpPr>
            <a:spLocks noGrp="1"/>
          </p:cNvSpPr>
          <p:nvPr>
            <p:ph type="sldNum" sz="quarter" idx="12"/>
          </p:nvPr>
        </p:nvSpPr>
        <p:spPr/>
        <p:txBody>
          <a:bodyPr/>
          <a:lstStyle/>
          <a:p>
            <a:fld id="{438691FA-E43F-9442-A4D5-92169393146C}" type="slidenum">
              <a:rPr lang="en-US" smtClean="0"/>
              <a:t>‹#›</a:t>
            </a:fld>
            <a:endParaRPr lang="en-US"/>
          </a:p>
        </p:txBody>
      </p:sp>
    </p:spTree>
    <p:extLst>
      <p:ext uri="{BB962C8B-B14F-4D97-AF65-F5344CB8AC3E}">
        <p14:creationId xmlns:p14="http://schemas.microsoft.com/office/powerpoint/2010/main" val="2146643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DF87C-D826-7849-BA4F-460EF7165E3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2F9C7EF-EB76-3845-8C4C-B757BCEF48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85B4191-C6BD-6E42-B471-EB88651006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5751791-8299-D147-989D-3CD46913E598}"/>
              </a:ext>
            </a:extLst>
          </p:cNvPr>
          <p:cNvSpPr>
            <a:spLocks noGrp="1"/>
          </p:cNvSpPr>
          <p:nvPr>
            <p:ph type="dt" sz="half" idx="10"/>
          </p:nvPr>
        </p:nvSpPr>
        <p:spPr/>
        <p:txBody>
          <a:bodyPr/>
          <a:lstStyle/>
          <a:p>
            <a:fld id="{7BD9FE4C-F926-8441-A8ED-D2E398E18FB6}" type="datetimeFigureOut">
              <a:rPr lang="en-US" smtClean="0"/>
              <a:t>1/4/21</a:t>
            </a:fld>
            <a:endParaRPr lang="en-US"/>
          </a:p>
        </p:txBody>
      </p:sp>
      <p:sp>
        <p:nvSpPr>
          <p:cNvPr id="6" name="Footer Placeholder 5">
            <a:extLst>
              <a:ext uri="{FF2B5EF4-FFF2-40B4-BE49-F238E27FC236}">
                <a16:creationId xmlns:a16="http://schemas.microsoft.com/office/drawing/2014/main" id="{7B2E5701-C714-5A4B-B0F1-A13A0266DA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C346E6-54EE-8A42-AFB7-F07A655EE58A}"/>
              </a:ext>
            </a:extLst>
          </p:cNvPr>
          <p:cNvSpPr>
            <a:spLocks noGrp="1"/>
          </p:cNvSpPr>
          <p:nvPr>
            <p:ph type="sldNum" sz="quarter" idx="12"/>
          </p:nvPr>
        </p:nvSpPr>
        <p:spPr/>
        <p:txBody>
          <a:bodyPr/>
          <a:lstStyle/>
          <a:p>
            <a:fld id="{438691FA-E43F-9442-A4D5-92169393146C}" type="slidenum">
              <a:rPr lang="en-US" smtClean="0"/>
              <a:t>‹#›</a:t>
            </a:fld>
            <a:endParaRPr lang="en-US"/>
          </a:p>
        </p:txBody>
      </p:sp>
    </p:spTree>
    <p:extLst>
      <p:ext uri="{BB962C8B-B14F-4D97-AF65-F5344CB8AC3E}">
        <p14:creationId xmlns:p14="http://schemas.microsoft.com/office/powerpoint/2010/main" val="1604959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366B5-2A82-6148-89A4-48353579EA9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CA8408F-E4B4-6C4E-9753-458269850F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21E9C7-EBEE-384B-8D48-158D747BED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3B95522-0A1B-6C4B-B48E-535C7168E39F}"/>
              </a:ext>
            </a:extLst>
          </p:cNvPr>
          <p:cNvSpPr>
            <a:spLocks noGrp="1"/>
          </p:cNvSpPr>
          <p:nvPr>
            <p:ph type="dt" sz="half" idx="10"/>
          </p:nvPr>
        </p:nvSpPr>
        <p:spPr/>
        <p:txBody>
          <a:bodyPr/>
          <a:lstStyle/>
          <a:p>
            <a:fld id="{7BD9FE4C-F926-8441-A8ED-D2E398E18FB6}" type="datetimeFigureOut">
              <a:rPr lang="en-US" smtClean="0"/>
              <a:t>1/4/21</a:t>
            </a:fld>
            <a:endParaRPr lang="en-US"/>
          </a:p>
        </p:txBody>
      </p:sp>
      <p:sp>
        <p:nvSpPr>
          <p:cNvPr id="6" name="Footer Placeholder 5">
            <a:extLst>
              <a:ext uri="{FF2B5EF4-FFF2-40B4-BE49-F238E27FC236}">
                <a16:creationId xmlns:a16="http://schemas.microsoft.com/office/drawing/2014/main" id="{31C541C4-D8DA-024C-952C-3DD19FEC6D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69277C-AE77-054D-8FBC-3BAF4995564A}"/>
              </a:ext>
            </a:extLst>
          </p:cNvPr>
          <p:cNvSpPr>
            <a:spLocks noGrp="1"/>
          </p:cNvSpPr>
          <p:nvPr>
            <p:ph type="sldNum" sz="quarter" idx="12"/>
          </p:nvPr>
        </p:nvSpPr>
        <p:spPr/>
        <p:txBody>
          <a:bodyPr/>
          <a:lstStyle/>
          <a:p>
            <a:fld id="{438691FA-E43F-9442-A4D5-92169393146C}" type="slidenum">
              <a:rPr lang="en-US" smtClean="0"/>
              <a:t>‹#›</a:t>
            </a:fld>
            <a:endParaRPr lang="en-US"/>
          </a:p>
        </p:txBody>
      </p:sp>
    </p:spTree>
    <p:extLst>
      <p:ext uri="{BB962C8B-B14F-4D97-AF65-F5344CB8AC3E}">
        <p14:creationId xmlns:p14="http://schemas.microsoft.com/office/powerpoint/2010/main" val="1578428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674B98-2CC2-1B4B-A02F-90A411E81F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547EF9D-6C49-344C-8CC7-E1D77FEAFE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EAF3AD4-A2F9-B949-97D9-DF5902AE7F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D9FE4C-F926-8441-A8ED-D2E398E18FB6}" type="datetimeFigureOut">
              <a:rPr lang="en-US" smtClean="0"/>
              <a:t>1/4/21</a:t>
            </a:fld>
            <a:endParaRPr lang="en-US"/>
          </a:p>
        </p:txBody>
      </p:sp>
      <p:sp>
        <p:nvSpPr>
          <p:cNvPr id="5" name="Footer Placeholder 4">
            <a:extLst>
              <a:ext uri="{FF2B5EF4-FFF2-40B4-BE49-F238E27FC236}">
                <a16:creationId xmlns:a16="http://schemas.microsoft.com/office/drawing/2014/main" id="{CD1545F5-0B2D-F148-8F85-D2FF3910AD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90F963-1718-6C49-B077-E4E9C6B4E2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8691FA-E43F-9442-A4D5-92169393146C}" type="slidenum">
              <a:rPr lang="en-US" smtClean="0"/>
              <a:t>‹#›</a:t>
            </a:fld>
            <a:endParaRPr lang="en-US"/>
          </a:p>
        </p:txBody>
      </p:sp>
    </p:spTree>
    <p:extLst>
      <p:ext uri="{BB962C8B-B14F-4D97-AF65-F5344CB8AC3E}">
        <p14:creationId xmlns:p14="http://schemas.microsoft.com/office/powerpoint/2010/main" val="291157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gif"/><Relationship Id="rId1" Type="http://schemas.openxmlformats.org/officeDocument/2006/relationships/slideLayout" Target="../slideLayouts/slideLayout1.xml"/><Relationship Id="rId6" Type="http://schemas.openxmlformats.org/officeDocument/2006/relationships/image" Target="../media/image11.svg"/><Relationship Id="rId5" Type="http://schemas.openxmlformats.org/officeDocument/2006/relationships/image" Target="../media/image1.pn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gif"/><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gif"/><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gif"/><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gif"/><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gif"/><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gif"/><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gif"/><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gif"/><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gif"/><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gif"/><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gif"/><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gif"/><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8.gif"/></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gif"/><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0.gif"/><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svg"/><Relationship Id="rId2" Type="http://schemas.openxmlformats.org/officeDocument/2006/relationships/image" Target="../media/image5.gif"/><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svg"/><Relationship Id="rId4" Type="http://schemas.openxmlformats.org/officeDocument/2006/relationships/image" Target="../media/image6.svg"/></Relationships>
</file>

<file path=ppt/slides/_rels/slide3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31.gif"/><Relationship Id="rId5" Type="http://schemas.openxmlformats.org/officeDocument/2006/relationships/image" Target="../media/image2.sv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gif"/><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gif"/><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33.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1.png"/><Relationship Id="rId7" Type="http://schemas.openxmlformats.org/officeDocument/2006/relationships/image" Target="../media/image35.png"/><Relationship Id="rId2" Type="http://schemas.openxmlformats.org/officeDocument/2006/relationships/image" Target="../media/image34.gif"/><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7.gif"/><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3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8.gif"/><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9.gif"/><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0.gif"/><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1.gif"/></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2.gif"/><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3.gif"/><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4.gif"/><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5.gif"/><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6.gif"/><Relationship Id="rId1" Type="http://schemas.openxmlformats.org/officeDocument/2006/relationships/slideLayout" Target="../slideLayouts/slideLayout1.xml"/><Relationship Id="rId5" Type="http://schemas.openxmlformats.org/officeDocument/2006/relationships/image" Target="../media/image47.jp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gif"/><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gif"/><Relationship Id="rId1" Type="http://schemas.openxmlformats.org/officeDocument/2006/relationships/slideLayout" Target="../slideLayouts/slideLayout1.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gif"/><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172278" y="258762"/>
            <a:ext cx="11825759" cy="6535738"/>
          </a:xfrm>
        </p:spPr>
        <p:txBody>
          <a:bodyPr>
            <a:normAutofit/>
          </a:bodyPr>
          <a:lstStyle/>
          <a:p>
            <a:r>
              <a:rPr lang="en-US" sz="3600" dirty="0"/>
              <a:t>Screenshots</a:t>
            </a:r>
          </a:p>
          <a:p>
            <a:pPr algn="l"/>
            <a:endParaRPr lang="en-US" dirty="0"/>
          </a:p>
          <a:p>
            <a:pPr algn="l"/>
            <a:r>
              <a:rPr lang="en-US" dirty="0"/>
              <a:t>These have been taken from the terminal to help illustrate Bloomberg functionalities</a:t>
            </a:r>
          </a:p>
          <a:p>
            <a:pPr algn="l"/>
            <a:r>
              <a:rPr lang="en-US" dirty="0"/>
              <a:t>The pen icon shows you where to input something (e.g. in a box or using a tab)</a:t>
            </a:r>
          </a:p>
          <a:p>
            <a:pPr algn="l"/>
            <a:r>
              <a:rPr lang="en-US" dirty="0"/>
              <a:t>The eye icon draws your attention to a relevant item </a:t>
            </a:r>
          </a:p>
          <a:p>
            <a:pPr algn="l"/>
            <a:endParaRPr lang="en-US" dirty="0"/>
          </a:p>
          <a:p>
            <a:pPr algn="l"/>
            <a:r>
              <a:rPr lang="en-US" dirty="0"/>
              <a:t>Use these shots as an aid, but please do try and access the functions for yourself !</a:t>
            </a:r>
          </a:p>
          <a:p>
            <a:pPr algn="l"/>
            <a:r>
              <a:rPr lang="en-US" dirty="0"/>
              <a:t>Note you will usually see different data as prices will have moved since these were taken</a:t>
            </a:r>
          </a:p>
          <a:p>
            <a:pPr algn="l"/>
            <a:endParaRPr lang="en-US" dirty="0"/>
          </a:p>
          <a:p>
            <a:pPr algn="l"/>
            <a:endParaRPr lang="en-US" dirty="0"/>
          </a:p>
        </p:txBody>
      </p:sp>
      <p:sp>
        <p:nvSpPr>
          <p:cNvPr id="2" name="Rectangle 1">
            <a:extLst>
              <a:ext uri="{FF2B5EF4-FFF2-40B4-BE49-F238E27FC236}">
                <a16:creationId xmlns:a16="http://schemas.microsoft.com/office/drawing/2014/main" id="{18128AA0-F545-CF41-BD7A-B1A2F671EADF}"/>
              </a:ext>
            </a:extLst>
          </p:cNvPr>
          <p:cNvSpPr/>
          <p:nvPr/>
        </p:nvSpPr>
        <p:spPr>
          <a:xfrm>
            <a:off x="8843576" y="5045003"/>
            <a:ext cx="2964111" cy="15943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Eye">
            <a:extLst>
              <a:ext uri="{FF2B5EF4-FFF2-40B4-BE49-F238E27FC236}">
                <a16:creationId xmlns:a16="http://schemas.microsoft.com/office/drawing/2014/main" id="{D1D083A2-C4BE-1B46-A117-BAF772039C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87362" y="6121880"/>
            <a:ext cx="434567" cy="434567"/>
          </a:xfrm>
          <a:prstGeom prst="rect">
            <a:avLst/>
          </a:prstGeom>
        </p:spPr>
      </p:pic>
      <p:sp>
        <p:nvSpPr>
          <p:cNvPr id="4" name="Rectangle 3">
            <a:extLst>
              <a:ext uri="{FF2B5EF4-FFF2-40B4-BE49-F238E27FC236}">
                <a16:creationId xmlns:a16="http://schemas.microsoft.com/office/drawing/2014/main" id="{0D6FFD2B-D37D-984C-968F-222D50D5E952}"/>
              </a:ext>
            </a:extLst>
          </p:cNvPr>
          <p:cNvSpPr/>
          <p:nvPr/>
        </p:nvSpPr>
        <p:spPr>
          <a:xfrm>
            <a:off x="9553889" y="5439910"/>
            <a:ext cx="432000" cy="155161"/>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2.</a:t>
            </a:r>
          </a:p>
        </p:txBody>
      </p:sp>
      <p:sp>
        <p:nvSpPr>
          <p:cNvPr id="5" name="TextBox 4">
            <a:extLst>
              <a:ext uri="{FF2B5EF4-FFF2-40B4-BE49-F238E27FC236}">
                <a16:creationId xmlns:a16="http://schemas.microsoft.com/office/drawing/2014/main" id="{27BFD4FC-9FB5-E549-A819-430E7AF5DC24}"/>
              </a:ext>
            </a:extLst>
          </p:cNvPr>
          <p:cNvSpPr txBox="1"/>
          <p:nvPr/>
        </p:nvSpPr>
        <p:spPr>
          <a:xfrm>
            <a:off x="10857209" y="5918694"/>
            <a:ext cx="914400" cy="646331"/>
          </a:xfrm>
          <a:prstGeom prst="rect">
            <a:avLst/>
          </a:prstGeom>
          <a:noFill/>
        </p:spPr>
        <p:txBody>
          <a:bodyPr wrap="square" rtlCol="0">
            <a:spAutoFit/>
          </a:bodyPr>
          <a:lstStyle/>
          <a:p>
            <a:r>
              <a:rPr lang="en-US" b="1" dirty="0">
                <a:solidFill>
                  <a:srgbClr val="FF0000"/>
                </a:solidFill>
              </a:rPr>
              <a:t>ABC</a:t>
            </a:r>
          </a:p>
          <a:p>
            <a:r>
              <a:rPr lang="en-US" b="1" dirty="0">
                <a:solidFill>
                  <a:schemeClr val="accent6"/>
                </a:solidFill>
              </a:rPr>
              <a:t>123</a:t>
            </a:r>
          </a:p>
        </p:txBody>
      </p:sp>
      <p:sp>
        <p:nvSpPr>
          <p:cNvPr id="8" name="Rectangle 7">
            <a:extLst>
              <a:ext uri="{FF2B5EF4-FFF2-40B4-BE49-F238E27FC236}">
                <a16:creationId xmlns:a16="http://schemas.microsoft.com/office/drawing/2014/main" id="{44D0AE97-35DB-2542-98C4-C2C4DC829E1C}"/>
              </a:ext>
            </a:extLst>
          </p:cNvPr>
          <p:cNvSpPr/>
          <p:nvPr/>
        </p:nvSpPr>
        <p:spPr>
          <a:xfrm>
            <a:off x="8984044" y="5181496"/>
            <a:ext cx="1193626" cy="15516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Pencil">
            <a:extLst>
              <a:ext uri="{FF2B5EF4-FFF2-40B4-BE49-F238E27FC236}">
                <a16:creationId xmlns:a16="http://schemas.microsoft.com/office/drawing/2014/main" id="{135DD37B-7C55-B841-8641-9B9B5CA4649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9791522" flipH="1">
            <a:off x="10193703" y="5412994"/>
            <a:ext cx="359029" cy="359029"/>
          </a:xfrm>
          <a:prstGeom prst="rect">
            <a:avLst/>
          </a:prstGeom>
        </p:spPr>
      </p:pic>
      <p:sp>
        <p:nvSpPr>
          <p:cNvPr id="10" name="Rectangle 9">
            <a:extLst>
              <a:ext uri="{FF2B5EF4-FFF2-40B4-BE49-F238E27FC236}">
                <a16:creationId xmlns:a16="http://schemas.microsoft.com/office/drawing/2014/main" id="{C509EDF5-7770-F340-AED1-6A147EECB9E5}"/>
              </a:ext>
            </a:extLst>
          </p:cNvPr>
          <p:cNvSpPr/>
          <p:nvPr/>
        </p:nvSpPr>
        <p:spPr>
          <a:xfrm>
            <a:off x="8984045" y="5439910"/>
            <a:ext cx="432000" cy="155161"/>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a:t>
            </a:r>
          </a:p>
        </p:txBody>
      </p:sp>
    </p:spTree>
    <p:extLst>
      <p:ext uri="{BB962C8B-B14F-4D97-AF65-F5344CB8AC3E}">
        <p14:creationId xmlns:p14="http://schemas.microsoft.com/office/powerpoint/2010/main" val="1197734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58762"/>
            <a:ext cx="2382982" cy="6535738"/>
          </a:xfrm>
        </p:spPr>
        <p:txBody>
          <a:bodyPr>
            <a:normAutofit/>
          </a:bodyPr>
          <a:lstStyle/>
          <a:p>
            <a:pPr algn="l"/>
            <a:r>
              <a:rPr lang="en-US" sz="2000" dirty="0"/>
              <a:t>GM US &lt;</a:t>
            </a:r>
            <a:r>
              <a:rPr lang="en-US" sz="2000" dirty="0" err="1"/>
              <a:t>Eqty</a:t>
            </a:r>
            <a:r>
              <a:rPr lang="en-US" sz="2000" dirty="0"/>
              <a:t>&gt; FA BS</a:t>
            </a:r>
          </a:p>
          <a:p>
            <a:pPr algn="l"/>
            <a:endParaRPr lang="en-US" sz="2000" dirty="0"/>
          </a:p>
          <a:p>
            <a:pPr algn="l"/>
            <a:r>
              <a:rPr lang="en-US" sz="2000" dirty="0"/>
              <a:t>Change to 20 periods </a:t>
            </a:r>
            <a:r>
              <a:rPr lang="en-US" sz="1600" dirty="0"/>
              <a:t>(it won’t go earlier than 2009)</a:t>
            </a:r>
          </a:p>
          <a:p>
            <a:pPr algn="l"/>
            <a:endParaRPr lang="en-US" dirty="0"/>
          </a:p>
          <a:p>
            <a:pPr algn="l"/>
            <a:r>
              <a:rPr lang="en-US" sz="2000" dirty="0"/>
              <a:t>Find “Total Assets” for 2009 by scrolling down. Continue down to find “Pension Liabilities”</a:t>
            </a:r>
          </a:p>
          <a:p>
            <a:pPr algn="l"/>
            <a:r>
              <a:rPr lang="en-US" sz="2000" dirty="0"/>
              <a:t> </a:t>
            </a:r>
          </a:p>
          <a:p>
            <a:pPr algn="l"/>
            <a:r>
              <a:rPr lang="en-US" sz="2000" dirty="0"/>
              <a:t>Repeat for 2019</a:t>
            </a:r>
          </a:p>
        </p:txBody>
      </p:sp>
      <p:pic>
        <p:nvPicPr>
          <p:cNvPr id="4" name="Picture 3" descr="A screenshot of a video game&#10;&#10;Description automatically generated">
            <a:extLst>
              <a:ext uri="{FF2B5EF4-FFF2-40B4-BE49-F238E27FC236}">
                <a16:creationId xmlns:a16="http://schemas.microsoft.com/office/drawing/2014/main" id="{75D30685-C4D0-2D43-976C-A1305C570F49}"/>
              </a:ext>
            </a:extLst>
          </p:cNvPr>
          <p:cNvPicPr>
            <a:picLocks noChangeAspect="1"/>
          </p:cNvPicPr>
          <p:nvPr/>
        </p:nvPicPr>
        <p:blipFill>
          <a:blip r:embed="rId2"/>
          <a:stretch>
            <a:fillRect/>
          </a:stretch>
        </p:blipFill>
        <p:spPr>
          <a:xfrm>
            <a:off x="193963" y="127000"/>
            <a:ext cx="9347200" cy="6731000"/>
          </a:xfrm>
          <a:prstGeom prst="rect">
            <a:avLst/>
          </a:prstGeom>
        </p:spPr>
      </p:pic>
      <p:pic>
        <p:nvPicPr>
          <p:cNvPr id="5" name="Graphic 4" descr="Pencil">
            <a:extLst>
              <a:ext uri="{FF2B5EF4-FFF2-40B4-BE49-F238E27FC236}">
                <a16:creationId xmlns:a16="http://schemas.microsoft.com/office/drawing/2014/main" id="{0B7E5106-875A-8240-8129-73E30B21A6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flipH="1">
            <a:off x="3774836" y="426627"/>
            <a:ext cx="470026" cy="470026"/>
          </a:xfrm>
          <a:prstGeom prst="rect">
            <a:avLst/>
          </a:prstGeom>
        </p:spPr>
      </p:pic>
      <p:pic>
        <p:nvPicPr>
          <p:cNvPr id="6" name="Graphic 5" descr="Eye">
            <a:extLst>
              <a:ext uri="{FF2B5EF4-FFF2-40B4-BE49-F238E27FC236}">
                <a16:creationId xmlns:a16="http://schemas.microsoft.com/office/drawing/2014/main" id="{7452477F-37E1-0140-833B-754615DB5AC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57202" y="5236937"/>
            <a:ext cx="604498" cy="604498"/>
          </a:xfrm>
          <a:prstGeom prst="rect">
            <a:avLst/>
          </a:prstGeom>
        </p:spPr>
      </p:pic>
      <p:pic>
        <p:nvPicPr>
          <p:cNvPr id="7" name="Graphic 6" descr="Pencil">
            <a:extLst>
              <a:ext uri="{FF2B5EF4-FFF2-40B4-BE49-F238E27FC236}">
                <a16:creationId xmlns:a16="http://schemas.microsoft.com/office/drawing/2014/main" id="{A9579DE7-5DED-C849-B42D-054488DF4F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368430" flipH="1">
            <a:off x="9105274" y="5298685"/>
            <a:ext cx="470026" cy="470026"/>
          </a:xfrm>
          <a:prstGeom prst="rect">
            <a:avLst/>
          </a:prstGeom>
        </p:spPr>
      </p:pic>
    </p:spTree>
    <p:extLst>
      <p:ext uri="{BB962C8B-B14F-4D97-AF65-F5344CB8AC3E}">
        <p14:creationId xmlns:p14="http://schemas.microsoft.com/office/powerpoint/2010/main" val="155249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58762"/>
            <a:ext cx="2382982" cy="6535738"/>
          </a:xfrm>
        </p:spPr>
        <p:txBody>
          <a:bodyPr>
            <a:normAutofit/>
          </a:bodyPr>
          <a:lstStyle/>
          <a:p>
            <a:pPr algn="l"/>
            <a:r>
              <a:rPr lang="en-US" sz="2000" dirty="0"/>
              <a:t>AAPL US &lt;</a:t>
            </a:r>
            <a:r>
              <a:rPr lang="en-US" sz="2000" dirty="0" err="1"/>
              <a:t>Eqty</a:t>
            </a:r>
            <a:r>
              <a:rPr lang="en-US" sz="2000" dirty="0"/>
              <a:t>&gt; HDS</a:t>
            </a:r>
          </a:p>
          <a:p>
            <a:pPr algn="l"/>
            <a:endParaRPr lang="en-US" sz="2000" dirty="0"/>
          </a:p>
          <a:p>
            <a:pPr algn="l"/>
            <a:r>
              <a:rPr lang="en-US" sz="2000" dirty="0"/>
              <a:t>Norway’s government holds about 1% of Apple</a:t>
            </a:r>
          </a:p>
          <a:p>
            <a:pPr algn="l"/>
            <a:endParaRPr lang="en-US" sz="2000" dirty="0"/>
          </a:p>
          <a:p>
            <a:pPr algn="l"/>
            <a:r>
              <a:rPr lang="en-US" sz="2000" dirty="0"/>
              <a:t>Can you see any other sovereign holders of Apple shares?</a:t>
            </a:r>
          </a:p>
          <a:p>
            <a:pPr algn="l"/>
            <a:endParaRPr lang="en-US" sz="2000" dirty="0"/>
          </a:p>
          <a:p>
            <a:pPr algn="l"/>
            <a:r>
              <a:rPr lang="en-US" sz="2000" dirty="0"/>
              <a:t>You can also access this information via DES on page 2</a:t>
            </a:r>
          </a:p>
          <a:p>
            <a:pPr algn="l"/>
            <a:endParaRPr lang="en-US" sz="2000" dirty="0"/>
          </a:p>
        </p:txBody>
      </p:sp>
      <p:pic>
        <p:nvPicPr>
          <p:cNvPr id="4" name="Picture 3" descr="A screenshot of a computer screen&#10;&#10;Description automatically generated">
            <a:extLst>
              <a:ext uri="{FF2B5EF4-FFF2-40B4-BE49-F238E27FC236}">
                <a16:creationId xmlns:a16="http://schemas.microsoft.com/office/drawing/2014/main" id="{C59C9801-E00D-8246-BB3A-079B54E8693B}"/>
              </a:ext>
            </a:extLst>
          </p:cNvPr>
          <p:cNvPicPr>
            <a:picLocks noChangeAspect="1"/>
          </p:cNvPicPr>
          <p:nvPr/>
        </p:nvPicPr>
        <p:blipFill>
          <a:blip r:embed="rId2"/>
          <a:stretch>
            <a:fillRect/>
          </a:stretch>
        </p:blipFill>
        <p:spPr>
          <a:xfrm>
            <a:off x="58299" y="63500"/>
            <a:ext cx="9347200" cy="6731000"/>
          </a:xfrm>
          <a:prstGeom prst="rect">
            <a:avLst/>
          </a:prstGeom>
        </p:spPr>
      </p:pic>
    </p:spTree>
    <p:extLst>
      <p:ext uri="{BB962C8B-B14F-4D97-AF65-F5344CB8AC3E}">
        <p14:creationId xmlns:p14="http://schemas.microsoft.com/office/powerpoint/2010/main" val="2207144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58762"/>
            <a:ext cx="2382982" cy="6535738"/>
          </a:xfrm>
        </p:spPr>
        <p:txBody>
          <a:bodyPr>
            <a:normAutofit/>
          </a:bodyPr>
          <a:lstStyle/>
          <a:p>
            <a:pPr algn="l"/>
            <a:r>
              <a:rPr lang="en-US" sz="2000" dirty="0"/>
              <a:t>SPY US &lt;</a:t>
            </a:r>
            <a:r>
              <a:rPr lang="en-US" sz="2000" dirty="0" err="1"/>
              <a:t>Eqty</a:t>
            </a:r>
            <a:r>
              <a:rPr lang="en-US" sz="2000" dirty="0"/>
              <a:t>&gt; DES</a:t>
            </a:r>
          </a:p>
          <a:p>
            <a:pPr algn="l"/>
            <a:endParaRPr lang="en-US" sz="2000" dirty="0"/>
          </a:p>
          <a:p>
            <a:pPr algn="l"/>
            <a:r>
              <a:rPr lang="en-US" sz="2000" dirty="0"/>
              <a:t>The “Spider” ETF. Probably world’s largest fund</a:t>
            </a:r>
          </a:p>
          <a:p>
            <a:pPr algn="l"/>
            <a:endParaRPr lang="en-US" sz="2000" dirty="0"/>
          </a:p>
          <a:p>
            <a:pPr algn="l"/>
            <a:r>
              <a:rPr lang="en-US" sz="2000" dirty="0"/>
              <a:t>Low fee, passive management, tracks index very closely </a:t>
            </a:r>
            <a:r>
              <a:rPr lang="en-US" sz="1600" dirty="0"/>
              <a:t>(can also be seen with statistics such as beta on the ”performance” tab)</a:t>
            </a:r>
          </a:p>
          <a:p>
            <a:pPr algn="l"/>
            <a:endParaRPr lang="en-US" dirty="0"/>
          </a:p>
          <a:p>
            <a:pPr algn="l"/>
            <a:endParaRPr lang="en-US" dirty="0"/>
          </a:p>
        </p:txBody>
      </p:sp>
      <p:pic>
        <p:nvPicPr>
          <p:cNvPr id="5" name="Picture 4" descr="A screenshot of a social media post&#10;&#10;Description automatically generated">
            <a:extLst>
              <a:ext uri="{FF2B5EF4-FFF2-40B4-BE49-F238E27FC236}">
                <a16:creationId xmlns:a16="http://schemas.microsoft.com/office/drawing/2014/main" id="{0AB87CFC-F55D-6B4B-803B-63BE312FC5A8}"/>
              </a:ext>
            </a:extLst>
          </p:cNvPr>
          <p:cNvPicPr>
            <a:picLocks noChangeAspect="1"/>
          </p:cNvPicPr>
          <p:nvPr/>
        </p:nvPicPr>
        <p:blipFill>
          <a:blip r:embed="rId2"/>
          <a:stretch>
            <a:fillRect/>
          </a:stretch>
        </p:blipFill>
        <p:spPr>
          <a:xfrm>
            <a:off x="0" y="63500"/>
            <a:ext cx="9347200" cy="6731000"/>
          </a:xfrm>
          <a:prstGeom prst="rect">
            <a:avLst/>
          </a:prstGeom>
        </p:spPr>
      </p:pic>
      <p:pic>
        <p:nvPicPr>
          <p:cNvPr id="7" name="Graphic 6" descr="Eye">
            <a:extLst>
              <a:ext uri="{FF2B5EF4-FFF2-40B4-BE49-F238E27FC236}">
                <a16:creationId xmlns:a16="http://schemas.microsoft.com/office/drawing/2014/main" id="{CA9FEC9C-9BD0-0A42-BB96-049548F160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1129" y="5744639"/>
            <a:ext cx="566220" cy="566220"/>
          </a:xfrm>
          <a:prstGeom prst="rect">
            <a:avLst/>
          </a:prstGeom>
        </p:spPr>
      </p:pic>
      <p:pic>
        <p:nvPicPr>
          <p:cNvPr id="8" name="Graphic 7" descr="Eye">
            <a:extLst>
              <a:ext uri="{FF2B5EF4-FFF2-40B4-BE49-F238E27FC236}">
                <a16:creationId xmlns:a16="http://schemas.microsoft.com/office/drawing/2014/main" id="{70D29F42-673D-DB41-8A77-E576D81C33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24239" y="2838704"/>
            <a:ext cx="566220" cy="566220"/>
          </a:xfrm>
          <a:prstGeom prst="rect">
            <a:avLst/>
          </a:prstGeom>
        </p:spPr>
      </p:pic>
      <p:pic>
        <p:nvPicPr>
          <p:cNvPr id="9" name="Graphic 8" descr="Eye">
            <a:extLst>
              <a:ext uri="{FF2B5EF4-FFF2-40B4-BE49-F238E27FC236}">
                <a16:creationId xmlns:a16="http://schemas.microsoft.com/office/drawing/2014/main" id="{BEEBC36C-AD13-0743-87B3-A6E3B5DD7A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71105" y="3243521"/>
            <a:ext cx="566220" cy="566220"/>
          </a:xfrm>
          <a:prstGeom prst="rect">
            <a:avLst/>
          </a:prstGeom>
        </p:spPr>
      </p:pic>
    </p:spTree>
    <p:extLst>
      <p:ext uri="{BB962C8B-B14F-4D97-AF65-F5344CB8AC3E}">
        <p14:creationId xmlns:p14="http://schemas.microsoft.com/office/powerpoint/2010/main" val="1443471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video game&#10;&#10;Description automatically generated">
            <a:extLst>
              <a:ext uri="{FF2B5EF4-FFF2-40B4-BE49-F238E27FC236}">
                <a16:creationId xmlns:a16="http://schemas.microsoft.com/office/drawing/2014/main" id="{2347B67D-78B2-5744-A18B-A8DF0ACA4B62}"/>
              </a:ext>
            </a:extLst>
          </p:cNvPr>
          <p:cNvPicPr>
            <a:picLocks noChangeAspect="1"/>
          </p:cNvPicPr>
          <p:nvPr/>
        </p:nvPicPr>
        <p:blipFill>
          <a:blip r:embed="rId2"/>
          <a:stretch>
            <a:fillRect/>
          </a:stretch>
        </p:blipFill>
        <p:spPr>
          <a:xfrm>
            <a:off x="13329" y="63500"/>
            <a:ext cx="9347200" cy="6731000"/>
          </a:xfrm>
          <a:prstGeom prst="rect">
            <a:avLst/>
          </a:prstGeom>
        </p:spPr>
      </p:pic>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58762"/>
            <a:ext cx="2382982" cy="6535738"/>
          </a:xfrm>
        </p:spPr>
        <p:txBody>
          <a:bodyPr>
            <a:normAutofit/>
          </a:bodyPr>
          <a:lstStyle/>
          <a:p>
            <a:pPr algn="l"/>
            <a:r>
              <a:rPr lang="en-US" sz="2000" dirty="0"/>
              <a:t>7203 JP &lt;</a:t>
            </a:r>
            <a:r>
              <a:rPr lang="en-US" sz="2000" dirty="0" err="1"/>
              <a:t>Eqty</a:t>
            </a:r>
            <a:r>
              <a:rPr lang="en-US" sz="2000" dirty="0"/>
              <a:t>&gt; ALLQ</a:t>
            </a:r>
          </a:p>
          <a:p>
            <a:pPr algn="l"/>
            <a:endParaRPr lang="en-US" sz="2000" dirty="0"/>
          </a:p>
          <a:p>
            <a:pPr algn="l"/>
            <a:r>
              <a:rPr lang="en-US" sz="2000" dirty="0"/>
              <a:t>Different venues for trading Toyota shares. Tier 2 refers to OTC venues (off exchange or “dark pools”) </a:t>
            </a:r>
          </a:p>
          <a:p>
            <a:pPr algn="l"/>
            <a:endParaRPr lang="en-US" sz="2000" dirty="0"/>
          </a:p>
          <a:p>
            <a:pPr algn="l"/>
            <a:r>
              <a:rPr lang="en-US" sz="2000" dirty="0"/>
              <a:t>Click on market share tab. Toyota volume is still dominated by the Tokyo exchange </a:t>
            </a:r>
            <a:r>
              <a:rPr lang="en-US" sz="1600" dirty="0"/>
              <a:t>(note that some companies </a:t>
            </a:r>
            <a:r>
              <a:rPr lang="en-US" sz="1600"/>
              <a:t>are listed </a:t>
            </a:r>
            <a:r>
              <a:rPr lang="en-US" sz="1600" dirty="0"/>
              <a:t>in more than one country)</a:t>
            </a:r>
          </a:p>
        </p:txBody>
      </p:sp>
      <p:pic>
        <p:nvPicPr>
          <p:cNvPr id="7" name="Graphic 6" descr="Eye">
            <a:extLst>
              <a:ext uri="{FF2B5EF4-FFF2-40B4-BE49-F238E27FC236}">
                <a16:creationId xmlns:a16="http://schemas.microsoft.com/office/drawing/2014/main" id="{CA9FEC9C-9BD0-0A42-BB96-049548F160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624" y="2611695"/>
            <a:ext cx="566220" cy="566220"/>
          </a:xfrm>
          <a:prstGeom prst="rect">
            <a:avLst/>
          </a:prstGeom>
        </p:spPr>
      </p:pic>
      <p:pic>
        <p:nvPicPr>
          <p:cNvPr id="8" name="Graphic 7" descr="Eye">
            <a:extLst>
              <a:ext uri="{FF2B5EF4-FFF2-40B4-BE49-F238E27FC236}">
                <a16:creationId xmlns:a16="http://schemas.microsoft.com/office/drawing/2014/main" id="{70D29F42-673D-DB41-8A77-E576D81C33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68803" y="4637523"/>
            <a:ext cx="566220" cy="566220"/>
          </a:xfrm>
          <a:prstGeom prst="rect">
            <a:avLst/>
          </a:prstGeom>
        </p:spPr>
      </p:pic>
      <p:pic>
        <p:nvPicPr>
          <p:cNvPr id="10" name="Graphic 9" descr="Pencil">
            <a:extLst>
              <a:ext uri="{FF2B5EF4-FFF2-40B4-BE49-F238E27FC236}">
                <a16:creationId xmlns:a16="http://schemas.microsoft.com/office/drawing/2014/main" id="{A151600C-9212-9F4E-B4E3-4B8AB14C9F6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9970875" flipH="1">
            <a:off x="2190597" y="1308121"/>
            <a:ext cx="470026" cy="470026"/>
          </a:xfrm>
          <a:prstGeom prst="rect">
            <a:avLst/>
          </a:prstGeom>
        </p:spPr>
      </p:pic>
    </p:spTree>
    <p:extLst>
      <p:ext uri="{BB962C8B-B14F-4D97-AF65-F5344CB8AC3E}">
        <p14:creationId xmlns:p14="http://schemas.microsoft.com/office/powerpoint/2010/main" val="1471480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172278" y="258762"/>
            <a:ext cx="11825759" cy="6535738"/>
          </a:xfrm>
        </p:spPr>
        <p:txBody>
          <a:bodyPr>
            <a:normAutofit/>
          </a:bodyPr>
          <a:lstStyle/>
          <a:p>
            <a:endParaRPr lang="en-US" sz="3600" dirty="0"/>
          </a:p>
          <a:p>
            <a:endParaRPr lang="en-US" sz="3600" dirty="0"/>
          </a:p>
          <a:p>
            <a:endParaRPr lang="en-US" sz="3600" dirty="0"/>
          </a:p>
          <a:p>
            <a:endParaRPr lang="en-US" sz="3600" dirty="0"/>
          </a:p>
          <a:p>
            <a:endParaRPr lang="en-US" sz="3600" dirty="0"/>
          </a:p>
          <a:p>
            <a:r>
              <a:rPr lang="en-US" sz="3600" dirty="0"/>
              <a:t>Session 3</a:t>
            </a:r>
          </a:p>
          <a:p>
            <a:pPr algn="l"/>
            <a:endParaRPr lang="en-US" dirty="0"/>
          </a:p>
        </p:txBody>
      </p:sp>
      <p:pic>
        <p:nvPicPr>
          <p:cNvPr id="21" name="Graphic 20" descr="Pencil">
            <a:extLst>
              <a:ext uri="{FF2B5EF4-FFF2-40B4-BE49-F238E27FC236}">
                <a16:creationId xmlns:a16="http://schemas.microsoft.com/office/drawing/2014/main" id="{135DD37B-7C55-B841-8641-9B9B5CA464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9791522" flipH="1">
            <a:off x="9352615" y="5394575"/>
            <a:ext cx="470026" cy="470026"/>
          </a:xfrm>
          <a:prstGeom prst="rect">
            <a:avLst/>
          </a:prstGeom>
        </p:spPr>
      </p:pic>
      <p:pic>
        <p:nvPicPr>
          <p:cNvPr id="9" name="Graphic 8" descr="Eye">
            <a:extLst>
              <a:ext uri="{FF2B5EF4-FFF2-40B4-BE49-F238E27FC236}">
                <a16:creationId xmlns:a16="http://schemas.microsoft.com/office/drawing/2014/main" id="{D1D083A2-C4BE-1B46-A117-BAF772039C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17541" y="5314196"/>
            <a:ext cx="604498" cy="604498"/>
          </a:xfrm>
          <a:prstGeom prst="rect">
            <a:avLst/>
          </a:prstGeom>
        </p:spPr>
      </p:pic>
    </p:spTree>
    <p:extLst>
      <p:ext uri="{BB962C8B-B14F-4D97-AF65-F5344CB8AC3E}">
        <p14:creationId xmlns:p14="http://schemas.microsoft.com/office/powerpoint/2010/main" val="1373344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796AD796-EFB5-FF4B-BDD2-79B6FE7FC5F1}"/>
              </a:ext>
            </a:extLst>
          </p:cNvPr>
          <p:cNvPicPr>
            <a:picLocks noChangeAspect="1"/>
          </p:cNvPicPr>
          <p:nvPr/>
        </p:nvPicPr>
        <p:blipFill>
          <a:blip r:embed="rId2"/>
          <a:stretch>
            <a:fillRect/>
          </a:stretch>
        </p:blipFill>
        <p:spPr>
          <a:xfrm>
            <a:off x="16936" y="63500"/>
            <a:ext cx="9347200" cy="6731000"/>
          </a:xfrm>
          <a:prstGeom prst="rect">
            <a:avLst/>
          </a:prstGeom>
        </p:spPr>
      </p:pic>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58762"/>
            <a:ext cx="2382982" cy="6535738"/>
          </a:xfrm>
        </p:spPr>
        <p:txBody>
          <a:bodyPr>
            <a:normAutofit/>
          </a:bodyPr>
          <a:lstStyle/>
          <a:p>
            <a:pPr algn="l"/>
            <a:r>
              <a:rPr lang="en-US" sz="2000" dirty="0"/>
              <a:t>PBOC</a:t>
            </a:r>
          </a:p>
          <a:p>
            <a:pPr algn="l"/>
            <a:endParaRPr lang="en-US" sz="2000" dirty="0"/>
          </a:p>
          <a:p>
            <a:pPr algn="l"/>
            <a:r>
              <a:rPr lang="en-US" sz="2000" dirty="0"/>
              <a:t>Landing page for PBOC. Note the inflation target,  and policy rate information </a:t>
            </a:r>
          </a:p>
          <a:p>
            <a:pPr algn="l"/>
            <a:endParaRPr lang="en-US" sz="2000" dirty="0"/>
          </a:p>
          <a:p>
            <a:pPr algn="l"/>
            <a:r>
              <a:rPr lang="en-US" sz="2000" dirty="0"/>
              <a:t>But there are some differences with the US FED and other central banks </a:t>
            </a:r>
            <a:r>
              <a:rPr lang="en-US" sz="1600" dirty="0"/>
              <a:t>(The CNY fixing reflects currency management. The reserve ratio is used as a policy tool more often compared with other central banks who typically use Basel III guidelines in this respect)</a:t>
            </a:r>
          </a:p>
          <a:p>
            <a:pPr algn="l"/>
            <a:endParaRPr lang="en-US" sz="2000" dirty="0"/>
          </a:p>
          <a:p>
            <a:pPr algn="l"/>
            <a:endParaRPr lang="en-US" sz="2000" dirty="0"/>
          </a:p>
        </p:txBody>
      </p:sp>
      <p:pic>
        <p:nvPicPr>
          <p:cNvPr id="7" name="Graphic 6" descr="Eye">
            <a:extLst>
              <a:ext uri="{FF2B5EF4-FFF2-40B4-BE49-F238E27FC236}">
                <a16:creationId xmlns:a16="http://schemas.microsoft.com/office/drawing/2014/main" id="{CA9FEC9C-9BD0-0A42-BB96-049548F160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07426" y="2561172"/>
            <a:ext cx="566220" cy="566220"/>
          </a:xfrm>
          <a:prstGeom prst="rect">
            <a:avLst/>
          </a:prstGeom>
        </p:spPr>
      </p:pic>
      <p:pic>
        <p:nvPicPr>
          <p:cNvPr id="9" name="Graphic 8" descr="Eye">
            <a:extLst>
              <a:ext uri="{FF2B5EF4-FFF2-40B4-BE49-F238E27FC236}">
                <a16:creationId xmlns:a16="http://schemas.microsoft.com/office/drawing/2014/main" id="{BEEBC36C-AD13-0743-87B3-A6E3B5DD7A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34438" y="1753388"/>
            <a:ext cx="566220" cy="566220"/>
          </a:xfrm>
          <a:prstGeom prst="rect">
            <a:avLst/>
          </a:prstGeom>
        </p:spPr>
      </p:pic>
    </p:spTree>
    <p:extLst>
      <p:ext uri="{BB962C8B-B14F-4D97-AF65-F5344CB8AC3E}">
        <p14:creationId xmlns:p14="http://schemas.microsoft.com/office/powerpoint/2010/main" val="3039034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10;&#10;Description automatically generated">
            <a:extLst>
              <a:ext uri="{FF2B5EF4-FFF2-40B4-BE49-F238E27FC236}">
                <a16:creationId xmlns:a16="http://schemas.microsoft.com/office/drawing/2014/main" id="{B099471A-720A-884A-937D-F5083EE8F25C}"/>
              </a:ext>
            </a:extLst>
          </p:cNvPr>
          <p:cNvPicPr>
            <a:picLocks noChangeAspect="1"/>
          </p:cNvPicPr>
          <p:nvPr/>
        </p:nvPicPr>
        <p:blipFill>
          <a:blip r:embed="rId2"/>
          <a:stretch>
            <a:fillRect/>
          </a:stretch>
        </p:blipFill>
        <p:spPr>
          <a:xfrm>
            <a:off x="37736" y="63500"/>
            <a:ext cx="9347200" cy="6731000"/>
          </a:xfrm>
          <a:prstGeom prst="rect">
            <a:avLst/>
          </a:prstGeom>
        </p:spPr>
      </p:pic>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58762"/>
            <a:ext cx="2382982" cy="6535738"/>
          </a:xfrm>
        </p:spPr>
        <p:txBody>
          <a:bodyPr>
            <a:normAutofit/>
          </a:bodyPr>
          <a:lstStyle/>
          <a:p>
            <a:pPr algn="l"/>
            <a:r>
              <a:rPr lang="en-US" sz="2000" dirty="0"/>
              <a:t>CRVF</a:t>
            </a:r>
          </a:p>
          <a:p>
            <a:pPr algn="l"/>
            <a:endParaRPr lang="en-US" sz="2000" dirty="0"/>
          </a:p>
          <a:p>
            <a:pPr algn="l"/>
            <a:r>
              <a:rPr lang="en-US" sz="2000" dirty="0"/>
              <a:t>Using Australia sovereign here. Note long-term rates are higher than short-term </a:t>
            </a:r>
            <a:r>
              <a:rPr lang="en-US" sz="1600" dirty="0"/>
              <a:t>(the yield curve is positive)</a:t>
            </a:r>
          </a:p>
          <a:p>
            <a:pPr algn="l"/>
            <a:endParaRPr lang="en-US" sz="2000" dirty="0"/>
          </a:p>
          <a:p>
            <a:pPr algn="l"/>
            <a:r>
              <a:rPr lang="en-US" sz="2000" dirty="0"/>
              <a:t>Change the date to early 2020 to compare to yields pre-COVID</a:t>
            </a:r>
          </a:p>
          <a:p>
            <a:pPr algn="l"/>
            <a:endParaRPr lang="en-US" sz="2000" dirty="0"/>
          </a:p>
          <a:p>
            <a:pPr algn="l"/>
            <a:r>
              <a:rPr lang="en-US" sz="2000" dirty="0"/>
              <a:t>How could the central bank lower longer- term rates if it wished to?</a:t>
            </a:r>
          </a:p>
        </p:txBody>
      </p:sp>
      <p:pic>
        <p:nvPicPr>
          <p:cNvPr id="8" name="Graphic 7" descr="Eye">
            <a:extLst>
              <a:ext uri="{FF2B5EF4-FFF2-40B4-BE49-F238E27FC236}">
                <a16:creationId xmlns:a16="http://schemas.microsoft.com/office/drawing/2014/main" id="{2787BFD7-BD51-914F-B30E-D9FDCABC08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62359" y="2188638"/>
            <a:ext cx="566220" cy="566220"/>
          </a:xfrm>
          <a:prstGeom prst="rect">
            <a:avLst/>
          </a:prstGeom>
        </p:spPr>
      </p:pic>
      <p:pic>
        <p:nvPicPr>
          <p:cNvPr id="9" name="Graphic 8" descr="Pencil">
            <a:extLst>
              <a:ext uri="{FF2B5EF4-FFF2-40B4-BE49-F238E27FC236}">
                <a16:creationId xmlns:a16="http://schemas.microsoft.com/office/drawing/2014/main" id="{0369B175-86C6-FF4E-9DED-AD52F9BD38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9457410" flipH="1">
            <a:off x="1522702" y="1154761"/>
            <a:ext cx="470026" cy="470026"/>
          </a:xfrm>
          <a:prstGeom prst="rect">
            <a:avLst/>
          </a:prstGeom>
        </p:spPr>
      </p:pic>
    </p:spTree>
    <p:extLst>
      <p:ext uri="{BB962C8B-B14F-4D97-AF65-F5344CB8AC3E}">
        <p14:creationId xmlns:p14="http://schemas.microsoft.com/office/powerpoint/2010/main" val="617014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90962470-5671-4C48-8D85-9E11BE89F0F2}"/>
              </a:ext>
            </a:extLst>
          </p:cNvPr>
          <p:cNvPicPr>
            <a:picLocks noChangeAspect="1"/>
          </p:cNvPicPr>
          <p:nvPr/>
        </p:nvPicPr>
        <p:blipFill>
          <a:blip r:embed="rId2"/>
          <a:stretch>
            <a:fillRect/>
          </a:stretch>
        </p:blipFill>
        <p:spPr>
          <a:xfrm>
            <a:off x="50798" y="63500"/>
            <a:ext cx="9347200" cy="6731000"/>
          </a:xfrm>
          <a:prstGeom prst="rect">
            <a:avLst/>
          </a:prstGeom>
        </p:spPr>
      </p:pic>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58762"/>
            <a:ext cx="2382982" cy="6535738"/>
          </a:xfrm>
        </p:spPr>
        <p:txBody>
          <a:bodyPr>
            <a:normAutofit/>
          </a:bodyPr>
          <a:lstStyle/>
          <a:p>
            <a:pPr algn="l"/>
            <a:r>
              <a:rPr lang="en-US" sz="2000" dirty="0"/>
              <a:t>CRVF</a:t>
            </a:r>
          </a:p>
          <a:p>
            <a:pPr algn="l"/>
            <a:endParaRPr lang="en-US" sz="2000" dirty="0"/>
          </a:p>
          <a:p>
            <a:pPr algn="l"/>
            <a:r>
              <a:rPr lang="en-US" sz="2000" dirty="0"/>
              <a:t>The Japanese Government yield curve</a:t>
            </a:r>
          </a:p>
          <a:p>
            <a:pPr algn="l"/>
            <a:endParaRPr lang="en-US" sz="2000" dirty="0"/>
          </a:p>
          <a:p>
            <a:pPr algn="l"/>
            <a:r>
              <a:rPr lang="en-US" sz="2000" dirty="0"/>
              <a:t>The shape looks a little misleading. Yields are very flat and close to zero for 0-10 years</a:t>
            </a:r>
            <a:endParaRPr lang="en-US" sz="1600" dirty="0"/>
          </a:p>
          <a:p>
            <a:pPr algn="l"/>
            <a:endParaRPr lang="en-US" sz="2000" dirty="0"/>
          </a:p>
          <a:p>
            <a:pPr algn="l"/>
            <a:r>
              <a:rPr lang="en-US" sz="2000" dirty="0"/>
              <a:t>Japan explicitly targets 0% for its 10-year yield</a:t>
            </a:r>
          </a:p>
        </p:txBody>
      </p:sp>
      <p:pic>
        <p:nvPicPr>
          <p:cNvPr id="8" name="Graphic 7" descr="Eye">
            <a:extLst>
              <a:ext uri="{FF2B5EF4-FFF2-40B4-BE49-F238E27FC236}">
                <a16:creationId xmlns:a16="http://schemas.microsoft.com/office/drawing/2014/main" id="{2787BFD7-BD51-914F-B30E-D9FDCABC08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85811" y="4383198"/>
            <a:ext cx="566220" cy="566220"/>
          </a:xfrm>
          <a:prstGeom prst="rect">
            <a:avLst/>
          </a:prstGeom>
        </p:spPr>
      </p:pic>
      <p:pic>
        <p:nvPicPr>
          <p:cNvPr id="9" name="Graphic 8" descr="Pencil">
            <a:extLst>
              <a:ext uri="{FF2B5EF4-FFF2-40B4-BE49-F238E27FC236}">
                <a16:creationId xmlns:a16="http://schemas.microsoft.com/office/drawing/2014/main" id="{0369B175-86C6-FF4E-9DED-AD52F9BD38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6719752" flipH="1">
            <a:off x="2097468" y="135271"/>
            <a:ext cx="470026" cy="470026"/>
          </a:xfrm>
          <a:prstGeom prst="rect">
            <a:avLst/>
          </a:prstGeom>
        </p:spPr>
      </p:pic>
    </p:spTree>
    <p:extLst>
      <p:ext uri="{BB962C8B-B14F-4D97-AF65-F5344CB8AC3E}">
        <p14:creationId xmlns:p14="http://schemas.microsoft.com/office/powerpoint/2010/main" val="2591208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with medium confidence">
            <a:extLst>
              <a:ext uri="{FF2B5EF4-FFF2-40B4-BE49-F238E27FC236}">
                <a16:creationId xmlns:a16="http://schemas.microsoft.com/office/drawing/2014/main" id="{DB816144-6EE3-C447-987D-4210B09581C6}"/>
              </a:ext>
            </a:extLst>
          </p:cNvPr>
          <p:cNvPicPr>
            <a:picLocks noChangeAspect="1"/>
          </p:cNvPicPr>
          <p:nvPr/>
        </p:nvPicPr>
        <p:blipFill>
          <a:blip r:embed="rId2"/>
          <a:stretch>
            <a:fillRect/>
          </a:stretch>
        </p:blipFill>
        <p:spPr>
          <a:xfrm>
            <a:off x="-14515" y="63500"/>
            <a:ext cx="9347200" cy="6731000"/>
          </a:xfrm>
          <a:prstGeom prst="rect">
            <a:avLst/>
          </a:prstGeom>
        </p:spPr>
      </p:pic>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58762"/>
            <a:ext cx="2382982" cy="6535738"/>
          </a:xfrm>
        </p:spPr>
        <p:txBody>
          <a:bodyPr>
            <a:normAutofit/>
          </a:bodyPr>
          <a:lstStyle/>
          <a:p>
            <a:pPr algn="l"/>
            <a:r>
              <a:rPr lang="en-US" sz="2000" dirty="0"/>
              <a:t>CT10 &lt;govt&gt; RRRA</a:t>
            </a:r>
          </a:p>
          <a:p>
            <a:pPr algn="l"/>
            <a:endParaRPr lang="en-US" sz="2000" dirty="0"/>
          </a:p>
          <a:p>
            <a:pPr algn="l"/>
            <a:r>
              <a:rPr lang="en-US" sz="2000" dirty="0"/>
              <a:t>Repo/Reverse Repo </a:t>
            </a:r>
            <a:r>
              <a:rPr lang="en-US" sz="1600" dirty="0"/>
              <a:t>(borrower is repo, lender is reverse repo)</a:t>
            </a:r>
          </a:p>
          <a:p>
            <a:pPr algn="l"/>
            <a:endParaRPr lang="en-US" sz="2000" dirty="0"/>
          </a:p>
          <a:p>
            <a:pPr algn="l"/>
            <a:r>
              <a:rPr lang="en-US" sz="2000" dirty="0"/>
              <a:t>Here we changed the rate to 0.25% (from market) as well as borrowing $100 million for 7 days</a:t>
            </a:r>
          </a:p>
        </p:txBody>
      </p:sp>
      <p:pic>
        <p:nvPicPr>
          <p:cNvPr id="9" name="Graphic 8" descr="Pencil">
            <a:extLst>
              <a:ext uri="{FF2B5EF4-FFF2-40B4-BE49-F238E27FC236}">
                <a16:creationId xmlns:a16="http://schemas.microsoft.com/office/drawing/2014/main" id="{0369B175-86C6-FF4E-9DED-AD52F9BD38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9457410" flipH="1">
            <a:off x="4300350" y="4829294"/>
            <a:ext cx="470026" cy="470026"/>
          </a:xfrm>
          <a:prstGeom prst="rect">
            <a:avLst/>
          </a:prstGeom>
        </p:spPr>
      </p:pic>
      <p:pic>
        <p:nvPicPr>
          <p:cNvPr id="10" name="Graphic 9" descr="Pencil">
            <a:extLst>
              <a:ext uri="{FF2B5EF4-FFF2-40B4-BE49-F238E27FC236}">
                <a16:creationId xmlns:a16="http://schemas.microsoft.com/office/drawing/2014/main" id="{E00E6336-9E96-2A42-9299-C8EAE7AE9E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9457410" flipH="1">
            <a:off x="7907149" y="4084231"/>
            <a:ext cx="470026" cy="470026"/>
          </a:xfrm>
          <a:prstGeom prst="rect">
            <a:avLst/>
          </a:prstGeom>
        </p:spPr>
      </p:pic>
      <p:pic>
        <p:nvPicPr>
          <p:cNvPr id="11" name="Graphic 10" descr="Pencil">
            <a:extLst>
              <a:ext uri="{FF2B5EF4-FFF2-40B4-BE49-F238E27FC236}">
                <a16:creationId xmlns:a16="http://schemas.microsoft.com/office/drawing/2014/main" id="{C5374300-7BC5-9949-91DC-1CEC8FAA1C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9457410" flipH="1">
            <a:off x="7517688" y="2018364"/>
            <a:ext cx="470026" cy="470026"/>
          </a:xfrm>
          <a:prstGeom prst="rect">
            <a:avLst/>
          </a:prstGeom>
        </p:spPr>
      </p:pic>
    </p:spTree>
    <p:extLst>
      <p:ext uri="{BB962C8B-B14F-4D97-AF65-F5344CB8AC3E}">
        <p14:creationId xmlns:p14="http://schemas.microsoft.com/office/powerpoint/2010/main" val="1066346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172278" y="258762"/>
            <a:ext cx="11825759" cy="6535738"/>
          </a:xfrm>
        </p:spPr>
        <p:txBody>
          <a:bodyPr>
            <a:normAutofit/>
          </a:bodyPr>
          <a:lstStyle/>
          <a:p>
            <a:endParaRPr lang="en-US" sz="3600" dirty="0"/>
          </a:p>
          <a:p>
            <a:endParaRPr lang="en-US" sz="3600" dirty="0"/>
          </a:p>
          <a:p>
            <a:endParaRPr lang="en-US" sz="3600" dirty="0"/>
          </a:p>
          <a:p>
            <a:endParaRPr lang="en-US" sz="3600" dirty="0"/>
          </a:p>
          <a:p>
            <a:endParaRPr lang="en-US" sz="3600" dirty="0"/>
          </a:p>
          <a:p>
            <a:r>
              <a:rPr lang="en-US" sz="3600" dirty="0"/>
              <a:t>Session 4</a:t>
            </a:r>
          </a:p>
          <a:p>
            <a:pPr algn="l"/>
            <a:endParaRPr lang="en-US" dirty="0"/>
          </a:p>
        </p:txBody>
      </p:sp>
      <p:pic>
        <p:nvPicPr>
          <p:cNvPr id="21" name="Graphic 20" descr="Pencil">
            <a:extLst>
              <a:ext uri="{FF2B5EF4-FFF2-40B4-BE49-F238E27FC236}">
                <a16:creationId xmlns:a16="http://schemas.microsoft.com/office/drawing/2014/main" id="{135DD37B-7C55-B841-8641-9B9B5CA464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9791522" flipH="1">
            <a:off x="9352615" y="5394575"/>
            <a:ext cx="470026" cy="470026"/>
          </a:xfrm>
          <a:prstGeom prst="rect">
            <a:avLst/>
          </a:prstGeom>
        </p:spPr>
      </p:pic>
      <p:pic>
        <p:nvPicPr>
          <p:cNvPr id="9" name="Graphic 8" descr="Eye">
            <a:extLst>
              <a:ext uri="{FF2B5EF4-FFF2-40B4-BE49-F238E27FC236}">
                <a16:creationId xmlns:a16="http://schemas.microsoft.com/office/drawing/2014/main" id="{D1D083A2-C4BE-1B46-A117-BAF772039C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17541" y="5314196"/>
            <a:ext cx="604498" cy="604498"/>
          </a:xfrm>
          <a:prstGeom prst="rect">
            <a:avLst/>
          </a:prstGeom>
        </p:spPr>
      </p:pic>
    </p:spTree>
    <p:extLst>
      <p:ext uri="{BB962C8B-B14F-4D97-AF65-F5344CB8AC3E}">
        <p14:creationId xmlns:p14="http://schemas.microsoft.com/office/powerpoint/2010/main" val="89587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172278" y="258762"/>
            <a:ext cx="11825759" cy="6535738"/>
          </a:xfrm>
        </p:spPr>
        <p:txBody>
          <a:bodyPr>
            <a:normAutofit/>
          </a:bodyPr>
          <a:lstStyle/>
          <a:p>
            <a:endParaRPr lang="en-US" sz="3600" dirty="0"/>
          </a:p>
          <a:p>
            <a:endParaRPr lang="en-US" sz="3600" dirty="0"/>
          </a:p>
          <a:p>
            <a:endParaRPr lang="en-US" sz="3600" dirty="0"/>
          </a:p>
          <a:p>
            <a:endParaRPr lang="en-US" sz="3600" dirty="0"/>
          </a:p>
          <a:p>
            <a:endParaRPr lang="en-US" sz="3600" dirty="0"/>
          </a:p>
          <a:p>
            <a:r>
              <a:rPr lang="en-US" sz="3600" dirty="0"/>
              <a:t>Session 1</a:t>
            </a:r>
          </a:p>
          <a:p>
            <a:pPr algn="l"/>
            <a:endParaRPr lang="en-US" dirty="0"/>
          </a:p>
        </p:txBody>
      </p:sp>
      <p:pic>
        <p:nvPicPr>
          <p:cNvPr id="21" name="Graphic 20" descr="Pencil">
            <a:extLst>
              <a:ext uri="{FF2B5EF4-FFF2-40B4-BE49-F238E27FC236}">
                <a16:creationId xmlns:a16="http://schemas.microsoft.com/office/drawing/2014/main" id="{135DD37B-7C55-B841-8641-9B9B5CA464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9791522" flipH="1">
            <a:off x="9352615" y="5394575"/>
            <a:ext cx="470026" cy="470026"/>
          </a:xfrm>
          <a:prstGeom prst="rect">
            <a:avLst/>
          </a:prstGeom>
        </p:spPr>
      </p:pic>
      <p:pic>
        <p:nvPicPr>
          <p:cNvPr id="9" name="Graphic 8" descr="Eye">
            <a:extLst>
              <a:ext uri="{FF2B5EF4-FFF2-40B4-BE49-F238E27FC236}">
                <a16:creationId xmlns:a16="http://schemas.microsoft.com/office/drawing/2014/main" id="{D1D083A2-C4BE-1B46-A117-BAF772039C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17541" y="5314196"/>
            <a:ext cx="604498" cy="604498"/>
          </a:xfrm>
          <a:prstGeom prst="rect">
            <a:avLst/>
          </a:prstGeom>
        </p:spPr>
      </p:pic>
    </p:spTree>
    <p:extLst>
      <p:ext uri="{BB962C8B-B14F-4D97-AF65-F5344CB8AC3E}">
        <p14:creationId xmlns:p14="http://schemas.microsoft.com/office/powerpoint/2010/main" val="3592365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BA626CD4-A87C-E340-A0B1-6746CA9DFBAB}"/>
              </a:ext>
            </a:extLst>
          </p:cNvPr>
          <p:cNvPicPr>
            <a:picLocks noChangeAspect="1"/>
          </p:cNvPicPr>
          <p:nvPr/>
        </p:nvPicPr>
        <p:blipFill>
          <a:blip r:embed="rId2"/>
          <a:stretch>
            <a:fillRect/>
          </a:stretch>
        </p:blipFill>
        <p:spPr>
          <a:xfrm>
            <a:off x="23089" y="63500"/>
            <a:ext cx="9347200" cy="6731000"/>
          </a:xfrm>
          <a:prstGeom prst="rect">
            <a:avLst/>
          </a:prstGeom>
        </p:spPr>
      </p:pic>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58762"/>
            <a:ext cx="2382982" cy="6535738"/>
          </a:xfrm>
        </p:spPr>
        <p:txBody>
          <a:bodyPr>
            <a:normAutofit/>
          </a:bodyPr>
          <a:lstStyle/>
          <a:p>
            <a:pPr algn="l"/>
            <a:r>
              <a:rPr lang="en-US" sz="2000" dirty="0"/>
              <a:t>TBBLCHNA &lt;index&gt; GP Q</a:t>
            </a:r>
          </a:p>
          <a:p>
            <a:pPr algn="l"/>
            <a:endParaRPr lang="en-US" sz="2000" dirty="0"/>
          </a:p>
          <a:p>
            <a:pPr algn="l"/>
            <a:r>
              <a:rPr lang="en-US" sz="2000" dirty="0"/>
              <a:t>China was admitted to WTO in 1990 and trade has grown since. Some seasonality in evidence in this chart </a:t>
            </a:r>
            <a:r>
              <a:rPr lang="en-US" sz="1600" dirty="0"/>
              <a:t>(possibly agricultural products and/or Christmas trade)</a:t>
            </a:r>
          </a:p>
          <a:p>
            <a:pPr algn="l"/>
            <a:endParaRPr lang="en-US" dirty="0"/>
          </a:p>
          <a:p>
            <a:pPr algn="l"/>
            <a:r>
              <a:rPr lang="en-US" sz="2000" dirty="0"/>
              <a:t>Largely ignored by markets until 2016</a:t>
            </a:r>
          </a:p>
          <a:p>
            <a:pPr algn="l"/>
            <a:endParaRPr lang="en-US" dirty="0"/>
          </a:p>
        </p:txBody>
      </p:sp>
      <p:pic>
        <p:nvPicPr>
          <p:cNvPr id="8" name="Graphic 7" descr="Eye">
            <a:extLst>
              <a:ext uri="{FF2B5EF4-FFF2-40B4-BE49-F238E27FC236}">
                <a16:creationId xmlns:a16="http://schemas.microsoft.com/office/drawing/2014/main" id="{2787BFD7-BD51-914F-B30E-D9FDCABC08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62359" y="2188638"/>
            <a:ext cx="566220" cy="566220"/>
          </a:xfrm>
          <a:prstGeom prst="rect">
            <a:avLst/>
          </a:prstGeom>
        </p:spPr>
      </p:pic>
    </p:spTree>
    <p:extLst>
      <p:ext uri="{BB962C8B-B14F-4D97-AF65-F5344CB8AC3E}">
        <p14:creationId xmlns:p14="http://schemas.microsoft.com/office/powerpoint/2010/main" val="485463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screen&#10;&#10;Description automatically generated">
            <a:extLst>
              <a:ext uri="{FF2B5EF4-FFF2-40B4-BE49-F238E27FC236}">
                <a16:creationId xmlns:a16="http://schemas.microsoft.com/office/drawing/2014/main" id="{ABA77D6C-6BBB-E546-BD5F-0CC750531DA7}"/>
              </a:ext>
            </a:extLst>
          </p:cNvPr>
          <p:cNvPicPr>
            <a:picLocks noChangeAspect="1"/>
          </p:cNvPicPr>
          <p:nvPr/>
        </p:nvPicPr>
        <p:blipFill>
          <a:blip r:embed="rId2"/>
          <a:stretch>
            <a:fillRect/>
          </a:stretch>
        </p:blipFill>
        <p:spPr>
          <a:xfrm>
            <a:off x="87088" y="63500"/>
            <a:ext cx="9347200" cy="6731000"/>
          </a:xfrm>
          <a:prstGeom prst="rect">
            <a:avLst/>
          </a:prstGeom>
        </p:spPr>
      </p:pic>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58762"/>
            <a:ext cx="2382982" cy="6535738"/>
          </a:xfrm>
        </p:spPr>
        <p:txBody>
          <a:bodyPr>
            <a:normAutofit/>
          </a:bodyPr>
          <a:lstStyle/>
          <a:p>
            <a:pPr algn="l"/>
            <a:r>
              <a:rPr lang="en-US" sz="2000" dirty="0"/>
              <a:t>DDIS</a:t>
            </a:r>
          </a:p>
          <a:p>
            <a:pPr algn="l"/>
            <a:endParaRPr lang="en-US" sz="2000" dirty="0"/>
          </a:p>
          <a:p>
            <a:pPr algn="l"/>
            <a:r>
              <a:rPr lang="en-US" sz="2000" dirty="0"/>
              <a:t>You need to select an Italian bond. Easiest way to do this via is WB page and click on any Italy bond issue. Then type DDIS. </a:t>
            </a:r>
          </a:p>
          <a:p>
            <a:pPr algn="l"/>
            <a:endParaRPr lang="en-US" sz="2000" dirty="0"/>
          </a:p>
          <a:p>
            <a:pPr algn="l"/>
            <a:r>
              <a:rPr lang="en-US" sz="2000" dirty="0"/>
              <a:t>Italy has a lot of maturities in the next few years</a:t>
            </a:r>
          </a:p>
        </p:txBody>
      </p:sp>
      <p:pic>
        <p:nvPicPr>
          <p:cNvPr id="8" name="Graphic 7" descr="Eye">
            <a:extLst>
              <a:ext uri="{FF2B5EF4-FFF2-40B4-BE49-F238E27FC236}">
                <a16:creationId xmlns:a16="http://schemas.microsoft.com/office/drawing/2014/main" id="{2787BFD7-BD51-914F-B30E-D9FDCABC08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29362" y="4991215"/>
            <a:ext cx="566220" cy="566220"/>
          </a:xfrm>
          <a:prstGeom prst="rect">
            <a:avLst/>
          </a:prstGeom>
        </p:spPr>
      </p:pic>
      <p:pic>
        <p:nvPicPr>
          <p:cNvPr id="9" name="Graphic 8" descr="Pencil">
            <a:extLst>
              <a:ext uri="{FF2B5EF4-FFF2-40B4-BE49-F238E27FC236}">
                <a16:creationId xmlns:a16="http://schemas.microsoft.com/office/drawing/2014/main" id="{0369B175-86C6-FF4E-9DED-AD52F9BD38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6632531" flipH="1">
            <a:off x="1617704" y="147508"/>
            <a:ext cx="470026" cy="470026"/>
          </a:xfrm>
          <a:prstGeom prst="rect">
            <a:avLst/>
          </a:prstGeom>
        </p:spPr>
      </p:pic>
      <p:pic>
        <p:nvPicPr>
          <p:cNvPr id="10" name="Graphic 9" descr="Eye">
            <a:extLst>
              <a:ext uri="{FF2B5EF4-FFF2-40B4-BE49-F238E27FC236}">
                <a16:creationId xmlns:a16="http://schemas.microsoft.com/office/drawing/2014/main" id="{72BE6F37-1FC2-854E-8649-F90100F5B3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12472" y="2412291"/>
            <a:ext cx="566220" cy="566220"/>
          </a:xfrm>
          <a:prstGeom prst="rect">
            <a:avLst/>
          </a:prstGeom>
        </p:spPr>
      </p:pic>
    </p:spTree>
    <p:extLst>
      <p:ext uri="{BB962C8B-B14F-4D97-AF65-F5344CB8AC3E}">
        <p14:creationId xmlns:p14="http://schemas.microsoft.com/office/powerpoint/2010/main" val="3387323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 screen&#10;&#10;Description automatically generated">
            <a:extLst>
              <a:ext uri="{FF2B5EF4-FFF2-40B4-BE49-F238E27FC236}">
                <a16:creationId xmlns:a16="http://schemas.microsoft.com/office/drawing/2014/main" id="{E81F133C-B0B6-4848-A2EB-463AEC74EF8A}"/>
              </a:ext>
            </a:extLst>
          </p:cNvPr>
          <p:cNvPicPr>
            <a:picLocks noChangeAspect="1"/>
          </p:cNvPicPr>
          <p:nvPr/>
        </p:nvPicPr>
        <p:blipFill>
          <a:blip r:embed="rId2"/>
          <a:stretch>
            <a:fillRect/>
          </a:stretch>
        </p:blipFill>
        <p:spPr>
          <a:xfrm>
            <a:off x="56739" y="63500"/>
            <a:ext cx="9347200" cy="6731000"/>
          </a:xfrm>
          <a:prstGeom prst="rect">
            <a:avLst/>
          </a:prstGeom>
        </p:spPr>
      </p:pic>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58762"/>
            <a:ext cx="2382982" cy="6535738"/>
          </a:xfrm>
        </p:spPr>
        <p:txBody>
          <a:bodyPr>
            <a:normAutofit/>
          </a:bodyPr>
          <a:lstStyle/>
          <a:p>
            <a:pPr algn="l"/>
            <a:r>
              <a:rPr lang="en-US" sz="2000" dirty="0"/>
              <a:t>DDIS</a:t>
            </a:r>
          </a:p>
          <a:p>
            <a:pPr algn="l"/>
            <a:endParaRPr lang="en-US" sz="2000" dirty="0"/>
          </a:p>
          <a:p>
            <a:pPr algn="l"/>
            <a:r>
              <a:rPr lang="en-US" sz="2000" dirty="0"/>
              <a:t>Change to Germany using ticker DBR or via WB screen. </a:t>
            </a:r>
          </a:p>
          <a:p>
            <a:pPr algn="l"/>
            <a:endParaRPr lang="en-US" sz="2000" dirty="0"/>
          </a:p>
          <a:p>
            <a:pPr algn="l"/>
            <a:r>
              <a:rPr lang="en-US" sz="2000" dirty="0"/>
              <a:t>A longer maturity profile than Italy as well as lower debt </a:t>
            </a:r>
          </a:p>
          <a:p>
            <a:pPr algn="l"/>
            <a:endParaRPr lang="en-US" sz="2000" dirty="0"/>
          </a:p>
          <a:p>
            <a:pPr algn="l"/>
            <a:r>
              <a:rPr lang="en-US" sz="2000" dirty="0"/>
              <a:t>This DDIS function also works for corporates</a:t>
            </a:r>
          </a:p>
        </p:txBody>
      </p:sp>
      <p:pic>
        <p:nvPicPr>
          <p:cNvPr id="8" name="Graphic 7" descr="Eye">
            <a:extLst>
              <a:ext uri="{FF2B5EF4-FFF2-40B4-BE49-F238E27FC236}">
                <a16:creationId xmlns:a16="http://schemas.microsoft.com/office/drawing/2014/main" id="{2787BFD7-BD51-914F-B30E-D9FDCABC08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29362" y="4991215"/>
            <a:ext cx="566220" cy="566220"/>
          </a:xfrm>
          <a:prstGeom prst="rect">
            <a:avLst/>
          </a:prstGeom>
        </p:spPr>
      </p:pic>
      <p:pic>
        <p:nvPicPr>
          <p:cNvPr id="9" name="Graphic 8" descr="Pencil">
            <a:extLst>
              <a:ext uri="{FF2B5EF4-FFF2-40B4-BE49-F238E27FC236}">
                <a16:creationId xmlns:a16="http://schemas.microsoft.com/office/drawing/2014/main" id="{0369B175-86C6-FF4E-9DED-AD52F9BD38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6632531" flipH="1">
            <a:off x="1617704" y="147508"/>
            <a:ext cx="470026" cy="470026"/>
          </a:xfrm>
          <a:prstGeom prst="rect">
            <a:avLst/>
          </a:prstGeom>
        </p:spPr>
      </p:pic>
      <p:pic>
        <p:nvPicPr>
          <p:cNvPr id="10" name="Graphic 9" descr="Eye">
            <a:extLst>
              <a:ext uri="{FF2B5EF4-FFF2-40B4-BE49-F238E27FC236}">
                <a16:creationId xmlns:a16="http://schemas.microsoft.com/office/drawing/2014/main" id="{72BE6F37-1FC2-854E-8649-F90100F5B3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12472" y="2412291"/>
            <a:ext cx="566220" cy="566220"/>
          </a:xfrm>
          <a:prstGeom prst="rect">
            <a:avLst/>
          </a:prstGeom>
        </p:spPr>
      </p:pic>
    </p:spTree>
    <p:extLst>
      <p:ext uri="{BB962C8B-B14F-4D97-AF65-F5344CB8AC3E}">
        <p14:creationId xmlns:p14="http://schemas.microsoft.com/office/powerpoint/2010/main" val="3982583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screen&#10;&#10;Description automatically generated">
            <a:extLst>
              <a:ext uri="{FF2B5EF4-FFF2-40B4-BE49-F238E27FC236}">
                <a16:creationId xmlns:a16="http://schemas.microsoft.com/office/drawing/2014/main" id="{6CDCBB1D-EF61-AB49-A00E-4B3700B94A73}"/>
              </a:ext>
            </a:extLst>
          </p:cNvPr>
          <p:cNvPicPr>
            <a:picLocks noChangeAspect="1"/>
          </p:cNvPicPr>
          <p:nvPr/>
        </p:nvPicPr>
        <p:blipFill>
          <a:blip r:embed="rId2"/>
          <a:stretch>
            <a:fillRect/>
          </a:stretch>
        </p:blipFill>
        <p:spPr>
          <a:xfrm>
            <a:off x="49674" y="47014"/>
            <a:ext cx="9347200" cy="6731000"/>
          </a:xfrm>
          <a:prstGeom prst="rect">
            <a:avLst/>
          </a:prstGeom>
        </p:spPr>
      </p:pic>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58762"/>
            <a:ext cx="2382982" cy="6535738"/>
          </a:xfrm>
        </p:spPr>
        <p:txBody>
          <a:bodyPr>
            <a:normAutofit/>
          </a:bodyPr>
          <a:lstStyle/>
          <a:p>
            <a:pPr algn="l"/>
            <a:r>
              <a:rPr lang="en-US" sz="2000" dirty="0"/>
              <a:t>FA ESG</a:t>
            </a:r>
          </a:p>
          <a:p>
            <a:pPr algn="l"/>
            <a:endParaRPr lang="en-US" sz="2000" dirty="0"/>
          </a:p>
          <a:p>
            <a:pPr algn="l"/>
            <a:r>
              <a:rPr lang="en-US" sz="2000" dirty="0"/>
              <a:t>This is for Procter &amp; Gamble. Note the page scrolls down further</a:t>
            </a:r>
          </a:p>
          <a:p>
            <a:pPr algn="l"/>
            <a:endParaRPr lang="en-US" sz="2000" dirty="0"/>
          </a:p>
          <a:p>
            <a:pPr algn="l"/>
            <a:r>
              <a:rPr lang="en-US" sz="2000" dirty="0"/>
              <a:t>Improvement in scores between 2014  and 2018 but perhaps stopped in 2019?</a:t>
            </a:r>
          </a:p>
          <a:p>
            <a:pPr algn="l"/>
            <a:endParaRPr lang="en-US" sz="2000" dirty="0"/>
          </a:p>
          <a:p>
            <a:pPr algn="l"/>
            <a:r>
              <a:rPr lang="en-US" sz="2000" dirty="0"/>
              <a:t>How does Unilever (ULVR LN) compare?</a:t>
            </a:r>
          </a:p>
        </p:txBody>
      </p:sp>
      <p:pic>
        <p:nvPicPr>
          <p:cNvPr id="9" name="Graphic 8" descr="Pencil">
            <a:extLst>
              <a:ext uri="{FF2B5EF4-FFF2-40B4-BE49-F238E27FC236}">
                <a16:creationId xmlns:a16="http://schemas.microsoft.com/office/drawing/2014/main" id="{0369B175-86C6-FF4E-9DED-AD52F9BD38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6632531" flipH="1">
            <a:off x="1617704" y="147508"/>
            <a:ext cx="470026" cy="470026"/>
          </a:xfrm>
          <a:prstGeom prst="rect">
            <a:avLst/>
          </a:prstGeom>
        </p:spPr>
      </p:pic>
      <p:pic>
        <p:nvPicPr>
          <p:cNvPr id="10" name="Graphic 9" descr="Eye">
            <a:extLst>
              <a:ext uri="{FF2B5EF4-FFF2-40B4-BE49-F238E27FC236}">
                <a16:creationId xmlns:a16="http://schemas.microsoft.com/office/drawing/2014/main" id="{72BE6F37-1FC2-854E-8649-F90100F5B3D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02872" y="1988958"/>
            <a:ext cx="566220" cy="566220"/>
          </a:xfrm>
          <a:prstGeom prst="rect">
            <a:avLst/>
          </a:prstGeom>
        </p:spPr>
      </p:pic>
    </p:spTree>
    <p:extLst>
      <p:ext uri="{BB962C8B-B14F-4D97-AF65-F5344CB8AC3E}">
        <p14:creationId xmlns:p14="http://schemas.microsoft.com/office/powerpoint/2010/main" val="976577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with medium confidence">
            <a:extLst>
              <a:ext uri="{FF2B5EF4-FFF2-40B4-BE49-F238E27FC236}">
                <a16:creationId xmlns:a16="http://schemas.microsoft.com/office/drawing/2014/main" id="{27F4A4B6-EC25-4949-9416-591351721D86}"/>
              </a:ext>
            </a:extLst>
          </p:cNvPr>
          <p:cNvPicPr>
            <a:picLocks noChangeAspect="1"/>
          </p:cNvPicPr>
          <p:nvPr/>
        </p:nvPicPr>
        <p:blipFill>
          <a:blip r:embed="rId2"/>
          <a:stretch>
            <a:fillRect/>
          </a:stretch>
        </p:blipFill>
        <p:spPr>
          <a:xfrm>
            <a:off x="0" y="63500"/>
            <a:ext cx="9347200" cy="6731000"/>
          </a:xfrm>
          <a:prstGeom prst="rect">
            <a:avLst/>
          </a:prstGeom>
        </p:spPr>
      </p:pic>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58762"/>
            <a:ext cx="2382982" cy="6535738"/>
          </a:xfrm>
        </p:spPr>
        <p:txBody>
          <a:bodyPr>
            <a:normAutofit/>
          </a:bodyPr>
          <a:lstStyle/>
          <a:p>
            <a:pPr algn="l"/>
            <a:r>
              <a:rPr lang="en-US" sz="2000" dirty="0"/>
              <a:t>SPX &lt;index&gt; GWGT</a:t>
            </a:r>
          </a:p>
          <a:p>
            <a:pPr algn="l"/>
            <a:endParaRPr lang="en-US" sz="2000" dirty="0"/>
          </a:p>
          <a:p>
            <a:pPr algn="l"/>
            <a:r>
              <a:rPr lang="en-US" sz="2000" dirty="0"/>
              <a:t>You can also access this via the DES page</a:t>
            </a:r>
          </a:p>
          <a:p>
            <a:pPr algn="l"/>
            <a:endParaRPr lang="en-US" sz="2000" dirty="0"/>
          </a:p>
          <a:p>
            <a:pPr algn="l"/>
            <a:r>
              <a:rPr lang="en-US" sz="2000" dirty="0"/>
              <a:t>We want 11 top level sectors rather than all the Index Sub-Industries so change the yellow drop-down box as indicated</a:t>
            </a:r>
          </a:p>
          <a:p>
            <a:pPr algn="l"/>
            <a:endParaRPr lang="en-US" sz="2000" dirty="0"/>
          </a:p>
          <a:p>
            <a:pPr algn="l"/>
            <a:r>
              <a:rPr lang="en-US" sz="2000" dirty="0"/>
              <a:t>Note the high INFO TECH weighting</a:t>
            </a:r>
          </a:p>
        </p:txBody>
      </p:sp>
      <p:pic>
        <p:nvPicPr>
          <p:cNvPr id="9" name="Graphic 8" descr="Pencil">
            <a:extLst>
              <a:ext uri="{FF2B5EF4-FFF2-40B4-BE49-F238E27FC236}">
                <a16:creationId xmlns:a16="http://schemas.microsoft.com/office/drawing/2014/main" id="{0369B175-86C6-FF4E-9DED-AD52F9BD38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427209" flipH="1">
            <a:off x="2722109" y="1382137"/>
            <a:ext cx="470026" cy="470026"/>
          </a:xfrm>
          <a:prstGeom prst="rect">
            <a:avLst/>
          </a:prstGeom>
        </p:spPr>
      </p:pic>
    </p:spTree>
    <p:extLst>
      <p:ext uri="{BB962C8B-B14F-4D97-AF65-F5344CB8AC3E}">
        <p14:creationId xmlns:p14="http://schemas.microsoft.com/office/powerpoint/2010/main" val="3404147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F5B5E333-C75A-7944-9197-79A9DAAF560C}"/>
              </a:ext>
            </a:extLst>
          </p:cNvPr>
          <p:cNvPicPr>
            <a:picLocks noChangeAspect="1"/>
          </p:cNvPicPr>
          <p:nvPr/>
        </p:nvPicPr>
        <p:blipFill>
          <a:blip r:embed="rId2"/>
          <a:stretch>
            <a:fillRect/>
          </a:stretch>
        </p:blipFill>
        <p:spPr>
          <a:xfrm>
            <a:off x="23089" y="63500"/>
            <a:ext cx="9347200" cy="6731000"/>
          </a:xfrm>
          <a:prstGeom prst="rect">
            <a:avLst/>
          </a:prstGeom>
        </p:spPr>
      </p:pic>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58762"/>
            <a:ext cx="2382982" cy="6535738"/>
          </a:xfrm>
        </p:spPr>
        <p:txBody>
          <a:bodyPr>
            <a:normAutofit/>
          </a:bodyPr>
          <a:lstStyle/>
          <a:p>
            <a:pPr algn="l"/>
            <a:r>
              <a:rPr lang="en-US" sz="2000" dirty="0"/>
              <a:t>SPX &lt;index&gt; GWGT</a:t>
            </a:r>
          </a:p>
          <a:p>
            <a:pPr algn="l"/>
            <a:endParaRPr lang="en-US" sz="2000" dirty="0"/>
          </a:p>
          <a:p>
            <a:pPr algn="l"/>
            <a:r>
              <a:rPr lang="en-US" sz="2000" dirty="0"/>
              <a:t>Historical Summary tab and change the frequency to Yearly</a:t>
            </a:r>
          </a:p>
          <a:p>
            <a:pPr algn="l"/>
            <a:endParaRPr lang="en-US" sz="2000" dirty="0"/>
          </a:p>
          <a:p>
            <a:pPr algn="l"/>
            <a:r>
              <a:rPr lang="en-US" sz="2000" dirty="0"/>
              <a:t>Which sectors have increased in value (weight up) relative to others (weight down) over time</a:t>
            </a:r>
          </a:p>
          <a:p>
            <a:pPr algn="l"/>
            <a:endParaRPr lang="en-US" sz="2000" dirty="0"/>
          </a:p>
          <a:p>
            <a:pPr algn="l"/>
            <a:r>
              <a:rPr lang="en-US" sz="2000" dirty="0"/>
              <a:t>Which of these trends have accelerated as a result of COVID? Are any of these results a surprise?</a:t>
            </a:r>
          </a:p>
        </p:txBody>
      </p:sp>
      <p:pic>
        <p:nvPicPr>
          <p:cNvPr id="8" name="Graphic 7" descr="Eye">
            <a:extLst>
              <a:ext uri="{FF2B5EF4-FFF2-40B4-BE49-F238E27FC236}">
                <a16:creationId xmlns:a16="http://schemas.microsoft.com/office/drawing/2014/main" id="{BF85AC43-91BA-D340-B8A2-0ACA2CA591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3828" y="4098808"/>
            <a:ext cx="566220" cy="566220"/>
          </a:xfrm>
          <a:prstGeom prst="rect">
            <a:avLst/>
          </a:prstGeom>
        </p:spPr>
      </p:pic>
      <p:pic>
        <p:nvPicPr>
          <p:cNvPr id="10" name="Graphic 9" descr="Eye">
            <a:extLst>
              <a:ext uri="{FF2B5EF4-FFF2-40B4-BE49-F238E27FC236}">
                <a16:creationId xmlns:a16="http://schemas.microsoft.com/office/drawing/2014/main" id="{DFE34CAD-4FCE-AB4C-B857-2C884C58C5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38601" y="1690097"/>
            <a:ext cx="566220" cy="566220"/>
          </a:xfrm>
          <a:prstGeom prst="rect">
            <a:avLst/>
          </a:prstGeom>
        </p:spPr>
      </p:pic>
      <p:pic>
        <p:nvPicPr>
          <p:cNvPr id="7" name="Graphic 6" descr="Pencil">
            <a:extLst>
              <a:ext uri="{FF2B5EF4-FFF2-40B4-BE49-F238E27FC236}">
                <a16:creationId xmlns:a16="http://schemas.microsoft.com/office/drawing/2014/main" id="{FADEF983-DAED-4C47-956E-2D739B1A72B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846429" y="442094"/>
            <a:ext cx="470026" cy="470026"/>
          </a:xfrm>
          <a:prstGeom prst="rect">
            <a:avLst/>
          </a:prstGeom>
        </p:spPr>
      </p:pic>
      <p:pic>
        <p:nvPicPr>
          <p:cNvPr id="11" name="Graphic 10" descr="Pencil">
            <a:extLst>
              <a:ext uri="{FF2B5EF4-FFF2-40B4-BE49-F238E27FC236}">
                <a16:creationId xmlns:a16="http://schemas.microsoft.com/office/drawing/2014/main" id="{4D33471A-0929-4340-AD5E-3C1A2E71D87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5571343" y="619923"/>
            <a:ext cx="470026" cy="470026"/>
          </a:xfrm>
          <a:prstGeom prst="rect">
            <a:avLst/>
          </a:prstGeom>
        </p:spPr>
      </p:pic>
    </p:spTree>
    <p:extLst>
      <p:ext uri="{BB962C8B-B14F-4D97-AF65-F5344CB8AC3E}">
        <p14:creationId xmlns:p14="http://schemas.microsoft.com/office/powerpoint/2010/main" val="1144850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172278" y="258762"/>
            <a:ext cx="11825759" cy="6535738"/>
          </a:xfrm>
        </p:spPr>
        <p:txBody>
          <a:bodyPr>
            <a:normAutofit/>
          </a:bodyPr>
          <a:lstStyle/>
          <a:p>
            <a:endParaRPr lang="en-US" sz="3600" dirty="0"/>
          </a:p>
          <a:p>
            <a:endParaRPr lang="en-US" sz="3600" dirty="0"/>
          </a:p>
          <a:p>
            <a:endParaRPr lang="en-US" sz="3600" dirty="0"/>
          </a:p>
          <a:p>
            <a:endParaRPr lang="en-US" sz="3600" dirty="0"/>
          </a:p>
          <a:p>
            <a:endParaRPr lang="en-US" sz="3600" dirty="0"/>
          </a:p>
          <a:p>
            <a:r>
              <a:rPr lang="en-US" sz="3600" dirty="0"/>
              <a:t>Session 5</a:t>
            </a:r>
          </a:p>
          <a:p>
            <a:pPr algn="l"/>
            <a:endParaRPr lang="en-US" dirty="0"/>
          </a:p>
        </p:txBody>
      </p:sp>
      <p:pic>
        <p:nvPicPr>
          <p:cNvPr id="21" name="Graphic 20" descr="Pencil">
            <a:extLst>
              <a:ext uri="{FF2B5EF4-FFF2-40B4-BE49-F238E27FC236}">
                <a16:creationId xmlns:a16="http://schemas.microsoft.com/office/drawing/2014/main" id="{135DD37B-7C55-B841-8641-9B9B5CA464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9791522" flipH="1">
            <a:off x="9352615" y="5394575"/>
            <a:ext cx="470026" cy="470026"/>
          </a:xfrm>
          <a:prstGeom prst="rect">
            <a:avLst/>
          </a:prstGeom>
        </p:spPr>
      </p:pic>
      <p:pic>
        <p:nvPicPr>
          <p:cNvPr id="9" name="Graphic 8" descr="Eye">
            <a:extLst>
              <a:ext uri="{FF2B5EF4-FFF2-40B4-BE49-F238E27FC236}">
                <a16:creationId xmlns:a16="http://schemas.microsoft.com/office/drawing/2014/main" id="{D1D083A2-C4BE-1B46-A117-BAF772039C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17541" y="5314196"/>
            <a:ext cx="604498" cy="604498"/>
          </a:xfrm>
          <a:prstGeom prst="rect">
            <a:avLst/>
          </a:prstGeom>
        </p:spPr>
      </p:pic>
    </p:spTree>
    <p:extLst>
      <p:ext uri="{BB962C8B-B14F-4D97-AF65-F5344CB8AC3E}">
        <p14:creationId xmlns:p14="http://schemas.microsoft.com/office/powerpoint/2010/main" val="3285621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58762"/>
            <a:ext cx="2382982" cy="6535738"/>
          </a:xfrm>
        </p:spPr>
        <p:txBody>
          <a:bodyPr>
            <a:normAutofit/>
          </a:bodyPr>
          <a:lstStyle/>
          <a:p>
            <a:pPr algn="l"/>
            <a:r>
              <a:rPr lang="en-US" sz="2000" dirty="0"/>
              <a:t>FSRC landing page</a:t>
            </a:r>
          </a:p>
          <a:p>
            <a:pPr algn="l"/>
            <a:endParaRPr lang="en-US" sz="2000" dirty="0"/>
          </a:p>
          <a:p>
            <a:pPr algn="l"/>
            <a:r>
              <a:rPr lang="en-US" sz="2000" dirty="0"/>
              <a:t>Nearly 1 million funds </a:t>
            </a:r>
            <a:r>
              <a:rPr lang="en-US" sz="1600" dirty="0"/>
              <a:t>(although many of them may be dormant or closed)</a:t>
            </a:r>
          </a:p>
          <a:p>
            <a:pPr algn="l"/>
            <a:endParaRPr lang="en-US" sz="2000" dirty="0"/>
          </a:p>
          <a:p>
            <a:pPr algn="l"/>
            <a:r>
              <a:rPr lang="en-US" sz="2000" dirty="0"/>
              <a:t>The “Screening Criteria” box is quite intuitive, though be careful specifying your exact criteria </a:t>
            </a:r>
            <a:r>
              <a:rPr lang="en-US" sz="1600" dirty="0"/>
              <a:t>(e.g. USD not </a:t>
            </a:r>
            <a:r>
              <a:rPr lang="en-US" sz="1600" dirty="0" err="1"/>
              <a:t>USd</a:t>
            </a:r>
            <a:r>
              <a:rPr lang="en-US" sz="1600" dirty="0"/>
              <a:t>)</a:t>
            </a:r>
          </a:p>
          <a:p>
            <a:pPr algn="l"/>
            <a:endParaRPr lang="en-US" sz="2000" dirty="0"/>
          </a:p>
        </p:txBody>
      </p:sp>
      <p:pic>
        <p:nvPicPr>
          <p:cNvPr id="8" name="Graphic 7" descr="Eye">
            <a:extLst>
              <a:ext uri="{FF2B5EF4-FFF2-40B4-BE49-F238E27FC236}">
                <a16:creationId xmlns:a16="http://schemas.microsoft.com/office/drawing/2014/main" id="{2787BFD7-BD51-914F-B30E-D9FDCABC08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62359" y="2188638"/>
            <a:ext cx="566220" cy="566220"/>
          </a:xfrm>
          <a:prstGeom prst="rect">
            <a:avLst/>
          </a:prstGeom>
        </p:spPr>
      </p:pic>
      <p:pic>
        <p:nvPicPr>
          <p:cNvPr id="5" name="Picture 4" descr="A screenshot of a cell phone screen with text&#10;&#10;Description automatically generated">
            <a:extLst>
              <a:ext uri="{FF2B5EF4-FFF2-40B4-BE49-F238E27FC236}">
                <a16:creationId xmlns:a16="http://schemas.microsoft.com/office/drawing/2014/main" id="{438086BD-FB2B-7447-AC5A-4C34143AA0E4}"/>
              </a:ext>
            </a:extLst>
          </p:cNvPr>
          <p:cNvPicPr>
            <a:picLocks noChangeAspect="1"/>
          </p:cNvPicPr>
          <p:nvPr/>
        </p:nvPicPr>
        <p:blipFill>
          <a:blip r:embed="rId4"/>
          <a:stretch>
            <a:fillRect/>
          </a:stretch>
        </p:blipFill>
        <p:spPr>
          <a:xfrm>
            <a:off x="130701" y="63500"/>
            <a:ext cx="9347200" cy="6731000"/>
          </a:xfrm>
          <a:prstGeom prst="rect">
            <a:avLst/>
          </a:prstGeom>
        </p:spPr>
      </p:pic>
      <p:pic>
        <p:nvPicPr>
          <p:cNvPr id="7" name="Graphic 6" descr="Pencil">
            <a:extLst>
              <a:ext uri="{FF2B5EF4-FFF2-40B4-BE49-F238E27FC236}">
                <a16:creationId xmlns:a16="http://schemas.microsoft.com/office/drawing/2014/main" id="{71C48DE0-3DB2-3246-A018-86CB127791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6632531" flipH="1">
            <a:off x="1832017" y="2519845"/>
            <a:ext cx="470026" cy="470026"/>
          </a:xfrm>
          <a:prstGeom prst="rect">
            <a:avLst/>
          </a:prstGeom>
        </p:spPr>
      </p:pic>
    </p:spTree>
    <p:extLst>
      <p:ext uri="{BB962C8B-B14F-4D97-AF65-F5344CB8AC3E}">
        <p14:creationId xmlns:p14="http://schemas.microsoft.com/office/powerpoint/2010/main" val="3633744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 screen with text&#10;&#10;Description automatically generated">
            <a:extLst>
              <a:ext uri="{FF2B5EF4-FFF2-40B4-BE49-F238E27FC236}">
                <a16:creationId xmlns:a16="http://schemas.microsoft.com/office/drawing/2014/main" id="{B9949777-86EE-514B-947B-53750393771B}"/>
              </a:ext>
            </a:extLst>
          </p:cNvPr>
          <p:cNvPicPr>
            <a:picLocks noChangeAspect="1"/>
          </p:cNvPicPr>
          <p:nvPr/>
        </p:nvPicPr>
        <p:blipFill>
          <a:blip r:embed="rId2"/>
          <a:stretch>
            <a:fillRect/>
          </a:stretch>
        </p:blipFill>
        <p:spPr>
          <a:xfrm>
            <a:off x="49674" y="47014"/>
            <a:ext cx="9347200" cy="6731000"/>
          </a:xfrm>
          <a:prstGeom prst="rect">
            <a:avLst/>
          </a:prstGeom>
        </p:spPr>
      </p:pic>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58762"/>
            <a:ext cx="2382982" cy="6535738"/>
          </a:xfrm>
        </p:spPr>
        <p:txBody>
          <a:bodyPr>
            <a:normAutofit/>
          </a:bodyPr>
          <a:lstStyle/>
          <a:p>
            <a:pPr algn="l"/>
            <a:r>
              <a:rPr lang="en-US" sz="2000" dirty="0"/>
              <a:t>FSRC</a:t>
            </a:r>
          </a:p>
          <a:p>
            <a:pPr algn="l"/>
            <a:endParaRPr lang="en-US" sz="2000" dirty="0"/>
          </a:p>
          <a:p>
            <a:pPr algn="l"/>
            <a:r>
              <a:rPr lang="en-US" sz="2000" dirty="0"/>
              <a:t>Filtered as shown down the bottom to give us 15 funds meeting the criteria</a:t>
            </a:r>
          </a:p>
          <a:p>
            <a:pPr algn="l"/>
            <a:endParaRPr lang="en-US" sz="2000" dirty="0"/>
          </a:p>
          <a:p>
            <a:pPr algn="l"/>
            <a:r>
              <a:rPr lang="en-US" sz="2000" dirty="0"/>
              <a:t>This is known as “screening” and you can save your own screens, or use Bloomberg examples,  as shown with the tabs at the top</a:t>
            </a:r>
          </a:p>
          <a:p>
            <a:pPr algn="l"/>
            <a:endParaRPr lang="en-US" sz="2000" dirty="0"/>
          </a:p>
        </p:txBody>
      </p:sp>
      <p:pic>
        <p:nvPicPr>
          <p:cNvPr id="9" name="Graphic 8" descr="Pencil">
            <a:extLst>
              <a:ext uri="{FF2B5EF4-FFF2-40B4-BE49-F238E27FC236}">
                <a16:creationId xmlns:a16="http://schemas.microsoft.com/office/drawing/2014/main" id="{0369B175-86C6-FF4E-9DED-AD52F9BD38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6632531" flipH="1">
            <a:off x="3160753" y="5488622"/>
            <a:ext cx="470026" cy="470026"/>
          </a:xfrm>
          <a:prstGeom prst="rect">
            <a:avLst/>
          </a:prstGeom>
        </p:spPr>
      </p:pic>
      <p:pic>
        <p:nvPicPr>
          <p:cNvPr id="11" name="Graphic 10" descr="Pencil">
            <a:extLst>
              <a:ext uri="{FF2B5EF4-FFF2-40B4-BE49-F238E27FC236}">
                <a16:creationId xmlns:a16="http://schemas.microsoft.com/office/drawing/2014/main" id="{CB59A16C-B449-C14F-8570-C726925215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6632531" flipH="1">
            <a:off x="2998830" y="4736777"/>
            <a:ext cx="470026" cy="470026"/>
          </a:xfrm>
          <a:prstGeom prst="rect">
            <a:avLst/>
          </a:prstGeom>
        </p:spPr>
      </p:pic>
      <p:pic>
        <p:nvPicPr>
          <p:cNvPr id="12" name="Graphic 11" descr="Eye">
            <a:extLst>
              <a:ext uri="{FF2B5EF4-FFF2-40B4-BE49-F238E27FC236}">
                <a16:creationId xmlns:a16="http://schemas.microsoft.com/office/drawing/2014/main" id="{28B731A5-5178-5741-9622-CBD53982D5D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11622" y="897816"/>
            <a:ext cx="566220" cy="566220"/>
          </a:xfrm>
          <a:prstGeom prst="rect">
            <a:avLst/>
          </a:prstGeom>
        </p:spPr>
      </p:pic>
    </p:spTree>
    <p:extLst>
      <p:ext uri="{BB962C8B-B14F-4D97-AF65-F5344CB8AC3E}">
        <p14:creationId xmlns:p14="http://schemas.microsoft.com/office/powerpoint/2010/main" val="3731993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58762"/>
            <a:ext cx="2382982" cy="6535738"/>
          </a:xfrm>
        </p:spPr>
        <p:txBody>
          <a:bodyPr>
            <a:normAutofit/>
          </a:bodyPr>
          <a:lstStyle/>
          <a:p>
            <a:pPr algn="l"/>
            <a:r>
              <a:rPr lang="en-US" sz="2000" dirty="0"/>
              <a:t>FSRC</a:t>
            </a:r>
          </a:p>
          <a:p>
            <a:pPr algn="l"/>
            <a:endParaRPr lang="en-US" sz="2000" dirty="0"/>
          </a:p>
          <a:p>
            <a:pPr algn="l"/>
            <a:r>
              <a:rPr lang="en-US" sz="2000" dirty="0"/>
              <a:t>Results from our earlier screen. Click on the Tot Ret 1Y field to sort them based on their recent 12-month performance</a:t>
            </a:r>
          </a:p>
        </p:txBody>
      </p:sp>
      <p:pic>
        <p:nvPicPr>
          <p:cNvPr id="8" name="Graphic 7" descr="Eye">
            <a:extLst>
              <a:ext uri="{FF2B5EF4-FFF2-40B4-BE49-F238E27FC236}">
                <a16:creationId xmlns:a16="http://schemas.microsoft.com/office/drawing/2014/main" id="{2787BFD7-BD51-914F-B30E-D9FDCABC08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29362" y="4991215"/>
            <a:ext cx="566220" cy="566220"/>
          </a:xfrm>
          <a:prstGeom prst="rect">
            <a:avLst/>
          </a:prstGeom>
        </p:spPr>
      </p:pic>
      <p:pic>
        <p:nvPicPr>
          <p:cNvPr id="9" name="Graphic 8" descr="Pencil">
            <a:extLst>
              <a:ext uri="{FF2B5EF4-FFF2-40B4-BE49-F238E27FC236}">
                <a16:creationId xmlns:a16="http://schemas.microsoft.com/office/drawing/2014/main" id="{0369B175-86C6-FF4E-9DED-AD52F9BD38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6632531" flipH="1">
            <a:off x="1617704" y="147508"/>
            <a:ext cx="470026" cy="470026"/>
          </a:xfrm>
          <a:prstGeom prst="rect">
            <a:avLst/>
          </a:prstGeom>
        </p:spPr>
      </p:pic>
      <p:pic>
        <p:nvPicPr>
          <p:cNvPr id="10" name="Graphic 9" descr="Eye">
            <a:extLst>
              <a:ext uri="{FF2B5EF4-FFF2-40B4-BE49-F238E27FC236}">
                <a16:creationId xmlns:a16="http://schemas.microsoft.com/office/drawing/2014/main" id="{72BE6F37-1FC2-854E-8649-F90100F5B3D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2472" y="2412291"/>
            <a:ext cx="566220" cy="566220"/>
          </a:xfrm>
          <a:prstGeom prst="rect">
            <a:avLst/>
          </a:prstGeom>
        </p:spPr>
      </p:pic>
      <p:pic>
        <p:nvPicPr>
          <p:cNvPr id="5" name="Picture 4" descr="A screenshot of a video game&#10;&#10;Description automatically generated">
            <a:extLst>
              <a:ext uri="{FF2B5EF4-FFF2-40B4-BE49-F238E27FC236}">
                <a16:creationId xmlns:a16="http://schemas.microsoft.com/office/drawing/2014/main" id="{E84EACD9-DEF6-9248-A491-C2642E01B939}"/>
              </a:ext>
            </a:extLst>
          </p:cNvPr>
          <p:cNvPicPr>
            <a:picLocks noChangeAspect="1"/>
          </p:cNvPicPr>
          <p:nvPr/>
        </p:nvPicPr>
        <p:blipFill>
          <a:blip r:embed="rId6"/>
          <a:stretch>
            <a:fillRect/>
          </a:stretch>
        </p:blipFill>
        <p:spPr>
          <a:xfrm>
            <a:off x="49674" y="47014"/>
            <a:ext cx="9347200" cy="6731000"/>
          </a:xfrm>
          <a:prstGeom prst="rect">
            <a:avLst/>
          </a:prstGeom>
        </p:spPr>
      </p:pic>
      <p:pic>
        <p:nvPicPr>
          <p:cNvPr id="11" name="Graphic 10" descr="Eye">
            <a:extLst>
              <a:ext uri="{FF2B5EF4-FFF2-40B4-BE49-F238E27FC236}">
                <a16:creationId xmlns:a16="http://schemas.microsoft.com/office/drawing/2014/main" id="{D20BA84A-EB16-1B4C-89F4-DF6BA742C34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9560" y="946543"/>
            <a:ext cx="566220" cy="566220"/>
          </a:xfrm>
          <a:prstGeom prst="rect">
            <a:avLst/>
          </a:prstGeom>
        </p:spPr>
      </p:pic>
    </p:spTree>
    <p:extLst>
      <p:ext uri="{BB962C8B-B14F-4D97-AF65-F5344CB8AC3E}">
        <p14:creationId xmlns:p14="http://schemas.microsoft.com/office/powerpoint/2010/main" val="56687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chart, line chart&#10;&#10;Description automatically generated">
            <a:extLst>
              <a:ext uri="{FF2B5EF4-FFF2-40B4-BE49-F238E27FC236}">
                <a16:creationId xmlns:a16="http://schemas.microsoft.com/office/drawing/2014/main" id="{27396CAA-5D5D-5D4B-8C30-6F2473177B58}"/>
              </a:ext>
            </a:extLst>
          </p:cNvPr>
          <p:cNvPicPr>
            <a:picLocks noChangeAspect="1"/>
          </p:cNvPicPr>
          <p:nvPr/>
        </p:nvPicPr>
        <p:blipFill>
          <a:blip r:embed="rId2"/>
          <a:stretch>
            <a:fillRect/>
          </a:stretch>
        </p:blipFill>
        <p:spPr>
          <a:xfrm>
            <a:off x="25400" y="63500"/>
            <a:ext cx="9347200" cy="6731000"/>
          </a:xfrm>
          <a:prstGeom prst="rect">
            <a:avLst/>
          </a:prstGeom>
        </p:spPr>
      </p:pic>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58762"/>
            <a:ext cx="2382982" cy="6535738"/>
          </a:xfrm>
        </p:spPr>
        <p:txBody>
          <a:bodyPr>
            <a:normAutofit/>
          </a:bodyPr>
          <a:lstStyle/>
          <a:p>
            <a:pPr algn="l"/>
            <a:r>
              <a:rPr lang="en-US" sz="2000" dirty="0"/>
              <a:t>GDP CUR$ &lt;index&gt; GP Q</a:t>
            </a:r>
          </a:p>
          <a:p>
            <a:pPr algn="l"/>
            <a:endParaRPr lang="en-US" sz="2000" dirty="0"/>
          </a:p>
          <a:p>
            <a:pPr algn="l"/>
            <a:r>
              <a:rPr lang="en-US" sz="2000" dirty="0"/>
              <a:t>Compared with SPX  </a:t>
            </a:r>
            <a:r>
              <a:rPr lang="en-US" sz="1600" dirty="0"/>
              <a:t>(the US stock market S&amp;P500 index)</a:t>
            </a:r>
          </a:p>
          <a:p>
            <a:pPr algn="l"/>
            <a:endParaRPr lang="en-US" sz="2000" dirty="0"/>
          </a:p>
          <a:p>
            <a:pPr algn="l"/>
            <a:r>
              <a:rPr lang="en-US" sz="2000" dirty="0"/>
              <a:t>Some correlation but the SPX tends to overshoot or be more volatile</a:t>
            </a:r>
          </a:p>
          <a:p>
            <a:pPr algn="l"/>
            <a:r>
              <a:rPr lang="en-US" sz="2000" dirty="0"/>
              <a:t> </a:t>
            </a:r>
          </a:p>
          <a:p>
            <a:pPr algn="l"/>
            <a:r>
              <a:rPr lang="en-US" sz="2000" dirty="0"/>
              <a:t>GDP drop for 2020 is likely to be worse than 2008 yet the SPX has not only recovered but hit a record</a:t>
            </a:r>
          </a:p>
        </p:txBody>
      </p:sp>
      <p:pic>
        <p:nvPicPr>
          <p:cNvPr id="13" name="Graphic 12" descr="Pencil">
            <a:extLst>
              <a:ext uri="{FF2B5EF4-FFF2-40B4-BE49-F238E27FC236}">
                <a16:creationId xmlns:a16="http://schemas.microsoft.com/office/drawing/2014/main" id="{5CE31B8E-D623-194D-98DC-A3971867E4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9970875" flipH="1">
            <a:off x="3554702" y="1188200"/>
            <a:ext cx="470026" cy="470026"/>
          </a:xfrm>
          <a:prstGeom prst="rect">
            <a:avLst/>
          </a:prstGeom>
        </p:spPr>
      </p:pic>
      <p:pic>
        <p:nvPicPr>
          <p:cNvPr id="21" name="Graphic 20" descr="Pencil">
            <a:extLst>
              <a:ext uri="{FF2B5EF4-FFF2-40B4-BE49-F238E27FC236}">
                <a16:creationId xmlns:a16="http://schemas.microsoft.com/office/drawing/2014/main" id="{135DD37B-7C55-B841-8641-9B9B5CA46492}"/>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rot="5400000" flipH="1">
            <a:off x="2708168" y="0"/>
            <a:ext cx="470026" cy="470026"/>
          </a:xfrm>
          <a:prstGeom prst="rect">
            <a:avLst/>
          </a:prstGeom>
        </p:spPr>
      </p:pic>
      <p:pic>
        <p:nvPicPr>
          <p:cNvPr id="8" name="Graphic 7" descr="Eye">
            <a:extLst>
              <a:ext uri="{FF2B5EF4-FFF2-40B4-BE49-F238E27FC236}">
                <a16:creationId xmlns:a16="http://schemas.microsoft.com/office/drawing/2014/main" id="{C15D0077-02FC-7248-943B-DD5165B7FF3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13383" y="1580557"/>
            <a:ext cx="609120" cy="609120"/>
          </a:xfrm>
          <a:prstGeom prst="rect">
            <a:avLst/>
          </a:prstGeom>
        </p:spPr>
      </p:pic>
    </p:spTree>
    <p:extLst>
      <p:ext uri="{BB962C8B-B14F-4D97-AF65-F5344CB8AC3E}">
        <p14:creationId xmlns:p14="http://schemas.microsoft.com/office/powerpoint/2010/main" val="4106341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58762"/>
            <a:ext cx="2382982" cy="6535738"/>
          </a:xfrm>
        </p:spPr>
        <p:txBody>
          <a:bodyPr>
            <a:normAutofit/>
          </a:bodyPr>
          <a:lstStyle/>
          <a:p>
            <a:pPr algn="l"/>
            <a:r>
              <a:rPr lang="en-US" sz="2000" dirty="0"/>
              <a:t>PORT</a:t>
            </a:r>
          </a:p>
          <a:p>
            <a:pPr algn="l"/>
            <a:endParaRPr lang="en-US" sz="2000" dirty="0"/>
          </a:p>
          <a:p>
            <a:pPr algn="l"/>
            <a:r>
              <a:rPr lang="en-US" sz="2000" dirty="0"/>
              <a:t>This is for a Hong-Kong tracker fund (2800 HK) using “Holdings” and “Main View” tabs</a:t>
            </a:r>
          </a:p>
          <a:p>
            <a:pPr algn="l"/>
            <a:endParaRPr lang="en-US" sz="2000" dirty="0"/>
          </a:p>
          <a:p>
            <a:pPr algn="l"/>
            <a:r>
              <a:rPr lang="en-US" sz="2000" dirty="0"/>
              <a:t>Note the fund holdings are almost exactly in line with the Hang Seng Index </a:t>
            </a:r>
            <a:r>
              <a:rPr lang="en-US" sz="1600" dirty="0"/>
              <a:t>(shown as </a:t>
            </a:r>
            <a:r>
              <a:rPr lang="en-US" sz="1600" dirty="0" err="1"/>
              <a:t>Bmrk</a:t>
            </a:r>
            <a:r>
              <a:rPr lang="en-US" sz="1600" dirty="0"/>
              <a:t>)</a:t>
            </a:r>
          </a:p>
        </p:txBody>
      </p:sp>
      <p:pic>
        <p:nvPicPr>
          <p:cNvPr id="9" name="Graphic 8" descr="Pencil">
            <a:extLst>
              <a:ext uri="{FF2B5EF4-FFF2-40B4-BE49-F238E27FC236}">
                <a16:creationId xmlns:a16="http://schemas.microsoft.com/office/drawing/2014/main" id="{0369B175-86C6-FF4E-9DED-AD52F9BD38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6632531" flipH="1">
            <a:off x="1617704" y="147508"/>
            <a:ext cx="470026" cy="470026"/>
          </a:xfrm>
          <a:prstGeom prst="rect">
            <a:avLst/>
          </a:prstGeom>
        </p:spPr>
      </p:pic>
      <p:pic>
        <p:nvPicPr>
          <p:cNvPr id="10" name="Graphic 9" descr="Eye">
            <a:extLst>
              <a:ext uri="{FF2B5EF4-FFF2-40B4-BE49-F238E27FC236}">
                <a16:creationId xmlns:a16="http://schemas.microsoft.com/office/drawing/2014/main" id="{72BE6F37-1FC2-854E-8649-F90100F5B3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02872" y="1988958"/>
            <a:ext cx="566220" cy="566220"/>
          </a:xfrm>
          <a:prstGeom prst="rect">
            <a:avLst/>
          </a:prstGeom>
        </p:spPr>
      </p:pic>
      <p:pic>
        <p:nvPicPr>
          <p:cNvPr id="4" name="Picture 3" descr="A screenshot of a computer screen&#10;&#10;Description automatically generated">
            <a:extLst>
              <a:ext uri="{FF2B5EF4-FFF2-40B4-BE49-F238E27FC236}">
                <a16:creationId xmlns:a16="http://schemas.microsoft.com/office/drawing/2014/main" id="{9A5B79FD-035F-954E-885B-6B2425D5AF5A}"/>
              </a:ext>
            </a:extLst>
          </p:cNvPr>
          <p:cNvPicPr>
            <a:picLocks noChangeAspect="1"/>
          </p:cNvPicPr>
          <p:nvPr/>
        </p:nvPicPr>
        <p:blipFill>
          <a:blip r:embed="rId6"/>
          <a:stretch>
            <a:fillRect/>
          </a:stretch>
        </p:blipFill>
        <p:spPr>
          <a:xfrm>
            <a:off x="0" y="47014"/>
            <a:ext cx="9347200" cy="6731000"/>
          </a:xfrm>
          <a:prstGeom prst="rect">
            <a:avLst/>
          </a:prstGeom>
        </p:spPr>
      </p:pic>
      <p:pic>
        <p:nvPicPr>
          <p:cNvPr id="8" name="Graphic 7" descr="Eye">
            <a:extLst>
              <a:ext uri="{FF2B5EF4-FFF2-40B4-BE49-F238E27FC236}">
                <a16:creationId xmlns:a16="http://schemas.microsoft.com/office/drawing/2014/main" id="{6F156A7C-818D-7140-9A96-8389301446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97823" y="1289445"/>
            <a:ext cx="566220" cy="566220"/>
          </a:xfrm>
          <a:prstGeom prst="rect">
            <a:avLst/>
          </a:prstGeom>
        </p:spPr>
      </p:pic>
      <p:pic>
        <p:nvPicPr>
          <p:cNvPr id="11" name="Graphic 10" descr="Eye">
            <a:extLst>
              <a:ext uri="{FF2B5EF4-FFF2-40B4-BE49-F238E27FC236}">
                <a16:creationId xmlns:a16="http://schemas.microsoft.com/office/drawing/2014/main" id="{2B8643ED-FF72-8548-9350-1B42B111401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21479" y="1270391"/>
            <a:ext cx="566220" cy="566220"/>
          </a:xfrm>
          <a:prstGeom prst="rect">
            <a:avLst/>
          </a:prstGeom>
        </p:spPr>
      </p:pic>
      <p:pic>
        <p:nvPicPr>
          <p:cNvPr id="12" name="Graphic 11" descr="Pencil">
            <a:extLst>
              <a:ext uri="{FF2B5EF4-FFF2-40B4-BE49-F238E27FC236}">
                <a16:creationId xmlns:a16="http://schemas.microsoft.com/office/drawing/2014/main" id="{1581967B-557A-F24C-8C52-C9B891B98F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147715" flipH="1">
            <a:off x="878706" y="147508"/>
            <a:ext cx="470026" cy="470026"/>
          </a:xfrm>
          <a:prstGeom prst="rect">
            <a:avLst/>
          </a:prstGeom>
        </p:spPr>
      </p:pic>
    </p:spTree>
    <p:extLst>
      <p:ext uri="{BB962C8B-B14F-4D97-AF65-F5344CB8AC3E}">
        <p14:creationId xmlns:p14="http://schemas.microsoft.com/office/powerpoint/2010/main" val="3161532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video game&#10;&#10;Description automatically generated">
            <a:extLst>
              <a:ext uri="{FF2B5EF4-FFF2-40B4-BE49-F238E27FC236}">
                <a16:creationId xmlns:a16="http://schemas.microsoft.com/office/drawing/2014/main" id="{AB455981-3EDB-B844-9F64-557350A008AF}"/>
              </a:ext>
            </a:extLst>
          </p:cNvPr>
          <p:cNvPicPr>
            <a:picLocks noChangeAspect="1"/>
          </p:cNvPicPr>
          <p:nvPr/>
        </p:nvPicPr>
        <p:blipFill>
          <a:blip r:embed="rId2"/>
          <a:stretch>
            <a:fillRect/>
          </a:stretch>
        </p:blipFill>
        <p:spPr>
          <a:xfrm>
            <a:off x="71440" y="63500"/>
            <a:ext cx="9347200" cy="6731000"/>
          </a:xfrm>
          <a:prstGeom prst="rect">
            <a:avLst/>
          </a:prstGeom>
        </p:spPr>
      </p:pic>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58762"/>
            <a:ext cx="2382982" cy="6535738"/>
          </a:xfrm>
        </p:spPr>
        <p:txBody>
          <a:bodyPr>
            <a:normAutofit/>
          </a:bodyPr>
          <a:lstStyle/>
          <a:p>
            <a:pPr algn="l"/>
            <a:r>
              <a:rPr lang="en-US" sz="2000" dirty="0"/>
              <a:t>PORT</a:t>
            </a:r>
          </a:p>
          <a:p>
            <a:pPr algn="l"/>
            <a:endParaRPr lang="en-US" sz="2000" dirty="0"/>
          </a:p>
          <a:p>
            <a:pPr algn="l"/>
            <a:r>
              <a:rPr lang="en-US" sz="2000" dirty="0"/>
              <a:t>This time for the </a:t>
            </a:r>
            <a:r>
              <a:rPr lang="en-US" sz="2000" i="1" dirty="0"/>
              <a:t>actively</a:t>
            </a:r>
            <a:r>
              <a:rPr lang="en-US" sz="2000" dirty="0"/>
              <a:t> managed HSBC China Dragon Fund (820 HK)</a:t>
            </a:r>
          </a:p>
          <a:p>
            <a:pPr algn="l"/>
            <a:endParaRPr lang="en-US" sz="2000" dirty="0"/>
          </a:p>
          <a:p>
            <a:pPr algn="l"/>
            <a:r>
              <a:rPr lang="en-US" sz="2000" dirty="0"/>
              <a:t>You need to make sure the fund benchmark is the CSI 300 index </a:t>
            </a:r>
          </a:p>
          <a:p>
            <a:pPr algn="l"/>
            <a:endParaRPr lang="en-US" sz="2000" dirty="0"/>
          </a:p>
          <a:p>
            <a:pPr algn="l"/>
            <a:r>
              <a:rPr lang="en-US" sz="2000" dirty="0"/>
              <a:t>Where has this fund moved away from its benchmark?</a:t>
            </a:r>
          </a:p>
        </p:txBody>
      </p:sp>
      <p:pic>
        <p:nvPicPr>
          <p:cNvPr id="9" name="Graphic 8" descr="Pencil">
            <a:extLst>
              <a:ext uri="{FF2B5EF4-FFF2-40B4-BE49-F238E27FC236}">
                <a16:creationId xmlns:a16="http://schemas.microsoft.com/office/drawing/2014/main" id="{0369B175-86C6-FF4E-9DED-AD52F9BD38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847173" flipH="1">
            <a:off x="2350719" y="708462"/>
            <a:ext cx="470026" cy="470026"/>
          </a:xfrm>
          <a:prstGeom prst="rect">
            <a:avLst/>
          </a:prstGeom>
        </p:spPr>
      </p:pic>
      <p:pic>
        <p:nvPicPr>
          <p:cNvPr id="10" name="Graphic 9" descr="Pencil">
            <a:extLst>
              <a:ext uri="{FF2B5EF4-FFF2-40B4-BE49-F238E27FC236}">
                <a16:creationId xmlns:a16="http://schemas.microsoft.com/office/drawing/2014/main" id="{F94C8D14-9DF7-7C46-8E3B-B563408ECF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847173" flipH="1">
            <a:off x="1488698" y="732270"/>
            <a:ext cx="470026" cy="470026"/>
          </a:xfrm>
          <a:prstGeom prst="rect">
            <a:avLst/>
          </a:prstGeom>
        </p:spPr>
      </p:pic>
    </p:spTree>
    <p:extLst>
      <p:ext uri="{BB962C8B-B14F-4D97-AF65-F5344CB8AC3E}">
        <p14:creationId xmlns:p14="http://schemas.microsoft.com/office/powerpoint/2010/main" val="3522156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10;&#10;Description automatically generated">
            <a:extLst>
              <a:ext uri="{FF2B5EF4-FFF2-40B4-BE49-F238E27FC236}">
                <a16:creationId xmlns:a16="http://schemas.microsoft.com/office/drawing/2014/main" id="{1297054B-DC19-CD40-97C5-7DAE3C84C062}"/>
              </a:ext>
            </a:extLst>
          </p:cNvPr>
          <p:cNvPicPr>
            <a:picLocks noChangeAspect="1"/>
          </p:cNvPicPr>
          <p:nvPr/>
        </p:nvPicPr>
        <p:blipFill>
          <a:blip r:embed="rId2"/>
          <a:stretch>
            <a:fillRect/>
          </a:stretch>
        </p:blipFill>
        <p:spPr>
          <a:xfrm>
            <a:off x="7926" y="63500"/>
            <a:ext cx="9347200" cy="6731000"/>
          </a:xfrm>
          <a:prstGeom prst="rect">
            <a:avLst/>
          </a:prstGeom>
        </p:spPr>
      </p:pic>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58762"/>
            <a:ext cx="2382982" cy="6535738"/>
          </a:xfrm>
        </p:spPr>
        <p:txBody>
          <a:bodyPr>
            <a:normAutofit/>
          </a:bodyPr>
          <a:lstStyle/>
          <a:p>
            <a:pPr algn="l"/>
            <a:r>
              <a:rPr lang="en-US" sz="2000" dirty="0"/>
              <a:t>PORT</a:t>
            </a:r>
          </a:p>
          <a:p>
            <a:pPr algn="l"/>
            <a:endParaRPr lang="en-US" sz="2000" dirty="0"/>
          </a:p>
          <a:p>
            <a:pPr algn="l"/>
            <a:r>
              <a:rPr lang="en-US" sz="2000" dirty="0"/>
              <a:t>Relevant tabs highlighted for comparing the performance of the actively managed Dragon fund with the CSI300 index</a:t>
            </a:r>
          </a:p>
          <a:p>
            <a:pPr algn="l"/>
            <a:endParaRPr lang="en-US" sz="2000" dirty="0"/>
          </a:p>
          <a:p>
            <a:pPr algn="l"/>
            <a:r>
              <a:rPr lang="en-US" sz="2000" dirty="0"/>
              <a:t>Why do you think the fund has recovered and outperformed its benchmark lately?</a:t>
            </a:r>
          </a:p>
        </p:txBody>
      </p:sp>
      <p:pic>
        <p:nvPicPr>
          <p:cNvPr id="9" name="Graphic 8" descr="Pencil">
            <a:extLst>
              <a:ext uri="{FF2B5EF4-FFF2-40B4-BE49-F238E27FC236}">
                <a16:creationId xmlns:a16="http://schemas.microsoft.com/office/drawing/2014/main" id="{0369B175-86C6-FF4E-9DED-AD52F9BD38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427209" flipH="1">
            <a:off x="6396165" y="1465699"/>
            <a:ext cx="470026" cy="470026"/>
          </a:xfrm>
          <a:prstGeom prst="rect">
            <a:avLst/>
          </a:prstGeom>
        </p:spPr>
      </p:pic>
      <p:pic>
        <p:nvPicPr>
          <p:cNvPr id="5" name="Graphic 4" descr="Eye">
            <a:extLst>
              <a:ext uri="{FF2B5EF4-FFF2-40B4-BE49-F238E27FC236}">
                <a16:creationId xmlns:a16="http://schemas.microsoft.com/office/drawing/2014/main" id="{2A0EDD23-A5E1-6844-910B-EC05C82ADF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29160" y="3924221"/>
            <a:ext cx="566220" cy="566220"/>
          </a:xfrm>
          <a:prstGeom prst="rect">
            <a:avLst/>
          </a:prstGeom>
        </p:spPr>
      </p:pic>
      <p:pic>
        <p:nvPicPr>
          <p:cNvPr id="6" name="Graphic 5" descr="Pencil">
            <a:extLst>
              <a:ext uri="{FF2B5EF4-FFF2-40B4-BE49-F238E27FC236}">
                <a16:creationId xmlns:a16="http://schemas.microsoft.com/office/drawing/2014/main" id="{CBE83393-C768-AB4C-A97D-87873F470E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133228" flipH="1">
            <a:off x="6648691" y="250394"/>
            <a:ext cx="470026" cy="470026"/>
          </a:xfrm>
          <a:prstGeom prst="rect">
            <a:avLst/>
          </a:prstGeom>
        </p:spPr>
      </p:pic>
      <p:pic>
        <p:nvPicPr>
          <p:cNvPr id="7" name="Graphic 6" descr="Pencil">
            <a:extLst>
              <a:ext uri="{FF2B5EF4-FFF2-40B4-BE49-F238E27FC236}">
                <a16:creationId xmlns:a16="http://schemas.microsoft.com/office/drawing/2014/main" id="{97204912-E48C-4445-9372-BFD60A2C10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133228" flipH="1">
            <a:off x="1428993" y="481672"/>
            <a:ext cx="470026" cy="470026"/>
          </a:xfrm>
          <a:prstGeom prst="rect">
            <a:avLst/>
          </a:prstGeom>
        </p:spPr>
      </p:pic>
    </p:spTree>
    <p:extLst>
      <p:ext uri="{BB962C8B-B14F-4D97-AF65-F5344CB8AC3E}">
        <p14:creationId xmlns:p14="http://schemas.microsoft.com/office/powerpoint/2010/main" val="3150949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imeline&#10;&#10;Description automatically generated">
            <a:extLst>
              <a:ext uri="{FF2B5EF4-FFF2-40B4-BE49-F238E27FC236}">
                <a16:creationId xmlns:a16="http://schemas.microsoft.com/office/drawing/2014/main" id="{1F978BDE-5C20-534C-9F1C-CD0948390262}"/>
              </a:ext>
            </a:extLst>
          </p:cNvPr>
          <p:cNvPicPr>
            <a:picLocks noChangeAspect="1"/>
          </p:cNvPicPr>
          <p:nvPr/>
        </p:nvPicPr>
        <p:blipFill>
          <a:blip r:embed="rId2"/>
          <a:stretch>
            <a:fillRect/>
          </a:stretch>
        </p:blipFill>
        <p:spPr>
          <a:xfrm>
            <a:off x="50792" y="63500"/>
            <a:ext cx="9347200" cy="6731000"/>
          </a:xfrm>
          <a:prstGeom prst="rect">
            <a:avLst/>
          </a:prstGeom>
        </p:spPr>
      </p:pic>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58762"/>
            <a:ext cx="2382982" cy="6535738"/>
          </a:xfrm>
        </p:spPr>
        <p:txBody>
          <a:bodyPr>
            <a:normAutofit/>
          </a:bodyPr>
          <a:lstStyle/>
          <a:p>
            <a:pPr algn="l"/>
            <a:r>
              <a:rPr lang="en-US" sz="2000" dirty="0"/>
              <a:t>PRTU</a:t>
            </a:r>
          </a:p>
          <a:p>
            <a:pPr algn="l"/>
            <a:r>
              <a:rPr lang="en-US" sz="2000" dirty="0"/>
              <a:t>Setting up your own portfolio</a:t>
            </a:r>
          </a:p>
          <a:p>
            <a:pPr algn="l"/>
            <a:endParaRPr lang="en-US" sz="2000" dirty="0"/>
          </a:p>
          <a:p>
            <a:pPr algn="l"/>
            <a:r>
              <a:rPr lang="en-US" sz="2000" dirty="0"/>
              <a:t>Here we have $100,000 split approx. 1/3 each  into Boeing, Tesla and the 10-yr US Treasury </a:t>
            </a:r>
            <a:r>
              <a:rPr lang="en-US" sz="1600" dirty="0"/>
              <a:t>(I weighted them by editing the Position column with round numbers and inputting COST prices close to market. Note the first “Price” column on left refers to the current market price and you should leave this alone provided the price source (PCS) is reliable </a:t>
            </a:r>
          </a:p>
          <a:p>
            <a:pPr algn="l"/>
            <a:endParaRPr lang="en-US" sz="1600" dirty="0"/>
          </a:p>
          <a:p>
            <a:pPr algn="l"/>
            <a:r>
              <a:rPr lang="en-US" sz="2000" dirty="0"/>
              <a:t>Remember to save!</a:t>
            </a:r>
          </a:p>
        </p:txBody>
      </p:sp>
      <p:pic>
        <p:nvPicPr>
          <p:cNvPr id="8" name="Graphic 7" descr="Eye">
            <a:extLst>
              <a:ext uri="{FF2B5EF4-FFF2-40B4-BE49-F238E27FC236}">
                <a16:creationId xmlns:a16="http://schemas.microsoft.com/office/drawing/2014/main" id="{BF85AC43-91BA-D340-B8A2-0ACA2CA591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57954" y="2640617"/>
            <a:ext cx="566220" cy="566220"/>
          </a:xfrm>
          <a:prstGeom prst="rect">
            <a:avLst/>
          </a:prstGeom>
        </p:spPr>
      </p:pic>
      <p:pic>
        <p:nvPicPr>
          <p:cNvPr id="11" name="Graphic 10" descr="Pencil">
            <a:extLst>
              <a:ext uri="{FF2B5EF4-FFF2-40B4-BE49-F238E27FC236}">
                <a16:creationId xmlns:a16="http://schemas.microsoft.com/office/drawing/2014/main" id="{033149DF-E018-FA4E-8410-55D0F4AAD56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133228" flipH="1">
            <a:off x="1000539" y="1704464"/>
            <a:ext cx="470026" cy="470026"/>
          </a:xfrm>
          <a:prstGeom prst="rect">
            <a:avLst/>
          </a:prstGeom>
        </p:spPr>
      </p:pic>
      <p:pic>
        <p:nvPicPr>
          <p:cNvPr id="12" name="Graphic 11" descr="Pencil">
            <a:extLst>
              <a:ext uri="{FF2B5EF4-FFF2-40B4-BE49-F238E27FC236}">
                <a16:creationId xmlns:a16="http://schemas.microsoft.com/office/drawing/2014/main" id="{A7DC0718-F04B-0647-A6AF-7F3B8980223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flipH="1">
            <a:off x="3206947" y="2655755"/>
            <a:ext cx="470026" cy="470026"/>
          </a:xfrm>
          <a:prstGeom prst="rect">
            <a:avLst/>
          </a:prstGeom>
        </p:spPr>
      </p:pic>
      <p:pic>
        <p:nvPicPr>
          <p:cNvPr id="13" name="Graphic 12" descr="Pencil">
            <a:extLst>
              <a:ext uri="{FF2B5EF4-FFF2-40B4-BE49-F238E27FC236}">
                <a16:creationId xmlns:a16="http://schemas.microsoft.com/office/drawing/2014/main" id="{36B7DBF3-A189-9F49-BDBA-F365E6A44F3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326281" flipH="1">
            <a:off x="7398531" y="2620333"/>
            <a:ext cx="470026" cy="470026"/>
          </a:xfrm>
          <a:prstGeom prst="rect">
            <a:avLst/>
          </a:prstGeom>
        </p:spPr>
      </p:pic>
      <p:pic>
        <p:nvPicPr>
          <p:cNvPr id="9" name="Graphic 8" descr="Warning">
            <a:extLst>
              <a:ext uri="{FF2B5EF4-FFF2-40B4-BE49-F238E27FC236}">
                <a16:creationId xmlns:a16="http://schemas.microsoft.com/office/drawing/2014/main" id="{6DABD877-803C-5F4C-8C23-69EB47CDE75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88182" y="36822"/>
            <a:ext cx="505050" cy="505050"/>
          </a:xfrm>
          <a:prstGeom prst="rect">
            <a:avLst/>
          </a:prstGeom>
        </p:spPr>
      </p:pic>
      <p:pic>
        <p:nvPicPr>
          <p:cNvPr id="10" name="Graphic 9" descr="Warning">
            <a:extLst>
              <a:ext uri="{FF2B5EF4-FFF2-40B4-BE49-F238E27FC236}">
                <a16:creationId xmlns:a16="http://schemas.microsoft.com/office/drawing/2014/main" id="{8B3DFD58-0843-D241-84DD-F820861935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59888" y="2671202"/>
            <a:ext cx="505050" cy="505050"/>
          </a:xfrm>
          <a:prstGeom prst="rect">
            <a:avLst/>
          </a:prstGeom>
        </p:spPr>
      </p:pic>
    </p:spTree>
    <p:extLst>
      <p:ext uri="{BB962C8B-B14F-4D97-AF65-F5344CB8AC3E}">
        <p14:creationId xmlns:p14="http://schemas.microsoft.com/office/powerpoint/2010/main" val="253053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 screen&#10;&#10;Description automatically generated">
            <a:extLst>
              <a:ext uri="{FF2B5EF4-FFF2-40B4-BE49-F238E27FC236}">
                <a16:creationId xmlns:a16="http://schemas.microsoft.com/office/drawing/2014/main" id="{7828DB48-2C52-D843-BD45-CD6FC8460297}"/>
              </a:ext>
            </a:extLst>
          </p:cNvPr>
          <p:cNvPicPr>
            <a:picLocks noChangeAspect="1"/>
          </p:cNvPicPr>
          <p:nvPr/>
        </p:nvPicPr>
        <p:blipFill>
          <a:blip r:embed="rId2"/>
          <a:stretch>
            <a:fillRect/>
          </a:stretch>
        </p:blipFill>
        <p:spPr>
          <a:xfrm>
            <a:off x="42864" y="63500"/>
            <a:ext cx="9347200" cy="6731000"/>
          </a:xfrm>
          <a:prstGeom prst="rect">
            <a:avLst/>
          </a:prstGeom>
        </p:spPr>
      </p:pic>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58762"/>
            <a:ext cx="2382982" cy="6535738"/>
          </a:xfrm>
        </p:spPr>
        <p:txBody>
          <a:bodyPr>
            <a:normAutofit/>
          </a:bodyPr>
          <a:lstStyle/>
          <a:p>
            <a:pPr algn="l"/>
            <a:r>
              <a:rPr lang="en-US" sz="2000" dirty="0"/>
              <a:t>SPY US &lt;</a:t>
            </a:r>
            <a:r>
              <a:rPr lang="en-US" sz="2000" dirty="0" err="1"/>
              <a:t>eqty</a:t>
            </a:r>
            <a:r>
              <a:rPr lang="en-US" sz="2000" dirty="0"/>
              <a:t>&gt; DES</a:t>
            </a:r>
          </a:p>
          <a:p>
            <a:pPr algn="l"/>
            <a:endParaRPr lang="en-US" sz="2000" dirty="0"/>
          </a:p>
          <a:p>
            <a:pPr algn="l"/>
            <a:r>
              <a:rPr lang="en-US" sz="2000" dirty="0"/>
              <a:t>This is on the Performance tab or page 2 of DES</a:t>
            </a:r>
          </a:p>
          <a:p>
            <a:pPr algn="l"/>
            <a:endParaRPr lang="en-US" sz="2000" dirty="0"/>
          </a:p>
          <a:p>
            <a:pPr algn="l"/>
            <a:r>
              <a:rPr lang="en-US" sz="2000" dirty="0"/>
              <a:t>Sharpe ratio is (Return – RFR)/</a:t>
            </a:r>
            <a:r>
              <a:rPr lang="en-US" sz="2000" dirty="0" err="1"/>
              <a:t>σ</a:t>
            </a:r>
            <a:endParaRPr lang="en-US" sz="2000" dirty="0"/>
          </a:p>
          <a:p>
            <a:pPr algn="l"/>
            <a:endParaRPr lang="en-US" sz="2000" dirty="0"/>
          </a:p>
          <a:p>
            <a:pPr algn="l"/>
            <a:r>
              <a:rPr lang="en-US" sz="2000" dirty="0"/>
              <a:t>Using approx. figures on this screen and a 2% risk free rate in US gives us:</a:t>
            </a:r>
          </a:p>
          <a:p>
            <a:pPr algn="l"/>
            <a:r>
              <a:rPr lang="en-US" sz="2000" dirty="0"/>
              <a:t>(16-2) / 23 = 0.61</a:t>
            </a:r>
          </a:p>
        </p:txBody>
      </p:sp>
      <p:pic>
        <p:nvPicPr>
          <p:cNvPr id="5" name="Graphic 4" descr="Eye">
            <a:extLst>
              <a:ext uri="{FF2B5EF4-FFF2-40B4-BE49-F238E27FC236}">
                <a16:creationId xmlns:a16="http://schemas.microsoft.com/office/drawing/2014/main" id="{2A0EDD23-A5E1-6844-910B-EC05C82ADF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99159" y="2138283"/>
            <a:ext cx="566220" cy="566220"/>
          </a:xfrm>
          <a:prstGeom prst="rect">
            <a:avLst/>
          </a:prstGeom>
        </p:spPr>
      </p:pic>
    </p:spTree>
    <p:extLst>
      <p:ext uri="{BB962C8B-B14F-4D97-AF65-F5344CB8AC3E}">
        <p14:creationId xmlns:p14="http://schemas.microsoft.com/office/powerpoint/2010/main" val="1116944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172278" y="258762"/>
            <a:ext cx="11825759" cy="6535738"/>
          </a:xfrm>
        </p:spPr>
        <p:txBody>
          <a:bodyPr>
            <a:normAutofit/>
          </a:bodyPr>
          <a:lstStyle/>
          <a:p>
            <a:endParaRPr lang="en-US" sz="3600" dirty="0"/>
          </a:p>
          <a:p>
            <a:endParaRPr lang="en-US" sz="3600" dirty="0"/>
          </a:p>
          <a:p>
            <a:endParaRPr lang="en-US" sz="3600" dirty="0"/>
          </a:p>
          <a:p>
            <a:endParaRPr lang="en-US" sz="3600" dirty="0"/>
          </a:p>
          <a:p>
            <a:endParaRPr lang="en-US" sz="3600" dirty="0"/>
          </a:p>
          <a:p>
            <a:r>
              <a:rPr lang="en-US" sz="3600" dirty="0"/>
              <a:t>Session 6</a:t>
            </a:r>
          </a:p>
          <a:p>
            <a:pPr algn="l"/>
            <a:endParaRPr lang="en-US" dirty="0"/>
          </a:p>
        </p:txBody>
      </p:sp>
      <p:pic>
        <p:nvPicPr>
          <p:cNvPr id="21" name="Graphic 20" descr="Pencil">
            <a:extLst>
              <a:ext uri="{FF2B5EF4-FFF2-40B4-BE49-F238E27FC236}">
                <a16:creationId xmlns:a16="http://schemas.microsoft.com/office/drawing/2014/main" id="{135DD37B-7C55-B841-8641-9B9B5CA464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9791522" flipH="1">
            <a:off x="9352615" y="5394575"/>
            <a:ext cx="470026" cy="470026"/>
          </a:xfrm>
          <a:prstGeom prst="rect">
            <a:avLst/>
          </a:prstGeom>
        </p:spPr>
      </p:pic>
      <p:pic>
        <p:nvPicPr>
          <p:cNvPr id="9" name="Graphic 8" descr="Eye">
            <a:extLst>
              <a:ext uri="{FF2B5EF4-FFF2-40B4-BE49-F238E27FC236}">
                <a16:creationId xmlns:a16="http://schemas.microsoft.com/office/drawing/2014/main" id="{D1D083A2-C4BE-1B46-A117-BAF772039C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17541" y="5314196"/>
            <a:ext cx="604498" cy="604498"/>
          </a:xfrm>
          <a:prstGeom prst="rect">
            <a:avLst/>
          </a:prstGeom>
        </p:spPr>
      </p:pic>
    </p:spTree>
    <p:extLst>
      <p:ext uri="{BB962C8B-B14F-4D97-AF65-F5344CB8AC3E}">
        <p14:creationId xmlns:p14="http://schemas.microsoft.com/office/powerpoint/2010/main" val="1607658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10;&#10;Description automatically generated">
            <a:extLst>
              <a:ext uri="{FF2B5EF4-FFF2-40B4-BE49-F238E27FC236}">
                <a16:creationId xmlns:a16="http://schemas.microsoft.com/office/drawing/2014/main" id="{2F9FF1AD-B706-464C-BD1B-95B192CD8BE7}"/>
              </a:ext>
            </a:extLst>
          </p:cNvPr>
          <p:cNvPicPr>
            <a:picLocks noChangeAspect="1"/>
          </p:cNvPicPr>
          <p:nvPr/>
        </p:nvPicPr>
        <p:blipFill>
          <a:blip r:embed="rId2"/>
          <a:stretch>
            <a:fillRect/>
          </a:stretch>
        </p:blipFill>
        <p:spPr>
          <a:xfrm>
            <a:off x="17672" y="63500"/>
            <a:ext cx="9347200" cy="6731000"/>
          </a:xfrm>
          <a:prstGeom prst="rect">
            <a:avLst/>
          </a:prstGeom>
        </p:spPr>
      </p:pic>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58762"/>
            <a:ext cx="2382982" cy="6535738"/>
          </a:xfrm>
        </p:spPr>
        <p:txBody>
          <a:bodyPr>
            <a:normAutofit/>
          </a:bodyPr>
          <a:lstStyle/>
          <a:p>
            <a:pPr algn="l"/>
            <a:r>
              <a:rPr lang="en-US" sz="2000" dirty="0"/>
              <a:t>WB</a:t>
            </a:r>
          </a:p>
          <a:p>
            <a:pPr algn="l"/>
            <a:endParaRPr lang="en-US" sz="2000" dirty="0"/>
          </a:p>
          <a:p>
            <a:pPr algn="l"/>
            <a:r>
              <a:rPr lang="en-US" sz="2000" dirty="0"/>
              <a:t>World Bonds landing page. You can change the 10 Year maturity in the yellow box</a:t>
            </a:r>
          </a:p>
          <a:p>
            <a:pPr algn="l"/>
            <a:endParaRPr lang="en-US" sz="2000" dirty="0"/>
          </a:p>
          <a:p>
            <a:pPr algn="l"/>
            <a:r>
              <a:rPr lang="en-US" sz="2000" dirty="0"/>
              <a:t>Note the number of negative yields even at this maturity!</a:t>
            </a:r>
          </a:p>
          <a:p>
            <a:pPr algn="l"/>
            <a:endParaRPr lang="en-US" sz="2000" dirty="0"/>
          </a:p>
          <a:p>
            <a:pPr algn="l"/>
            <a:r>
              <a:rPr lang="en-US" sz="2000" dirty="0"/>
              <a:t>This is also a useful page for accessing benchmark bonds. For example, clicking the top row will access benchmark 10-yr US Treasury</a:t>
            </a:r>
          </a:p>
        </p:txBody>
      </p:sp>
      <p:pic>
        <p:nvPicPr>
          <p:cNvPr id="6" name="Graphic 5" descr="Eye">
            <a:extLst>
              <a:ext uri="{FF2B5EF4-FFF2-40B4-BE49-F238E27FC236}">
                <a16:creationId xmlns:a16="http://schemas.microsoft.com/office/drawing/2014/main" id="{AC855DED-F46C-754A-8E60-3181567EB8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82113" y="2294180"/>
            <a:ext cx="566220" cy="566220"/>
          </a:xfrm>
          <a:prstGeom prst="rect">
            <a:avLst/>
          </a:prstGeom>
        </p:spPr>
      </p:pic>
      <p:pic>
        <p:nvPicPr>
          <p:cNvPr id="7" name="Graphic 6" descr="Pencil">
            <a:extLst>
              <a:ext uri="{FF2B5EF4-FFF2-40B4-BE49-F238E27FC236}">
                <a16:creationId xmlns:a16="http://schemas.microsoft.com/office/drawing/2014/main" id="{AF56149C-F7E7-C74F-AB63-A7E2673AA46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3666164" flipH="1">
            <a:off x="1208783" y="423282"/>
            <a:ext cx="470026" cy="470026"/>
          </a:xfrm>
          <a:prstGeom prst="rect">
            <a:avLst/>
          </a:prstGeom>
        </p:spPr>
      </p:pic>
    </p:spTree>
    <p:extLst>
      <p:ext uri="{BB962C8B-B14F-4D97-AF65-F5344CB8AC3E}">
        <p14:creationId xmlns:p14="http://schemas.microsoft.com/office/powerpoint/2010/main" val="586228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with medium confidence">
            <a:extLst>
              <a:ext uri="{FF2B5EF4-FFF2-40B4-BE49-F238E27FC236}">
                <a16:creationId xmlns:a16="http://schemas.microsoft.com/office/drawing/2014/main" id="{003A468B-DAB3-FD4E-9279-64E7A89E4598}"/>
              </a:ext>
            </a:extLst>
          </p:cNvPr>
          <p:cNvPicPr>
            <a:picLocks noChangeAspect="1"/>
          </p:cNvPicPr>
          <p:nvPr/>
        </p:nvPicPr>
        <p:blipFill>
          <a:blip r:embed="rId2"/>
          <a:stretch>
            <a:fillRect/>
          </a:stretch>
        </p:blipFill>
        <p:spPr>
          <a:xfrm>
            <a:off x="44175" y="50247"/>
            <a:ext cx="9347200" cy="6731000"/>
          </a:xfrm>
          <a:prstGeom prst="rect">
            <a:avLst/>
          </a:prstGeom>
        </p:spPr>
      </p:pic>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58762"/>
            <a:ext cx="2382982" cy="6535738"/>
          </a:xfrm>
        </p:spPr>
        <p:txBody>
          <a:bodyPr>
            <a:normAutofit/>
          </a:bodyPr>
          <a:lstStyle/>
          <a:p>
            <a:pPr algn="l"/>
            <a:r>
              <a:rPr lang="en-US" sz="2000" dirty="0"/>
              <a:t>DBR 0 30 &lt;Govt&gt; YA</a:t>
            </a:r>
          </a:p>
          <a:p>
            <a:pPr algn="l"/>
            <a:endParaRPr lang="en-US" sz="2000" dirty="0"/>
          </a:p>
          <a:p>
            <a:pPr algn="l"/>
            <a:r>
              <a:rPr lang="en-US" sz="2000" dirty="0"/>
              <a:t>You can also access this 10-year Germany bond through WB</a:t>
            </a:r>
          </a:p>
          <a:p>
            <a:pPr algn="l"/>
            <a:endParaRPr lang="en-US" sz="2000" dirty="0"/>
          </a:p>
          <a:p>
            <a:pPr algn="l"/>
            <a:r>
              <a:rPr lang="en-US" sz="2000" dirty="0"/>
              <a:t>The zero refers to the coupon! At a price above 106, you pay €1,060,325 now to get back just  €1,000,000 in ten years time</a:t>
            </a:r>
          </a:p>
          <a:p>
            <a:pPr algn="l"/>
            <a:endParaRPr lang="en-US" sz="2000" dirty="0"/>
          </a:p>
          <a:p>
            <a:pPr algn="l"/>
            <a:r>
              <a:rPr lang="en-US" sz="2000" dirty="0"/>
              <a:t>A loss of about 6% or 0.60% per annum</a:t>
            </a:r>
          </a:p>
          <a:p>
            <a:pPr algn="l"/>
            <a:r>
              <a:rPr lang="en-US" sz="2000" dirty="0"/>
              <a:t>🙁 </a:t>
            </a:r>
          </a:p>
        </p:txBody>
      </p:sp>
      <p:pic>
        <p:nvPicPr>
          <p:cNvPr id="6" name="Graphic 5" descr="Eye">
            <a:extLst>
              <a:ext uri="{FF2B5EF4-FFF2-40B4-BE49-F238E27FC236}">
                <a16:creationId xmlns:a16="http://schemas.microsoft.com/office/drawing/2014/main" id="{AC855DED-F46C-754A-8E60-3181567EB8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6525" y="50247"/>
            <a:ext cx="566220" cy="566220"/>
          </a:xfrm>
          <a:prstGeom prst="rect">
            <a:avLst/>
          </a:prstGeom>
        </p:spPr>
      </p:pic>
      <p:pic>
        <p:nvPicPr>
          <p:cNvPr id="8" name="Graphic 7" descr="Eye">
            <a:extLst>
              <a:ext uri="{FF2B5EF4-FFF2-40B4-BE49-F238E27FC236}">
                <a16:creationId xmlns:a16="http://schemas.microsoft.com/office/drawing/2014/main" id="{C1FE6F7F-FFB5-0842-9777-6CE03B795A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95572" y="4520842"/>
            <a:ext cx="566220" cy="566220"/>
          </a:xfrm>
          <a:prstGeom prst="rect">
            <a:avLst/>
          </a:prstGeom>
        </p:spPr>
      </p:pic>
      <p:pic>
        <p:nvPicPr>
          <p:cNvPr id="9" name="Graphic 8" descr="Eye">
            <a:extLst>
              <a:ext uri="{FF2B5EF4-FFF2-40B4-BE49-F238E27FC236}">
                <a16:creationId xmlns:a16="http://schemas.microsoft.com/office/drawing/2014/main" id="{F2FDF45B-DB95-CB4E-A64C-CED1AFAB67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17515" y="1527865"/>
            <a:ext cx="566220" cy="566220"/>
          </a:xfrm>
          <a:prstGeom prst="rect">
            <a:avLst/>
          </a:prstGeom>
        </p:spPr>
      </p:pic>
    </p:spTree>
    <p:extLst>
      <p:ext uri="{BB962C8B-B14F-4D97-AF65-F5344CB8AC3E}">
        <p14:creationId xmlns:p14="http://schemas.microsoft.com/office/powerpoint/2010/main" val="6194465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with medium confidence">
            <a:extLst>
              <a:ext uri="{FF2B5EF4-FFF2-40B4-BE49-F238E27FC236}">
                <a16:creationId xmlns:a16="http://schemas.microsoft.com/office/drawing/2014/main" id="{AB12E01B-4DE8-5A4B-B9B3-FF4B742B5406}"/>
              </a:ext>
            </a:extLst>
          </p:cNvPr>
          <p:cNvPicPr>
            <a:picLocks noChangeAspect="1"/>
          </p:cNvPicPr>
          <p:nvPr/>
        </p:nvPicPr>
        <p:blipFill>
          <a:blip r:embed="rId2"/>
          <a:stretch>
            <a:fillRect/>
          </a:stretch>
        </p:blipFill>
        <p:spPr>
          <a:xfrm>
            <a:off x="30924" y="63500"/>
            <a:ext cx="9347200" cy="6731000"/>
          </a:xfrm>
          <a:prstGeom prst="rect">
            <a:avLst/>
          </a:prstGeom>
        </p:spPr>
      </p:pic>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58762"/>
            <a:ext cx="2382982" cy="6535738"/>
          </a:xfrm>
        </p:spPr>
        <p:txBody>
          <a:bodyPr>
            <a:normAutofit/>
          </a:bodyPr>
          <a:lstStyle/>
          <a:p>
            <a:pPr algn="l"/>
            <a:r>
              <a:rPr lang="en-US" sz="2000" dirty="0"/>
              <a:t>CGB 3.27 30 &lt;Govt&gt; YA</a:t>
            </a:r>
          </a:p>
          <a:p>
            <a:pPr algn="l"/>
            <a:endParaRPr lang="en-US" sz="2000" dirty="0"/>
          </a:p>
          <a:p>
            <a:pPr algn="l"/>
            <a:r>
              <a:rPr lang="en-US" sz="2000" dirty="0"/>
              <a:t>Again, you can find this bond on WB</a:t>
            </a:r>
          </a:p>
          <a:p>
            <a:pPr algn="l"/>
            <a:endParaRPr lang="en-US" sz="2000" dirty="0"/>
          </a:p>
          <a:p>
            <a:pPr algn="l"/>
            <a:r>
              <a:rPr lang="en-US" sz="2000" dirty="0"/>
              <a:t>China bonds pay semi-annually so a s/a yield of 3% is 3.0225% on annual equivalent basis ((1.015)</a:t>
            </a:r>
            <a:r>
              <a:rPr lang="en-US" sz="2000" baseline="30000" dirty="0"/>
              <a:t>2</a:t>
            </a:r>
            <a:r>
              <a:rPr lang="en-US" sz="2000" dirty="0"/>
              <a:t> -1) </a:t>
            </a:r>
          </a:p>
          <a:p>
            <a:pPr algn="l"/>
            <a:endParaRPr lang="en-US" sz="2000" dirty="0"/>
          </a:p>
          <a:p>
            <a:pPr algn="l"/>
            <a:r>
              <a:rPr lang="en-US" sz="2000" dirty="0"/>
              <a:t>If the yield was 10% the </a:t>
            </a:r>
            <a:r>
              <a:rPr lang="en-US" sz="2000" dirty="0" err="1"/>
              <a:t>a.e.y</a:t>
            </a:r>
            <a:r>
              <a:rPr lang="en-US" sz="2000" dirty="0"/>
              <a:t>. moves to? </a:t>
            </a:r>
          </a:p>
        </p:txBody>
      </p:sp>
      <p:pic>
        <p:nvPicPr>
          <p:cNvPr id="6" name="Graphic 5" descr="Eye">
            <a:extLst>
              <a:ext uri="{FF2B5EF4-FFF2-40B4-BE49-F238E27FC236}">
                <a16:creationId xmlns:a16="http://schemas.microsoft.com/office/drawing/2014/main" id="{AC855DED-F46C-754A-8E60-3181567EB8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82321" y="3619397"/>
            <a:ext cx="566220" cy="566220"/>
          </a:xfrm>
          <a:prstGeom prst="rect">
            <a:avLst/>
          </a:prstGeom>
        </p:spPr>
      </p:pic>
      <p:pic>
        <p:nvPicPr>
          <p:cNvPr id="7" name="Graphic 6" descr="Pencil">
            <a:extLst>
              <a:ext uri="{FF2B5EF4-FFF2-40B4-BE49-F238E27FC236}">
                <a16:creationId xmlns:a16="http://schemas.microsoft.com/office/drawing/2014/main" id="{AF56149C-F7E7-C74F-AB63-A7E2673AA46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7542164" flipH="1">
            <a:off x="2030418" y="1766607"/>
            <a:ext cx="470026" cy="470026"/>
          </a:xfrm>
          <a:prstGeom prst="rect">
            <a:avLst/>
          </a:prstGeom>
        </p:spPr>
      </p:pic>
    </p:spTree>
    <p:extLst>
      <p:ext uri="{BB962C8B-B14F-4D97-AF65-F5344CB8AC3E}">
        <p14:creationId xmlns:p14="http://schemas.microsoft.com/office/powerpoint/2010/main" val="24174988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76224"/>
            <a:ext cx="2382982" cy="6535738"/>
          </a:xfrm>
        </p:spPr>
        <p:txBody>
          <a:bodyPr>
            <a:normAutofit/>
          </a:bodyPr>
          <a:lstStyle/>
          <a:p>
            <a:pPr algn="l"/>
            <a:r>
              <a:rPr lang="en-US" sz="2000" dirty="0"/>
              <a:t>BRK/A &lt;&gt; TRA</a:t>
            </a:r>
          </a:p>
          <a:p>
            <a:pPr algn="l"/>
            <a:endParaRPr lang="en-US" sz="2000" dirty="0"/>
          </a:p>
          <a:p>
            <a:pPr algn="l"/>
            <a:r>
              <a:rPr lang="en-US" sz="2000" dirty="0"/>
              <a:t>Total Return Analysis</a:t>
            </a:r>
          </a:p>
          <a:p>
            <a:pPr algn="l"/>
            <a:endParaRPr lang="en-US" sz="2000" dirty="0"/>
          </a:p>
          <a:p>
            <a:pPr algn="l"/>
            <a:r>
              <a:rPr lang="en-US" sz="2000" dirty="0"/>
              <a:t>77.19% over a 5-year period</a:t>
            </a:r>
          </a:p>
          <a:p>
            <a:pPr algn="l"/>
            <a:endParaRPr lang="en-US" sz="2000" dirty="0"/>
          </a:p>
          <a:p>
            <a:pPr algn="l"/>
            <a:r>
              <a:rPr lang="en-US" sz="2000" dirty="0"/>
              <a:t>A per annum return of 12.13% which is NOT 77.19 divided by 5!</a:t>
            </a:r>
          </a:p>
          <a:p>
            <a:pPr algn="l"/>
            <a:endParaRPr lang="en-US" sz="2000" dirty="0"/>
          </a:p>
          <a:p>
            <a:pPr algn="l"/>
            <a:r>
              <a:rPr lang="en-US" sz="2000" dirty="0"/>
              <a:t>As there are no dividends, the analysis is neat and (1.1213)</a:t>
            </a:r>
            <a:r>
              <a:rPr lang="en-US" sz="2000" baseline="30000" dirty="0"/>
              <a:t>5</a:t>
            </a:r>
            <a:r>
              <a:rPr lang="en-US" sz="2000" dirty="0"/>
              <a:t> gives us the value of an initial $1 investment made 5 years ago</a:t>
            </a:r>
          </a:p>
        </p:txBody>
      </p:sp>
      <p:pic>
        <p:nvPicPr>
          <p:cNvPr id="5" name="Graphic 4" descr="Pencil">
            <a:extLst>
              <a:ext uri="{FF2B5EF4-FFF2-40B4-BE49-F238E27FC236}">
                <a16:creationId xmlns:a16="http://schemas.microsoft.com/office/drawing/2014/main" id="{0D325676-71E7-F844-B22E-730F57143C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9270020" flipH="1">
            <a:off x="1122403" y="1188908"/>
            <a:ext cx="470026" cy="470026"/>
          </a:xfrm>
          <a:prstGeom prst="rect">
            <a:avLst/>
          </a:prstGeom>
        </p:spPr>
      </p:pic>
      <p:pic>
        <p:nvPicPr>
          <p:cNvPr id="6" name="Graphic 5" descr="Pencil">
            <a:extLst>
              <a:ext uri="{FF2B5EF4-FFF2-40B4-BE49-F238E27FC236}">
                <a16:creationId xmlns:a16="http://schemas.microsoft.com/office/drawing/2014/main" id="{BEA6DF08-4937-1943-ABCB-DDAC7B8FC3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4631142" flipH="1">
            <a:off x="3126796" y="322494"/>
            <a:ext cx="470026" cy="470026"/>
          </a:xfrm>
          <a:prstGeom prst="rect">
            <a:avLst/>
          </a:prstGeom>
        </p:spPr>
      </p:pic>
      <p:pic>
        <p:nvPicPr>
          <p:cNvPr id="7" name="Picture 6" descr="Graphical user interface, chart&#10;&#10;Description automatically generated">
            <a:extLst>
              <a:ext uri="{FF2B5EF4-FFF2-40B4-BE49-F238E27FC236}">
                <a16:creationId xmlns:a16="http://schemas.microsoft.com/office/drawing/2014/main" id="{00C6EE56-96A5-B147-830E-2F7194A6A608}"/>
              </a:ext>
            </a:extLst>
          </p:cNvPr>
          <p:cNvPicPr>
            <a:picLocks noChangeAspect="1"/>
          </p:cNvPicPr>
          <p:nvPr/>
        </p:nvPicPr>
        <p:blipFill>
          <a:blip r:embed="rId4"/>
          <a:stretch>
            <a:fillRect/>
          </a:stretch>
        </p:blipFill>
        <p:spPr>
          <a:xfrm>
            <a:off x="17670" y="63500"/>
            <a:ext cx="9347200" cy="6731000"/>
          </a:xfrm>
          <a:prstGeom prst="rect">
            <a:avLst/>
          </a:prstGeom>
        </p:spPr>
      </p:pic>
    </p:spTree>
    <p:extLst>
      <p:ext uri="{BB962C8B-B14F-4D97-AF65-F5344CB8AC3E}">
        <p14:creationId xmlns:p14="http://schemas.microsoft.com/office/powerpoint/2010/main" val="43862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ext, timeline&#10;&#10;Description automatically generated">
            <a:extLst>
              <a:ext uri="{FF2B5EF4-FFF2-40B4-BE49-F238E27FC236}">
                <a16:creationId xmlns:a16="http://schemas.microsoft.com/office/drawing/2014/main" id="{E678E8AE-2942-BE4D-924E-128759438971}"/>
              </a:ext>
            </a:extLst>
          </p:cNvPr>
          <p:cNvPicPr>
            <a:picLocks noChangeAspect="1"/>
          </p:cNvPicPr>
          <p:nvPr/>
        </p:nvPicPr>
        <p:blipFill>
          <a:blip r:embed="rId2"/>
          <a:stretch>
            <a:fillRect/>
          </a:stretch>
        </p:blipFill>
        <p:spPr>
          <a:xfrm>
            <a:off x="77698" y="63500"/>
            <a:ext cx="9347200" cy="6731000"/>
          </a:xfrm>
          <a:prstGeom prst="rect">
            <a:avLst/>
          </a:prstGeom>
        </p:spPr>
      </p:pic>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58762"/>
            <a:ext cx="2382982" cy="6535738"/>
          </a:xfrm>
        </p:spPr>
        <p:txBody>
          <a:bodyPr>
            <a:normAutofit/>
          </a:bodyPr>
          <a:lstStyle/>
          <a:p>
            <a:pPr algn="l"/>
            <a:r>
              <a:rPr lang="en-US" sz="2000" dirty="0"/>
              <a:t>ECO</a:t>
            </a:r>
          </a:p>
          <a:p>
            <a:pPr algn="l"/>
            <a:endParaRPr lang="en-US" sz="2000" dirty="0"/>
          </a:p>
          <a:p>
            <a:pPr algn="l"/>
            <a:r>
              <a:rPr lang="en-US" sz="2000" dirty="0"/>
              <a:t>From landing page, selecting Labor Market releases for Jan 2021</a:t>
            </a:r>
          </a:p>
          <a:p>
            <a:pPr algn="l"/>
            <a:endParaRPr lang="en-US" sz="2000" dirty="0"/>
          </a:p>
          <a:p>
            <a:pPr algn="l"/>
            <a:r>
              <a:rPr lang="en-US" sz="2000" dirty="0"/>
              <a:t>Note the “</a:t>
            </a:r>
            <a:r>
              <a:rPr lang="en-US" sz="2000" dirty="0" err="1"/>
              <a:t>wifi</a:t>
            </a:r>
            <a:r>
              <a:rPr lang="en-US" sz="2000" dirty="0"/>
              <a:t>” symbol next to releases. When the number comes (Actual) it may move lead to a short term move in markets if it is much different from the estimate (</a:t>
            </a:r>
            <a:r>
              <a:rPr lang="en-US" sz="2000" dirty="0" err="1"/>
              <a:t>Surv</a:t>
            </a:r>
            <a:r>
              <a:rPr lang="en-US" sz="2000" dirty="0"/>
              <a:t>)</a:t>
            </a:r>
          </a:p>
        </p:txBody>
      </p:sp>
      <p:pic>
        <p:nvPicPr>
          <p:cNvPr id="8" name="Picture 7">
            <a:extLst>
              <a:ext uri="{FF2B5EF4-FFF2-40B4-BE49-F238E27FC236}">
                <a16:creationId xmlns:a16="http://schemas.microsoft.com/office/drawing/2014/main" id="{649E4C88-3986-1F44-8005-66C07DFB3129}"/>
              </a:ext>
            </a:extLst>
          </p:cNvPr>
          <p:cNvPicPr>
            <a:picLocks noChangeAspect="1"/>
          </p:cNvPicPr>
          <p:nvPr/>
        </p:nvPicPr>
        <p:blipFill>
          <a:blip r:embed="rId3"/>
          <a:stretch>
            <a:fillRect/>
          </a:stretch>
        </p:blipFill>
        <p:spPr>
          <a:xfrm rot="11577527">
            <a:off x="2246189" y="274037"/>
            <a:ext cx="761993" cy="778926"/>
          </a:xfrm>
          <a:prstGeom prst="rect">
            <a:avLst/>
          </a:prstGeom>
        </p:spPr>
      </p:pic>
      <p:pic>
        <p:nvPicPr>
          <p:cNvPr id="9" name="Picture 8">
            <a:extLst>
              <a:ext uri="{FF2B5EF4-FFF2-40B4-BE49-F238E27FC236}">
                <a16:creationId xmlns:a16="http://schemas.microsoft.com/office/drawing/2014/main" id="{CA5EC7AD-E3C9-0A45-80EE-44C1769A6D75}"/>
              </a:ext>
            </a:extLst>
          </p:cNvPr>
          <p:cNvPicPr>
            <a:picLocks noChangeAspect="1"/>
          </p:cNvPicPr>
          <p:nvPr/>
        </p:nvPicPr>
        <p:blipFill>
          <a:blip r:embed="rId3"/>
          <a:stretch>
            <a:fillRect/>
          </a:stretch>
        </p:blipFill>
        <p:spPr>
          <a:xfrm rot="11577527">
            <a:off x="6786353" y="96025"/>
            <a:ext cx="761993" cy="778926"/>
          </a:xfrm>
          <a:prstGeom prst="rect">
            <a:avLst/>
          </a:prstGeom>
        </p:spPr>
      </p:pic>
      <p:pic>
        <p:nvPicPr>
          <p:cNvPr id="10" name="Graphic 9" descr="Eye">
            <a:extLst>
              <a:ext uri="{FF2B5EF4-FFF2-40B4-BE49-F238E27FC236}">
                <a16:creationId xmlns:a16="http://schemas.microsoft.com/office/drawing/2014/main" id="{BAD714CC-19D0-9242-B88E-03F7AACEC85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21420" y="2958805"/>
            <a:ext cx="609120" cy="609120"/>
          </a:xfrm>
          <a:prstGeom prst="rect">
            <a:avLst/>
          </a:prstGeom>
        </p:spPr>
      </p:pic>
    </p:spTree>
    <p:extLst>
      <p:ext uri="{BB962C8B-B14F-4D97-AF65-F5344CB8AC3E}">
        <p14:creationId xmlns:p14="http://schemas.microsoft.com/office/powerpoint/2010/main" val="3080360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chart&#10;&#10;Description automatically generated">
            <a:extLst>
              <a:ext uri="{FF2B5EF4-FFF2-40B4-BE49-F238E27FC236}">
                <a16:creationId xmlns:a16="http://schemas.microsoft.com/office/drawing/2014/main" id="{524CAD62-DF62-FB4A-B09B-2DE6F1239330}"/>
              </a:ext>
            </a:extLst>
          </p:cNvPr>
          <p:cNvPicPr>
            <a:picLocks noChangeAspect="1"/>
          </p:cNvPicPr>
          <p:nvPr/>
        </p:nvPicPr>
        <p:blipFill>
          <a:blip r:embed="rId2"/>
          <a:stretch>
            <a:fillRect/>
          </a:stretch>
        </p:blipFill>
        <p:spPr>
          <a:xfrm>
            <a:off x="17672" y="63500"/>
            <a:ext cx="9347200" cy="6731000"/>
          </a:xfrm>
          <a:prstGeom prst="rect">
            <a:avLst/>
          </a:prstGeom>
        </p:spPr>
      </p:pic>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76224"/>
            <a:ext cx="2382982" cy="6535738"/>
          </a:xfrm>
        </p:spPr>
        <p:txBody>
          <a:bodyPr>
            <a:normAutofit/>
          </a:bodyPr>
          <a:lstStyle/>
          <a:p>
            <a:pPr algn="l"/>
            <a:r>
              <a:rPr lang="en-US" sz="2000" dirty="0"/>
              <a:t>UKX &lt;&gt; TRA</a:t>
            </a:r>
          </a:p>
          <a:p>
            <a:pPr algn="l"/>
            <a:endParaRPr lang="en-US" sz="2000" dirty="0"/>
          </a:p>
          <a:p>
            <a:pPr algn="l"/>
            <a:r>
              <a:rPr lang="en-US" sz="2000" dirty="0"/>
              <a:t>For the UK FTSE100 index this time</a:t>
            </a:r>
          </a:p>
          <a:p>
            <a:pPr algn="l"/>
            <a:endParaRPr lang="en-US" sz="2000" dirty="0"/>
          </a:p>
          <a:p>
            <a:pPr algn="l"/>
            <a:r>
              <a:rPr lang="en-US" sz="2000" dirty="0"/>
              <a:t>9.5% capital price change over 10 years, but with dividends we are looking at over 50%!</a:t>
            </a:r>
          </a:p>
          <a:p>
            <a:pPr algn="l"/>
            <a:endParaRPr lang="en-US" sz="2000" dirty="0"/>
          </a:p>
          <a:p>
            <a:pPr algn="l"/>
            <a:r>
              <a:rPr lang="en-US" sz="2000" dirty="0"/>
              <a:t>Analysis is harder with dividends. They do change, and do we reinvest them in more stocks or cash?</a:t>
            </a:r>
          </a:p>
        </p:txBody>
      </p:sp>
      <p:pic>
        <p:nvPicPr>
          <p:cNvPr id="5" name="Graphic 4" descr="Pencil">
            <a:extLst>
              <a:ext uri="{FF2B5EF4-FFF2-40B4-BE49-F238E27FC236}">
                <a16:creationId xmlns:a16="http://schemas.microsoft.com/office/drawing/2014/main" id="{0D325676-71E7-F844-B22E-730F57143C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9270020" flipH="1">
            <a:off x="5018542" y="2447866"/>
            <a:ext cx="470026" cy="470026"/>
          </a:xfrm>
          <a:prstGeom prst="rect">
            <a:avLst/>
          </a:prstGeom>
        </p:spPr>
      </p:pic>
      <p:pic>
        <p:nvPicPr>
          <p:cNvPr id="8" name="Graphic 7" descr="Eye">
            <a:extLst>
              <a:ext uri="{FF2B5EF4-FFF2-40B4-BE49-F238E27FC236}">
                <a16:creationId xmlns:a16="http://schemas.microsoft.com/office/drawing/2014/main" id="{5B4F6193-311E-E942-BD63-2D2353BFF97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39765" y="1370736"/>
            <a:ext cx="566220" cy="566220"/>
          </a:xfrm>
          <a:prstGeom prst="rect">
            <a:avLst/>
          </a:prstGeom>
        </p:spPr>
      </p:pic>
      <p:pic>
        <p:nvPicPr>
          <p:cNvPr id="9" name="Graphic 8" descr="Eye">
            <a:extLst>
              <a:ext uri="{FF2B5EF4-FFF2-40B4-BE49-F238E27FC236}">
                <a16:creationId xmlns:a16="http://schemas.microsoft.com/office/drawing/2014/main" id="{A9DB76E9-BAE9-7A4A-B757-E6A61A681B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40634" y="3544093"/>
            <a:ext cx="566220" cy="566220"/>
          </a:xfrm>
          <a:prstGeom prst="rect">
            <a:avLst/>
          </a:prstGeom>
        </p:spPr>
      </p:pic>
      <p:pic>
        <p:nvPicPr>
          <p:cNvPr id="10" name="Graphic 9" descr="Eye">
            <a:extLst>
              <a:ext uri="{FF2B5EF4-FFF2-40B4-BE49-F238E27FC236}">
                <a16:creationId xmlns:a16="http://schemas.microsoft.com/office/drawing/2014/main" id="{B5C6683B-D960-6047-9CBB-16229FFE972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75979" y="4756668"/>
            <a:ext cx="566220" cy="566220"/>
          </a:xfrm>
          <a:prstGeom prst="rect">
            <a:avLst/>
          </a:prstGeom>
        </p:spPr>
      </p:pic>
    </p:spTree>
    <p:extLst>
      <p:ext uri="{BB962C8B-B14F-4D97-AF65-F5344CB8AC3E}">
        <p14:creationId xmlns:p14="http://schemas.microsoft.com/office/powerpoint/2010/main" val="37820385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ext&#10;&#10;Description automatically generated">
            <a:extLst>
              <a:ext uri="{FF2B5EF4-FFF2-40B4-BE49-F238E27FC236}">
                <a16:creationId xmlns:a16="http://schemas.microsoft.com/office/drawing/2014/main" id="{32989E6F-51F7-0148-A484-D23099E05144}"/>
              </a:ext>
            </a:extLst>
          </p:cNvPr>
          <p:cNvPicPr>
            <a:picLocks noChangeAspect="1"/>
          </p:cNvPicPr>
          <p:nvPr/>
        </p:nvPicPr>
        <p:blipFill>
          <a:blip r:embed="rId2"/>
          <a:stretch>
            <a:fillRect/>
          </a:stretch>
        </p:blipFill>
        <p:spPr>
          <a:xfrm>
            <a:off x="44177" y="63500"/>
            <a:ext cx="9347200" cy="6731000"/>
          </a:xfrm>
          <a:prstGeom prst="rect">
            <a:avLst/>
          </a:prstGeom>
        </p:spPr>
      </p:pic>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76224"/>
            <a:ext cx="2382982" cy="6535738"/>
          </a:xfrm>
        </p:spPr>
        <p:txBody>
          <a:bodyPr>
            <a:normAutofit lnSpcReduction="10000"/>
          </a:bodyPr>
          <a:lstStyle/>
          <a:p>
            <a:pPr algn="l"/>
            <a:r>
              <a:rPr lang="en-US" sz="2000" dirty="0"/>
              <a:t>PF</a:t>
            </a:r>
          </a:p>
          <a:p>
            <a:pPr algn="l"/>
            <a:endParaRPr lang="en-US" sz="2000" dirty="0"/>
          </a:p>
          <a:p>
            <a:pPr algn="l"/>
            <a:r>
              <a:rPr lang="en-US" sz="2000" dirty="0"/>
              <a:t>An old looking GUI on the terminal!</a:t>
            </a:r>
          </a:p>
          <a:p>
            <a:pPr algn="l"/>
            <a:endParaRPr lang="en-US" sz="2000" dirty="0"/>
          </a:p>
          <a:p>
            <a:pPr algn="l"/>
            <a:r>
              <a:rPr lang="en-US" sz="2000" dirty="0"/>
              <a:t>More useful for analysis of long-term projects with irregular cashflows than bonds or loans. IRR (internal rate of return) is a project finance term. Here we input 2.40% and Bloomberg solved for Present Value</a:t>
            </a:r>
          </a:p>
          <a:p>
            <a:pPr algn="l"/>
            <a:endParaRPr lang="en-US" sz="2000" dirty="0"/>
          </a:p>
          <a:p>
            <a:pPr algn="l"/>
            <a:r>
              <a:rPr lang="en-US" sz="2000" dirty="0"/>
              <a:t>This is essentially a 30-year zero coupon bond priced at a yield of 2.40% nominal (s/a)</a:t>
            </a:r>
          </a:p>
        </p:txBody>
      </p:sp>
      <p:pic>
        <p:nvPicPr>
          <p:cNvPr id="5" name="Graphic 4" descr="Pencil">
            <a:extLst>
              <a:ext uri="{FF2B5EF4-FFF2-40B4-BE49-F238E27FC236}">
                <a16:creationId xmlns:a16="http://schemas.microsoft.com/office/drawing/2014/main" id="{0D325676-71E7-F844-B22E-730F57143C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505366" flipH="1">
            <a:off x="2257974" y="3337922"/>
            <a:ext cx="470026" cy="470026"/>
          </a:xfrm>
          <a:prstGeom prst="rect">
            <a:avLst/>
          </a:prstGeom>
        </p:spPr>
      </p:pic>
      <p:pic>
        <p:nvPicPr>
          <p:cNvPr id="9" name="Graphic 8" descr="Eye">
            <a:extLst>
              <a:ext uri="{FF2B5EF4-FFF2-40B4-BE49-F238E27FC236}">
                <a16:creationId xmlns:a16="http://schemas.microsoft.com/office/drawing/2014/main" id="{A9DB76E9-BAE9-7A4A-B757-E6A61A681B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97295" y="588859"/>
            <a:ext cx="566220" cy="566220"/>
          </a:xfrm>
          <a:prstGeom prst="rect">
            <a:avLst/>
          </a:prstGeom>
        </p:spPr>
      </p:pic>
      <p:pic>
        <p:nvPicPr>
          <p:cNvPr id="10" name="Graphic 9" descr="Eye">
            <a:extLst>
              <a:ext uri="{FF2B5EF4-FFF2-40B4-BE49-F238E27FC236}">
                <a16:creationId xmlns:a16="http://schemas.microsoft.com/office/drawing/2014/main" id="{B5C6683B-D960-6047-9CBB-16229FFE972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80529" y="1552642"/>
            <a:ext cx="566220" cy="566220"/>
          </a:xfrm>
          <a:prstGeom prst="rect">
            <a:avLst/>
          </a:prstGeom>
        </p:spPr>
      </p:pic>
      <p:pic>
        <p:nvPicPr>
          <p:cNvPr id="12" name="Graphic 11" descr="Pencil">
            <a:extLst>
              <a:ext uri="{FF2B5EF4-FFF2-40B4-BE49-F238E27FC236}">
                <a16:creationId xmlns:a16="http://schemas.microsoft.com/office/drawing/2014/main" id="{430849A5-DC56-6C4E-9827-4E70AC3FEA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505366" flipH="1">
            <a:off x="3033678" y="2138117"/>
            <a:ext cx="470026" cy="470026"/>
          </a:xfrm>
          <a:prstGeom prst="rect">
            <a:avLst/>
          </a:prstGeom>
        </p:spPr>
      </p:pic>
    </p:spTree>
    <p:extLst>
      <p:ext uri="{BB962C8B-B14F-4D97-AF65-F5344CB8AC3E}">
        <p14:creationId xmlns:p14="http://schemas.microsoft.com/office/powerpoint/2010/main" val="37078930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with medium confidence">
            <a:extLst>
              <a:ext uri="{FF2B5EF4-FFF2-40B4-BE49-F238E27FC236}">
                <a16:creationId xmlns:a16="http://schemas.microsoft.com/office/drawing/2014/main" id="{8D7ED27B-7E72-A043-B01A-E9AFBC166C79}"/>
              </a:ext>
            </a:extLst>
          </p:cNvPr>
          <p:cNvPicPr>
            <a:picLocks noChangeAspect="1"/>
          </p:cNvPicPr>
          <p:nvPr/>
        </p:nvPicPr>
        <p:blipFill>
          <a:blip r:embed="rId2"/>
          <a:stretch>
            <a:fillRect/>
          </a:stretch>
        </p:blipFill>
        <p:spPr>
          <a:xfrm>
            <a:off x="30923" y="80962"/>
            <a:ext cx="9347200" cy="6731000"/>
          </a:xfrm>
          <a:prstGeom prst="rect">
            <a:avLst/>
          </a:prstGeom>
        </p:spPr>
      </p:pic>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76224"/>
            <a:ext cx="2382982" cy="6535738"/>
          </a:xfrm>
        </p:spPr>
        <p:txBody>
          <a:bodyPr>
            <a:normAutofit/>
          </a:bodyPr>
          <a:lstStyle/>
          <a:p>
            <a:pPr algn="l"/>
            <a:r>
              <a:rPr lang="en-US" sz="2000" dirty="0"/>
              <a:t>SWPM</a:t>
            </a:r>
          </a:p>
          <a:p>
            <a:pPr algn="l"/>
            <a:endParaRPr lang="en-US" sz="2000" dirty="0"/>
          </a:p>
          <a:p>
            <a:pPr algn="l"/>
            <a:r>
              <a:rPr lang="en-US" sz="2000" dirty="0"/>
              <a:t>This is a semi-annual USD interest rate swap. The product is covered in other courses and beyond scope here, but note the column of discount factors</a:t>
            </a:r>
          </a:p>
          <a:p>
            <a:pPr algn="l"/>
            <a:endParaRPr lang="en-US" sz="2000" dirty="0"/>
          </a:p>
          <a:p>
            <a:pPr algn="l"/>
            <a:r>
              <a:rPr lang="en-US" sz="2000" dirty="0"/>
              <a:t>If the present value of $1 received on 6</a:t>
            </a:r>
            <a:r>
              <a:rPr lang="en-US" sz="2000" baseline="30000" dirty="0"/>
              <a:t>th</a:t>
            </a:r>
            <a:r>
              <a:rPr lang="en-US" sz="2000" dirty="0"/>
              <a:t> January 2031 is 0.910448, we can easily calculate the PV of -44,859.76 </a:t>
            </a:r>
            <a:r>
              <a:rPr lang="en-US" sz="1600" dirty="0"/>
              <a:t>(or any number!) </a:t>
            </a:r>
            <a:r>
              <a:rPr lang="en-US" sz="2000" dirty="0"/>
              <a:t>on that date</a:t>
            </a:r>
          </a:p>
        </p:txBody>
      </p:sp>
      <p:pic>
        <p:nvPicPr>
          <p:cNvPr id="5" name="Graphic 4" descr="Pencil">
            <a:extLst>
              <a:ext uri="{FF2B5EF4-FFF2-40B4-BE49-F238E27FC236}">
                <a16:creationId xmlns:a16="http://schemas.microsoft.com/office/drawing/2014/main" id="{0D325676-71E7-F844-B22E-730F57143C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4659843" flipH="1">
            <a:off x="2858660" y="490836"/>
            <a:ext cx="470026" cy="470026"/>
          </a:xfrm>
          <a:prstGeom prst="rect">
            <a:avLst/>
          </a:prstGeom>
        </p:spPr>
      </p:pic>
      <p:pic>
        <p:nvPicPr>
          <p:cNvPr id="8" name="Graphic 7" descr="Eye">
            <a:extLst>
              <a:ext uri="{FF2B5EF4-FFF2-40B4-BE49-F238E27FC236}">
                <a16:creationId xmlns:a16="http://schemas.microsoft.com/office/drawing/2014/main" id="{5B4F6193-311E-E942-BD63-2D2353BFF97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5101" y="1803364"/>
            <a:ext cx="566220" cy="566220"/>
          </a:xfrm>
          <a:prstGeom prst="rect">
            <a:avLst/>
          </a:prstGeom>
        </p:spPr>
      </p:pic>
      <p:pic>
        <p:nvPicPr>
          <p:cNvPr id="9" name="Graphic 8" descr="Eye">
            <a:extLst>
              <a:ext uri="{FF2B5EF4-FFF2-40B4-BE49-F238E27FC236}">
                <a16:creationId xmlns:a16="http://schemas.microsoft.com/office/drawing/2014/main" id="{A9DB76E9-BAE9-7A4A-B757-E6A61A681B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82835" y="1803364"/>
            <a:ext cx="566220" cy="566220"/>
          </a:xfrm>
          <a:prstGeom prst="rect">
            <a:avLst/>
          </a:prstGeom>
        </p:spPr>
      </p:pic>
      <p:pic>
        <p:nvPicPr>
          <p:cNvPr id="10" name="Graphic 9" descr="Eye">
            <a:extLst>
              <a:ext uri="{FF2B5EF4-FFF2-40B4-BE49-F238E27FC236}">
                <a16:creationId xmlns:a16="http://schemas.microsoft.com/office/drawing/2014/main" id="{B5C6683B-D960-6047-9CBB-16229FFE972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19096" y="1803364"/>
            <a:ext cx="566220" cy="566220"/>
          </a:xfrm>
          <a:prstGeom prst="rect">
            <a:avLst/>
          </a:prstGeom>
        </p:spPr>
      </p:pic>
      <p:pic>
        <p:nvPicPr>
          <p:cNvPr id="11" name="Graphic 10" descr="Eye">
            <a:extLst>
              <a:ext uri="{FF2B5EF4-FFF2-40B4-BE49-F238E27FC236}">
                <a16:creationId xmlns:a16="http://schemas.microsoft.com/office/drawing/2014/main" id="{4D683ED6-63C6-3D4C-AE25-E9E52387C9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97525" y="5573607"/>
            <a:ext cx="566220" cy="566220"/>
          </a:xfrm>
          <a:prstGeom prst="rect">
            <a:avLst/>
          </a:prstGeom>
        </p:spPr>
      </p:pic>
    </p:spTree>
    <p:extLst>
      <p:ext uri="{BB962C8B-B14F-4D97-AF65-F5344CB8AC3E}">
        <p14:creationId xmlns:p14="http://schemas.microsoft.com/office/powerpoint/2010/main" val="36735899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10;&#10;Description automatically generated with medium confidence">
            <a:extLst>
              <a:ext uri="{FF2B5EF4-FFF2-40B4-BE49-F238E27FC236}">
                <a16:creationId xmlns:a16="http://schemas.microsoft.com/office/drawing/2014/main" id="{85ED5873-1DC1-C947-AA65-7C0D063E390B}"/>
              </a:ext>
            </a:extLst>
          </p:cNvPr>
          <p:cNvPicPr>
            <a:picLocks noChangeAspect="1"/>
          </p:cNvPicPr>
          <p:nvPr/>
        </p:nvPicPr>
        <p:blipFill>
          <a:blip r:embed="rId2"/>
          <a:stretch>
            <a:fillRect/>
          </a:stretch>
        </p:blipFill>
        <p:spPr>
          <a:xfrm>
            <a:off x="29332" y="90004"/>
            <a:ext cx="9347200" cy="6731000"/>
          </a:xfrm>
          <a:prstGeom prst="rect">
            <a:avLst/>
          </a:prstGeom>
        </p:spPr>
      </p:pic>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58762"/>
            <a:ext cx="2382982" cy="6535738"/>
          </a:xfrm>
        </p:spPr>
        <p:txBody>
          <a:bodyPr>
            <a:normAutofit/>
          </a:bodyPr>
          <a:lstStyle/>
          <a:p>
            <a:pPr algn="l"/>
            <a:r>
              <a:rPr lang="en-US" sz="2000" dirty="0"/>
              <a:t>XAU &lt;&gt; HVT</a:t>
            </a:r>
          </a:p>
          <a:p>
            <a:pPr algn="l"/>
            <a:endParaRPr lang="en-US" sz="2000" dirty="0"/>
          </a:p>
          <a:p>
            <a:pPr algn="l"/>
            <a:r>
              <a:rPr lang="en-US" sz="2000" dirty="0"/>
              <a:t>Latest value of 15.345 using 30-day horizon </a:t>
            </a:r>
            <a:r>
              <a:rPr lang="en-US" sz="1600" dirty="0"/>
              <a:t>(you will see something different as markets will have moved since this screenshot)</a:t>
            </a:r>
          </a:p>
          <a:p>
            <a:pPr algn="l"/>
            <a:endParaRPr lang="en-US" sz="2000" dirty="0"/>
          </a:p>
          <a:p>
            <a:pPr algn="l"/>
            <a:r>
              <a:rPr lang="en-US" sz="2000" dirty="0"/>
              <a:t>Dropping compared with a few weeks ago</a:t>
            </a:r>
          </a:p>
          <a:p>
            <a:pPr algn="l"/>
            <a:endParaRPr lang="en-US" sz="2000" dirty="0"/>
          </a:p>
          <a:p>
            <a:pPr algn="l"/>
            <a:r>
              <a:rPr lang="en-US" sz="2000" dirty="0"/>
              <a:t>What about other assets?</a:t>
            </a:r>
          </a:p>
          <a:p>
            <a:pPr algn="l"/>
            <a:r>
              <a:rPr lang="en-US" sz="2000" dirty="0"/>
              <a:t> </a:t>
            </a:r>
          </a:p>
        </p:txBody>
      </p:sp>
      <p:pic>
        <p:nvPicPr>
          <p:cNvPr id="6" name="Graphic 5" descr="Eye">
            <a:extLst>
              <a:ext uri="{FF2B5EF4-FFF2-40B4-BE49-F238E27FC236}">
                <a16:creationId xmlns:a16="http://schemas.microsoft.com/office/drawing/2014/main" id="{AC855DED-F46C-754A-8E60-3181567EB8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5642" y="1320068"/>
            <a:ext cx="566220" cy="566220"/>
          </a:xfrm>
          <a:prstGeom prst="rect">
            <a:avLst/>
          </a:prstGeom>
        </p:spPr>
      </p:pic>
    </p:spTree>
    <p:extLst>
      <p:ext uri="{BB962C8B-B14F-4D97-AF65-F5344CB8AC3E}">
        <p14:creationId xmlns:p14="http://schemas.microsoft.com/office/powerpoint/2010/main" val="13659451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76224"/>
            <a:ext cx="2382982" cy="6535738"/>
          </a:xfrm>
        </p:spPr>
        <p:txBody>
          <a:bodyPr>
            <a:normAutofit/>
          </a:bodyPr>
          <a:lstStyle/>
          <a:p>
            <a:pPr algn="l"/>
            <a:r>
              <a:rPr lang="en-US" sz="2000" dirty="0"/>
              <a:t>CLA &lt;</a:t>
            </a:r>
            <a:r>
              <a:rPr lang="en-US" sz="2000" dirty="0" err="1"/>
              <a:t>Cmdty</a:t>
            </a:r>
            <a:r>
              <a:rPr lang="en-US" sz="2000" dirty="0"/>
              <a:t>&gt; HVG</a:t>
            </a:r>
          </a:p>
          <a:p>
            <a:pPr algn="l"/>
            <a:endParaRPr lang="en-US" sz="2000" dirty="0"/>
          </a:p>
          <a:p>
            <a:pPr algn="l"/>
            <a:r>
              <a:rPr lang="en-US" sz="2000" dirty="0"/>
              <a:t>HVG is a visual view of HVT. Here we picked a 6-month period either side of the COVID outbreak for crude oil futures </a:t>
            </a:r>
          </a:p>
          <a:p>
            <a:pPr algn="l"/>
            <a:endParaRPr lang="en-US" sz="2000" dirty="0"/>
          </a:p>
          <a:p>
            <a:pPr algn="l"/>
            <a:r>
              <a:rPr lang="en-US" sz="2000" dirty="0"/>
              <a:t>In this case using data based on a rolling 30-day window </a:t>
            </a:r>
          </a:p>
          <a:p>
            <a:pPr algn="l"/>
            <a:endParaRPr lang="en-US" sz="2000" dirty="0"/>
          </a:p>
          <a:p>
            <a:pPr algn="l"/>
            <a:r>
              <a:rPr lang="en-US" sz="2000" dirty="0"/>
              <a:t>We can see the massive increase as a result of COVID. Vols climbed above 100% !</a:t>
            </a:r>
          </a:p>
        </p:txBody>
      </p:sp>
      <p:pic>
        <p:nvPicPr>
          <p:cNvPr id="4" name="Picture 3" descr="A screenshot of a cell phone&#10;&#10;Description automatically generated">
            <a:extLst>
              <a:ext uri="{FF2B5EF4-FFF2-40B4-BE49-F238E27FC236}">
                <a16:creationId xmlns:a16="http://schemas.microsoft.com/office/drawing/2014/main" id="{84AA594F-7E37-C74B-97FC-5972AC913511}"/>
              </a:ext>
            </a:extLst>
          </p:cNvPr>
          <p:cNvPicPr>
            <a:picLocks noChangeAspect="1"/>
          </p:cNvPicPr>
          <p:nvPr/>
        </p:nvPicPr>
        <p:blipFill>
          <a:blip r:embed="rId2"/>
          <a:stretch>
            <a:fillRect/>
          </a:stretch>
        </p:blipFill>
        <p:spPr>
          <a:xfrm>
            <a:off x="64387" y="80962"/>
            <a:ext cx="9347200" cy="6731000"/>
          </a:xfrm>
          <a:prstGeom prst="rect">
            <a:avLst/>
          </a:prstGeom>
        </p:spPr>
      </p:pic>
      <p:pic>
        <p:nvPicPr>
          <p:cNvPr id="5" name="Graphic 4" descr="Pencil">
            <a:extLst>
              <a:ext uri="{FF2B5EF4-FFF2-40B4-BE49-F238E27FC236}">
                <a16:creationId xmlns:a16="http://schemas.microsoft.com/office/drawing/2014/main" id="{0D325676-71E7-F844-B22E-730F57143C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9270020" flipH="1">
            <a:off x="1122403" y="1188908"/>
            <a:ext cx="470026" cy="470026"/>
          </a:xfrm>
          <a:prstGeom prst="rect">
            <a:avLst/>
          </a:prstGeom>
        </p:spPr>
      </p:pic>
      <p:pic>
        <p:nvPicPr>
          <p:cNvPr id="6" name="Graphic 5" descr="Pencil">
            <a:extLst>
              <a:ext uri="{FF2B5EF4-FFF2-40B4-BE49-F238E27FC236}">
                <a16:creationId xmlns:a16="http://schemas.microsoft.com/office/drawing/2014/main" id="{BEA6DF08-4937-1943-ABCB-DDAC7B8FC3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4631142" flipH="1">
            <a:off x="3126796" y="322494"/>
            <a:ext cx="470026" cy="470026"/>
          </a:xfrm>
          <a:prstGeom prst="rect">
            <a:avLst/>
          </a:prstGeom>
        </p:spPr>
      </p:pic>
      <p:pic>
        <p:nvPicPr>
          <p:cNvPr id="8" name="Picture 7" descr="A close up of a sign&#10;&#10;Description automatically generated">
            <a:extLst>
              <a:ext uri="{FF2B5EF4-FFF2-40B4-BE49-F238E27FC236}">
                <a16:creationId xmlns:a16="http://schemas.microsoft.com/office/drawing/2014/main" id="{F8C88AE0-5B0A-0842-807A-01DC639BBEDE}"/>
              </a:ext>
            </a:extLst>
          </p:cNvPr>
          <p:cNvPicPr>
            <a:picLocks noChangeAspect="1"/>
          </p:cNvPicPr>
          <p:nvPr/>
        </p:nvPicPr>
        <p:blipFill>
          <a:blip r:embed="rId5"/>
          <a:stretch>
            <a:fillRect/>
          </a:stretch>
        </p:blipFill>
        <p:spPr>
          <a:xfrm>
            <a:off x="11221002" y="4167810"/>
            <a:ext cx="679583" cy="630000"/>
          </a:xfrm>
          <a:prstGeom prst="rect">
            <a:avLst/>
          </a:prstGeom>
        </p:spPr>
      </p:pic>
    </p:spTree>
    <p:extLst>
      <p:ext uri="{BB962C8B-B14F-4D97-AF65-F5344CB8AC3E}">
        <p14:creationId xmlns:p14="http://schemas.microsoft.com/office/powerpoint/2010/main" val="2685917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chart&#10;&#10;Description automatically generated">
            <a:extLst>
              <a:ext uri="{FF2B5EF4-FFF2-40B4-BE49-F238E27FC236}">
                <a16:creationId xmlns:a16="http://schemas.microsoft.com/office/drawing/2014/main" id="{F8FEE1C3-826F-6847-B0A8-71ED05E6F950}"/>
              </a:ext>
            </a:extLst>
          </p:cNvPr>
          <p:cNvPicPr>
            <a:picLocks noChangeAspect="1"/>
          </p:cNvPicPr>
          <p:nvPr/>
        </p:nvPicPr>
        <p:blipFill>
          <a:blip r:embed="rId2"/>
          <a:stretch>
            <a:fillRect/>
          </a:stretch>
        </p:blipFill>
        <p:spPr>
          <a:xfrm>
            <a:off x="107577" y="37354"/>
            <a:ext cx="9347200" cy="6731000"/>
          </a:xfrm>
          <a:prstGeom prst="rect">
            <a:avLst/>
          </a:prstGeom>
        </p:spPr>
      </p:pic>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58762"/>
            <a:ext cx="2382982" cy="6535738"/>
          </a:xfrm>
        </p:spPr>
        <p:txBody>
          <a:bodyPr>
            <a:normAutofit/>
          </a:bodyPr>
          <a:lstStyle/>
          <a:p>
            <a:pPr algn="l"/>
            <a:r>
              <a:rPr lang="en-US" sz="2000" dirty="0"/>
              <a:t>USDJPY &lt;&gt; GIP</a:t>
            </a:r>
          </a:p>
          <a:p>
            <a:pPr algn="l"/>
            <a:endParaRPr lang="en-US" sz="2000" dirty="0"/>
          </a:p>
          <a:p>
            <a:pPr algn="l"/>
            <a:r>
              <a:rPr lang="en-US" sz="2000" dirty="0"/>
              <a:t>On the 4</a:t>
            </a:r>
            <a:r>
              <a:rPr lang="en-US" sz="2000" baseline="30000" dirty="0"/>
              <a:t>th</a:t>
            </a:r>
            <a:r>
              <a:rPr lang="en-US" sz="2000" dirty="0"/>
              <a:t> Dec 2020 at 13:30 (UK time) the US non-farm payrolls report was released.</a:t>
            </a:r>
          </a:p>
          <a:p>
            <a:pPr algn="l"/>
            <a:endParaRPr lang="en-US" sz="2000" dirty="0"/>
          </a:p>
          <a:p>
            <a:pPr algn="l"/>
            <a:r>
              <a:rPr lang="en-US" sz="2000" dirty="0"/>
              <a:t>It was weaker than expected (see Actual v </a:t>
            </a:r>
            <a:r>
              <a:rPr lang="en-US" sz="2000" dirty="0" err="1"/>
              <a:t>Surv</a:t>
            </a:r>
            <a:r>
              <a:rPr lang="en-US" sz="2000" dirty="0"/>
              <a:t> on ECO) and the USD dipped for a couple of minutes though it then bounced back soon afterwards</a:t>
            </a:r>
          </a:p>
        </p:txBody>
      </p:sp>
      <p:pic>
        <p:nvPicPr>
          <p:cNvPr id="2" name="Picture 1">
            <a:extLst>
              <a:ext uri="{FF2B5EF4-FFF2-40B4-BE49-F238E27FC236}">
                <a16:creationId xmlns:a16="http://schemas.microsoft.com/office/drawing/2014/main" id="{A0AB2463-27FD-D14C-B5F1-1DFCFF7A45CF}"/>
              </a:ext>
            </a:extLst>
          </p:cNvPr>
          <p:cNvPicPr>
            <a:picLocks noChangeAspect="1"/>
          </p:cNvPicPr>
          <p:nvPr/>
        </p:nvPicPr>
        <p:blipFill>
          <a:blip r:embed="rId3"/>
          <a:stretch>
            <a:fillRect/>
          </a:stretch>
        </p:blipFill>
        <p:spPr>
          <a:xfrm rot="8923653">
            <a:off x="5835512" y="561008"/>
            <a:ext cx="761993" cy="778926"/>
          </a:xfrm>
          <a:prstGeom prst="rect">
            <a:avLst/>
          </a:prstGeom>
        </p:spPr>
      </p:pic>
      <p:pic>
        <p:nvPicPr>
          <p:cNvPr id="8" name="Picture 7">
            <a:extLst>
              <a:ext uri="{FF2B5EF4-FFF2-40B4-BE49-F238E27FC236}">
                <a16:creationId xmlns:a16="http://schemas.microsoft.com/office/drawing/2014/main" id="{649E4C88-3986-1F44-8005-66C07DFB3129}"/>
              </a:ext>
            </a:extLst>
          </p:cNvPr>
          <p:cNvPicPr>
            <a:picLocks noChangeAspect="1"/>
          </p:cNvPicPr>
          <p:nvPr/>
        </p:nvPicPr>
        <p:blipFill>
          <a:blip r:embed="rId3"/>
          <a:stretch>
            <a:fillRect/>
          </a:stretch>
        </p:blipFill>
        <p:spPr>
          <a:xfrm rot="5400000">
            <a:off x="2814856" y="1200531"/>
            <a:ext cx="761993" cy="778926"/>
          </a:xfrm>
          <a:prstGeom prst="rect">
            <a:avLst/>
          </a:prstGeom>
        </p:spPr>
      </p:pic>
      <p:pic>
        <p:nvPicPr>
          <p:cNvPr id="9" name="Picture 8">
            <a:extLst>
              <a:ext uri="{FF2B5EF4-FFF2-40B4-BE49-F238E27FC236}">
                <a16:creationId xmlns:a16="http://schemas.microsoft.com/office/drawing/2014/main" id="{A1C7B6F2-2BDC-6C4F-A2B5-D91C5F1FF85C}"/>
              </a:ext>
            </a:extLst>
          </p:cNvPr>
          <p:cNvPicPr>
            <a:picLocks noChangeAspect="1"/>
          </p:cNvPicPr>
          <p:nvPr/>
        </p:nvPicPr>
        <p:blipFill>
          <a:blip r:embed="rId3"/>
          <a:stretch>
            <a:fillRect/>
          </a:stretch>
        </p:blipFill>
        <p:spPr>
          <a:xfrm rot="16541183">
            <a:off x="1791486" y="143297"/>
            <a:ext cx="761993" cy="778926"/>
          </a:xfrm>
          <a:prstGeom prst="rect">
            <a:avLst/>
          </a:prstGeom>
        </p:spPr>
      </p:pic>
    </p:spTree>
    <p:extLst>
      <p:ext uri="{BB962C8B-B14F-4D97-AF65-F5344CB8AC3E}">
        <p14:creationId xmlns:p14="http://schemas.microsoft.com/office/powerpoint/2010/main" val="2172108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a:extLst>
              <a:ext uri="{FF2B5EF4-FFF2-40B4-BE49-F238E27FC236}">
                <a16:creationId xmlns:a16="http://schemas.microsoft.com/office/drawing/2014/main" id="{DC125109-0B0E-BF42-B239-54F3E6084061}"/>
              </a:ext>
            </a:extLst>
          </p:cNvPr>
          <p:cNvPicPr>
            <a:picLocks noChangeAspect="1"/>
          </p:cNvPicPr>
          <p:nvPr/>
        </p:nvPicPr>
        <p:blipFill>
          <a:blip r:embed="rId2"/>
          <a:stretch>
            <a:fillRect/>
          </a:stretch>
        </p:blipFill>
        <p:spPr>
          <a:xfrm>
            <a:off x="113559" y="63500"/>
            <a:ext cx="9347200" cy="6731000"/>
          </a:xfrm>
          <a:prstGeom prst="rect">
            <a:avLst/>
          </a:prstGeom>
        </p:spPr>
      </p:pic>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58762"/>
            <a:ext cx="2382982" cy="6535738"/>
          </a:xfrm>
        </p:spPr>
        <p:txBody>
          <a:bodyPr>
            <a:normAutofit/>
          </a:bodyPr>
          <a:lstStyle/>
          <a:p>
            <a:pPr algn="l"/>
            <a:r>
              <a:rPr lang="en-US" sz="2000" dirty="0"/>
              <a:t>CONSSENT &lt;index&gt; GP Q</a:t>
            </a:r>
          </a:p>
          <a:p>
            <a:pPr algn="l"/>
            <a:endParaRPr lang="en-US" sz="2000" dirty="0"/>
          </a:p>
          <a:p>
            <a:pPr algn="l"/>
            <a:r>
              <a:rPr lang="en-US" sz="2000" dirty="0"/>
              <a:t>Compared with SPX  </a:t>
            </a:r>
            <a:r>
              <a:rPr lang="en-US" sz="1600" dirty="0"/>
              <a:t>(the US stock market S&amp;P500 index)</a:t>
            </a:r>
          </a:p>
          <a:p>
            <a:pPr algn="l"/>
            <a:endParaRPr lang="en-US" sz="2000" dirty="0"/>
          </a:p>
          <a:p>
            <a:pPr algn="l"/>
            <a:r>
              <a:rPr lang="en-US" sz="2000" dirty="0"/>
              <a:t>Close correlation 1990-2020 but note how the sentiment index moved first in  2007/08! </a:t>
            </a:r>
            <a:r>
              <a:rPr lang="en-US" sz="1600" dirty="0"/>
              <a:t>(use the track tool on the terminal)</a:t>
            </a:r>
          </a:p>
          <a:p>
            <a:pPr algn="l"/>
            <a:r>
              <a:rPr lang="en-US" sz="2000" dirty="0"/>
              <a:t> </a:t>
            </a:r>
          </a:p>
          <a:p>
            <a:pPr algn="l"/>
            <a:r>
              <a:rPr lang="en-US" sz="2000" dirty="0"/>
              <a:t>The recent stock market rally is either unrealistic or pre-empting a recovery in confidence ?!</a:t>
            </a:r>
          </a:p>
        </p:txBody>
      </p:sp>
      <p:pic>
        <p:nvPicPr>
          <p:cNvPr id="5" name="Graphic 4" descr="Eye">
            <a:extLst>
              <a:ext uri="{FF2B5EF4-FFF2-40B4-BE49-F238E27FC236}">
                <a16:creationId xmlns:a16="http://schemas.microsoft.com/office/drawing/2014/main" id="{DC87BF19-6591-FA45-99CD-359C8ED884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87159" y="2824502"/>
            <a:ext cx="604498" cy="604498"/>
          </a:xfrm>
          <a:prstGeom prst="rect">
            <a:avLst/>
          </a:prstGeom>
        </p:spPr>
      </p:pic>
      <p:pic>
        <p:nvPicPr>
          <p:cNvPr id="7" name="Picture 6">
            <a:extLst>
              <a:ext uri="{FF2B5EF4-FFF2-40B4-BE49-F238E27FC236}">
                <a16:creationId xmlns:a16="http://schemas.microsoft.com/office/drawing/2014/main" id="{F3D2DF99-E00C-4443-BD57-D7C150CBCC1B}"/>
              </a:ext>
            </a:extLst>
          </p:cNvPr>
          <p:cNvPicPr>
            <a:picLocks noChangeAspect="1"/>
          </p:cNvPicPr>
          <p:nvPr/>
        </p:nvPicPr>
        <p:blipFill>
          <a:blip r:embed="rId5"/>
          <a:stretch>
            <a:fillRect/>
          </a:stretch>
        </p:blipFill>
        <p:spPr>
          <a:xfrm rot="10800000">
            <a:off x="1792878" y="-88400"/>
            <a:ext cx="761993" cy="778926"/>
          </a:xfrm>
          <a:prstGeom prst="rect">
            <a:avLst/>
          </a:prstGeom>
        </p:spPr>
      </p:pic>
    </p:spTree>
    <p:extLst>
      <p:ext uri="{BB962C8B-B14F-4D97-AF65-F5344CB8AC3E}">
        <p14:creationId xmlns:p14="http://schemas.microsoft.com/office/powerpoint/2010/main" val="289805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chart&#10;&#10;Description automatically generated">
            <a:extLst>
              <a:ext uri="{FF2B5EF4-FFF2-40B4-BE49-F238E27FC236}">
                <a16:creationId xmlns:a16="http://schemas.microsoft.com/office/drawing/2014/main" id="{5113FFC8-9A87-FD40-A87E-0E1DE3A909F4}"/>
              </a:ext>
            </a:extLst>
          </p:cNvPr>
          <p:cNvPicPr>
            <a:picLocks noChangeAspect="1"/>
          </p:cNvPicPr>
          <p:nvPr/>
        </p:nvPicPr>
        <p:blipFill>
          <a:blip r:embed="rId2"/>
          <a:stretch>
            <a:fillRect/>
          </a:stretch>
        </p:blipFill>
        <p:spPr>
          <a:xfrm>
            <a:off x="23905" y="63500"/>
            <a:ext cx="9347200" cy="6731000"/>
          </a:xfrm>
          <a:prstGeom prst="rect">
            <a:avLst/>
          </a:prstGeom>
        </p:spPr>
      </p:pic>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58762"/>
            <a:ext cx="2382982" cy="6535738"/>
          </a:xfrm>
        </p:spPr>
        <p:txBody>
          <a:bodyPr>
            <a:normAutofit/>
          </a:bodyPr>
          <a:lstStyle/>
          <a:p>
            <a:pPr algn="l"/>
            <a:r>
              <a:rPr lang="en-US" sz="2000" dirty="0"/>
              <a:t>CONSSENT &lt;index&gt; GP Q</a:t>
            </a:r>
          </a:p>
          <a:p>
            <a:pPr algn="l"/>
            <a:endParaRPr lang="en-US" sz="2000" dirty="0"/>
          </a:p>
          <a:p>
            <a:pPr algn="l"/>
            <a:r>
              <a:rPr lang="en-US" sz="2000" dirty="0"/>
              <a:t>Compared with GT10 </a:t>
            </a:r>
            <a:r>
              <a:rPr lang="en-US" sz="1600" dirty="0"/>
              <a:t>(the yield on prevailing 10-yr Treasury bonds)</a:t>
            </a:r>
          </a:p>
          <a:p>
            <a:pPr algn="l"/>
            <a:endParaRPr lang="en-US" sz="2000" dirty="0"/>
          </a:p>
          <a:p>
            <a:pPr algn="l"/>
            <a:r>
              <a:rPr lang="en-US" sz="2000" dirty="0"/>
              <a:t>Very close correlation from 1995-2010 before breaking down since then</a:t>
            </a:r>
          </a:p>
          <a:p>
            <a:pPr algn="l"/>
            <a:r>
              <a:rPr lang="en-US" sz="2000" dirty="0"/>
              <a:t> </a:t>
            </a:r>
          </a:p>
          <a:p>
            <a:pPr algn="l"/>
            <a:r>
              <a:rPr lang="en-US" sz="2000" dirty="0"/>
              <a:t>The drop in both since COVID appeared is what we would typically expect (unlike stocks)</a:t>
            </a:r>
          </a:p>
        </p:txBody>
      </p:sp>
      <p:pic>
        <p:nvPicPr>
          <p:cNvPr id="6" name="Graphic 5" descr="Eye">
            <a:extLst>
              <a:ext uri="{FF2B5EF4-FFF2-40B4-BE49-F238E27FC236}">
                <a16:creationId xmlns:a16="http://schemas.microsoft.com/office/drawing/2014/main" id="{CA4AA55D-F9B8-C741-B5AA-F5973FF8ED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87159" y="2824502"/>
            <a:ext cx="604498" cy="604498"/>
          </a:xfrm>
          <a:prstGeom prst="rect">
            <a:avLst/>
          </a:prstGeom>
        </p:spPr>
      </p:pic>
    </p:spTree>
    <p:extLst>
      <p:ext uri="{BB962C8B-B14F-4D97-AF65-F5344CB8AC3E}">
        <p14:creationId xmlns:p14="http://schemas.microsoft.com/office/powerpoint/2010/main" val="3380347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imeline&#10;&#10;Description automatically generated">
            <a:extLst>
              <a:ext uri="{FF2B5EF4-FFF2-40B4-BE49-F238E27FC236}">
                <a16:creationId xmlns:a16="http://schemas.microsoft.com/office/drawing/2014/main" id="{660F40E7-F90C-F64F-BDBF-78EF3A9237E4}"/>
              </a:ext>
            </a:extLst>
          </p:cNvPr>
          <p:cNvPicPr>
            <a:picLocks noChangeAspect="1"/>
          </p:cNvPicPr>
          <p:nvPr/>
        </p:nvPicPr>
        <p:blipFill>
          <a:blip r:embed="rId2"/>
          <a:stretch>
            <a:fillRect/>
          </a:stretch>
        </p:blipFill>
        <p:spPr>
          <a:xfrm>
            <a:off x="41840" y="63500"/>
            <a:ext cx="9347200" cy="6731000"/>
          </a:xfrm>
          <a:prstGeom prst="rect">
            <a:avLst/>
          </a:prstGeom>
        </p:spPr>
      </p:pic>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9615055" y="258762"/>
            <a:ext cx="2382982" cy="6535738"/>
          </a:xfrm>
        </p:spPr>
        <p:txBody>
          <a:bodyPr>
            <a:normAutofit/>
          </a:bodyPr>
          <a:lstStyle/>
          <a:p>
            <a:pPr algn="l"/>
            <a:r>
              <a:rPr lang="en-US" sz="2000" dirty="0"/>
              <a:t>ECO</a:t>
            </a:r>
          </a:p>
          <a:p>
            <a:pPr algn="l"/>
            <a:endParaRPr lang="en-US" sz="2000" dirty="0"/>
          </a:p>
          <a:p>
            <a:pPr algn="l"/>
            <a:r>
              <a:rPr lang="en-US" sz="2000" dirty="0"/>
              <a:t>From landing page, selecting Germany and  Survey/Cyc… released in Jan 2021</a:t>
            </a:r>
          </a:p>
          <a:p>
            <a:pPr algn="l"/>
            <a:endParaRPr lang="en-US" sz="2000" dirty="0"/>
          </a:p>
          <a:p>
            <a:pPr algn="l"/>
            <a:r>
              <a:rPr lang="en-US" sz="2000" dirty="0"/>
              <a:t>Click the bell symbol to set yourself an alert for the IFO release coming out on 25 Jan. Will it move markets? Which prices might respond?</a:t>
            </a:r>
          </a:p>
        </p:txBody>
      </p:sp>
      <p:pic>
        <p:nvPicPr>
          <p:cNvPr id="6" name="Graphic 5" descr="Eye">
            <a:extLst>
              <a:ext uri="{FF2B5EF4-FFF2-40B4-BE49-F238E27FC236}">
                <a16:creationId xmlns:a16="http://schemas.microsoft.com/office/drawing/2014/main" id="{CA4AA55D-F9B8-C741-B5AA-F5973FF8ED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16430" y="1874243"/>
            <a:ext cx="604498" cy="604498"/>
          </a:xfrm>
          <a:prstGeom prst="rect">
            <a:avLst/>
          </a:prstGeom>
        </p:spPr>
      </p:pic>
      <p:pic>
        <p:nvPicPr>
          <p:cNvPr id="7" name="Picture 6">
            <a:extLst>
              <a:ext uri="{FF2B5EF4-FFF2-40B4-BE49-F238E27FC236}">
                <a16:creationId xmlns:a16="http://schemas.microsoft.com/office/drawing/2014/main" id="{9D9A8806-120C-4A4E-95EA-F4C6032873E9}"/>
              </a:ext>
            </a:extLst>
          </p:cNvPr>
          <p:cNvPicPr>
            <a:picLocks noChangeAspect="1"/>
          </p:cNvPicPr>
          <p:nvPr/>
        </p:nvPicPr>
        <p:blipFill>
          <a:blip r:embed="rId5"/>
          <a:stretch>
            <a:fillRect/>
          </a:stretch>
        </p:blipFill>
        <p:spPr>
          <a:xfrm rot="15109433">
            <a:off x="1792878" y="-88400"/>
            <a:ext cx="761993" cy="778926"/>
          </a:xfrm>
          <a:prstGeom prst="rect">
            <a:avLst/>
          </a:prstGeom>
        </p:spPr>
      </p:pic>
      <p:pic>
        <p:nvPicPr>
          <p:cNvPr id="8" name="Picture 7">
            <a:extLst>
              <a:ext uri="{FF2B5EF4-FFF2-40B4-BE49-F238E27FC236}">
                <a16:creationId xmlns:a16="http://schemas.microsoft.com/office/drawing/2014/main" id="{6A2E5ABB-53DB-FA47-89C2-4BADF3C382A0}"/>
              </a:ext>
            </a:extLst>
          </p:cNvPr>
          <p:cNvPicPr>
            <a:picLocks noChangeAspect="1"/>
          </p:cNvPicPr>
          <p:nvPr/>
        </p:nvPicPr>
        <p:blipFill>
          <a:blip r:embed="rId5"/>
          <a:stretch>
            <a:fillRect/>
          </a:stretch>
        </p:blipFill>
        <p:spPr>
          <a:xfrm rot="15109433">
            <a:off x="4867771" y="243293"/>
            <a:ext cx="761993" cy="778926"/>
          </a:xfrm>
          <a:prstGeom prst="rect">
            <a:avLst/>
          </a:prstGeom>
        </p:spPr>
      </p:pic>
    </p:spTree>
    <p:extLst>
      <p:ext uri="{BB962C8B-B14F-4D97-AF65-F5344CB8AC3E}">
        <p14:creationId xmlns:p14="http://schemas.microsoft.com/office/powerpoint/2010/main" val="3462242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965AAD-D957-0540-AF88-7634E3142960}"/>
              </a:ext>
            </a:extLst>
          </p:cNvPr>
          <p:cNvSpPr>
            <a:spLocks noGrp="1"/>
          </p:cNvSpPr>
          <p:nvPr>
            <p:ph type="subTitle" idx="1"/>
          </p:nvPr>
        </p:nvSpPr>
        <p:spPr>
          <a:xfrm>
            <a:off x="172278" y="258762"/>
            <a:ext cx="11825759" cy="6535738"/>
          </a:xfrm>
        </p:spPr>
        <p:txBody>
          <a:bodyPr>
            <a:normAutofit/>
          </a:bodyPr>
          <a:lstStyle/>
          <a:p>
            <a:endParaRPr lang="en-US" sz="3600" dirty="0"/>
          </a:p>
          <a:p>
            <a:endParaRPr lang="en-US" sz="3600" dirty="0"/>
          </a:p>
          <a:p>
            <a:endParaRPr lang="en-US" sz="3600" dirty="0"/>
          </a:p>
          <a:p>
            <a:endParaRPr lang="en-US" sz="3600" dirty="0"/>
          </a:p>
          <a:p>
            <a:endParaRPr lang="en-US" sz="3600" dirty="0"/>
          </a:p>
          <a:p>
            <a:r>
              <a:rPr lang="en-US" sz="3600" dirty="0"/>
              <a:t>Session 2</a:t>
            </a:r>
          </a:p>
          <a:p>
            <a:pPr algn="l"/>
            <a:endParaRPr lang="en-US" dirty="0"/>
          </a:p>
        </p:txBody>
      </p:sp>
      <p:pic>
        <p:nvPicPr>
          <p:cNvPr id="21" name="Graphic 20" descr="Pencil">
            <a:extLst>
              <a:ext uri="{FF2B5EF4-FFF2-40B4-BE49-F238E27FC236}">
                <a16:creationId xmlns:a16="http://schemas.microsoft.com/office/drawing/2014/main" id="{135DD37B-7C55-B841-8641-9B9B5CA464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9791522" flipH="1">
            <a:off x="9352615" y="5394575"/>
            <a:ext cx="470026" cy="470026"/>
          </a:xfrm>
          <a:prstGeom prst="rect">
            <a:avLst/>
          </a:prstGeom>
        </p:spPr>
      </p:pic>
      <p:pic>
        <p:nvPicPr>
          <p:cNvPr id="9" name="Graphic 8" descr="Eye">
            <a:extLst>
              <a:ext uri="{FF2B5EF4-FFF2-40B4-BE49-F238E27FC236}">
                <a16:creationId xmlns:a16="http://schemas.microsoft.com/office/drawing/2014/main" id="{D1D083A2-C4BE-1B46-A117-BAF772039C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17541" y="5314196"/>
            <a:ext cx="604498" cy="604498"/>
          </a:xfrm>
          <a:prstGeom prst="rect">
            <a:avLst/>
          </a:prstGeom>
        </p:spPr>
      </p:pic>
    </p:spTree>
    <p:extLst>
      <p:ext uri="{BB962C8B-B14F-4D97-AF65-F5344CB8AC3E}">
        <p14:creationId xmlns:p14="http://schemas.microsoft.com/office/powerpoint/2010/main" val="634055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TotalTime>
  <Words>1854</Words>
  <Application>Microsoft Macintosh PowerPoint</Application>
  <PresentationFormat>Widescreen</PresentationFormat>
  <Paragraphs>279</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Reid</dc:creator>
  <cp:lastModifiedBy>Alex Reid</cp:lastModifiedBy>
  <cp:revision>40</cp:revision>
  <dcterms:created xsi:type="dcterms:W3CDTF">2020-05-11T17:34:16Z</dcterms:created>
  <dcterms:modified xsi:type="dcterms:W3CDTF">2021-01-04T15:34:03Z</dcterms:modified>
</cp:coreProperties>
</file>