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4.xml"/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slide" Id="rId21" Target="slides/slide16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slide" Id="rId22" Target="slides/slide17.xml"/><Relationship Type="http://schemas.openxmlformats.org/officeDocument/2006/relationships/theme" Id="rId1" Target="theme/theme3.xml"/><Relationship Type="http://schemas.openxmlformats.org/officeDocument/2006/relationships/slide" Id="rId13" Target="slides/slide8.xml"/><Relationship Type="http://schemas.openxmlformats.org/officeDocument/2006/relationships/slide" Id="rId23" Target="slides/slide1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slide" Id="rId24" Target="slides/slide19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20" Target="slides/slide15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7" id="3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9" id="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" id="9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1" id="9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5" id="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" id="9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7" id="9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1" id="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2" id="10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3" id="10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7" id="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8" id="10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9" id="10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3" id="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4" id="11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5" id="11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9" id="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0" id="12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1" id="12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5" id="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" id="12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7" id="1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1" id="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2" id="1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3" id="1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7" id="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8" id="1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9" id="1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3" id="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4" id="1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5" id="1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1" id="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" id="4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3" id="4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9" id="4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3" id="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" id="5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5" id="5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1" id="6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5" id="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" id="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7" id="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3" id="7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9" id="7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3" id="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" id="8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5" id="8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9" id="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10" id="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1" id="11"/>
          <p:cNvSpPr txBox="1"/>
          <p:nvPr>
            <p:ph type="subTitle" idx="1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2" id="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" id="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14" id="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15" id="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name="Shape 16" id="1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19" id="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20" id="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1" id="21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22" id="22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3" id="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" id="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25" id="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26" id="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name="Shape 29" id="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30" id="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2.xml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2.xml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2" id="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" id="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Testdriven utveckling </a:t>
            </a:r>
          </a:p>
          <a:p>
            <a:pPr>
              <a:buNone/>
            </a:pPr>
            <a:r>
              <a:rPr lang="en"/>
              <a:t>med JUnit</a:t>
            </a:r>
          </a:p>
        </p:txBody>
      </p:sp>
      <p:sp>
        <p:nvSpPr>
          <p:cNvPr name="Shape 34" id="34"/>
          <p:cNvSpPr txBox="1"/>
          <p:nvPr>
            <p:ph type="subTitle" idx="1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Erik Skoglund</a:t>
            </a:r>
          </a:p>
          <a:p>
            <a:pPr rtl="0" lvl="0">
              <a:buNone/>
            </a:pPr>
            <a:r>
              <a:rPr lang="en"/>
              <a:t>InnovationLab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6" id="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" id="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Exempel – </a:t>
            </a:r>
            <a:r>
              <a:rPr lang="en">
                <a:solidFill>
                  <a:srgbClr val="00FF00"/>
                </a:solidFill>
              </a:rPr>
              <a:t>Kör test igen</a:t>
            </a:r>
          </a:p>
        </p:txBody>
      </p:sp>
      <p:sp>
        <p:nvSpPr>
          <p:cNvPr name="Shape 88" id="8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• Testet lyckas!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2" id="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Exempel - </a:t>
            </a:r>
            <a:r>
              <a:rPr lang="en">
                <a:solidFill>
                  <a:srgbClr val="FFFF00"/>
                </a:solidFill>
              </a:rPr>
              <a:t>Refactor</a:t>
            </a:r>
          </a:p>
        </p:txBody>
      </p:sp>
      <p:sp>
        <p:nvSpPr>
          <p:cNvPr name="Shape 94" id="94"/>
          <p:cNvSpPr txBox="1"/>
          <p:nvPr>
            <p:ph type="body" idx="1"/>
          </p:nvPr>
        </p:nvSpPr>
        <p:spPr>
          <a:xfrm>
            <a:off y="1600200" x="563925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Behövs det?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 class Car{</a:t>
            </a:r>
          </a:p>
          <a:p>
            <a:pPr indent="457200"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private Color color;</a:t>
            </a:r>
          </a:p>
          <a:p>
            <a:r>
              <a:t/>
            </a:r>
          </a:p>
          <a:p>
            <a:pPr indent="0" marL="457200"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 Car(Color color){</a:t>
            </a:r>
          </a:p>
          <a:p>
            <a:pPr indent="457200" marL="457200"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this.color = color;</a:t>
            </a:r>
          </a:p>
          <a:p>
            <a:pPr indent="0" marL="457200"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  <a:p>
            <a:pPr indent="457200"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 Color getColor(){</a:t>
            </a:r>
          </a:p>
          <a:p>
            <a:pPr indent="457200" marL="457200"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return color;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8" id="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" id="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Refactoring?</a:t>
            </a:r>
          </a:p>
        </p:txBody>
      </p:sp>
      <p:sp>
        <p:nvSpPr>
          <p:cNvPr name="Shape 100" id="10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Att förändra kodens interna struktur utan att påverka externt beteende.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Öka läsbarhet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Minska komplexitet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Förenkla underhåll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4" id="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5" id="1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Varför testa?</a:t>
            </a:r>
          </a:p>
        </p:txBody>
      </p:sp>
      <p:sp>
        <p:nvSpPr>
          <p:cNvPr name="Shape 106" id="10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Högre kvalitet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Starkt kopplat till krav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Tvingar utvecklare att fokusera på det viktiga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Direkt och tidig feedback på koden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Gratis dokumentation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Spara tid?!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0" id="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1" id="1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JUnit</a:t>
            </a:r>
          </a:p>
        </p:txBody>
      </p:sp>
      <p:sp>
        <p:nvSpPr>
          <p:cNvPr name="Shape 112" id="11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Ett enkelt ramverk för att skriva återanvändbara tester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Skapat av Kent Beck, Ward Cunningham och Erich Gamma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https://github.com/KentBeck/junit/downloads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Version 4.10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JAR, IDE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6" id="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7" id="1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JUnit</a:t>
            </a:r>
          </a:p>
        </p:txBody>
      </p:sp>
      <p:sp>
        <p:nvSpPr>
          <p:cNvPr name="Shape 118" id="11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Fixture – Något som används för att kontinuerligt testa något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Assertion – Engelska för ”hävda” eller ”påstå”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Test suite – En samling sammanhängande tester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JUnit-4.x = @Annotations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2" id="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3" id="12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
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static org.junit.Assert.*; //static import of assertions</a:t>
            </a:r>
          </a:p>
          <a:p>
            <a:pPr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class MyTest{</a:t>
            </a:r>
          </a:p>
          <a:p>
            <a:pPr indent="457200"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indent="457200"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 void testSomething(){</a:t>
            </a:r>
          </a:p>
          <a:p>
            <a:pPr indent="457200" marL="457200"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assertTrue(”4 plus 4 should be 8”, 4 + 4 == 8);</a:t>
            </a:r>
          </a:p>
          <a:p>
            <a:pPr indent="457200"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</p:txBody>
      </p:sp>
      <p:sp>
        <p:nvSpPr>
          <p:cNvPr name="Shape 124" id="1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Junit - Testklasser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8" id="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9" id="1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Junit - Testklasser</a:t>
            </a:r>
          </a:p>
        </p:txBody>
      </p:sp>
      <p:sp>
        <p:nvSpPr>
          <p:cNvPr name="Shape 130" id="13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429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/>
              <a:t>@Test</a:t>
            </a:r>
          </a:p>
          <a:p>
            <a:pPr indent="-3429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/>
              <a:t>@Before</a:t>
            </a:r>
          </a:p>
          <a:p>
            <a:pPr indent="-3429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/>
              <a:t>@After</a:t>
            </a:r>
          </a:p>
          <a:p>
            <a:pPr indent="-3429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/>
              <a:t>@Test(expected = ArithmeticException.class)</a:t>
            </a:r>
          </a:p>
          <a:p>
            <a:pPr indent="457200" rtl="0" lvl="0">
              <a:buNone/>
            </a:pPr>
            <a:r>
              <a:rPr lang="en" sz="1800"/>
              <a:t>public void divisionWithException()</a:t>
            </a:r>
          </a:p>
          <a:p>
            <a:pPr indent="-3429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/>
              <a:t>@Ignore(”TODO: skriv test...”)</a:t>
            </a:r>
          </a:p>
          <a:p>
            <a:pPr indent="-3429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/>
              <a:t>@Test(timeout = 1000) //ms, test misslyckas om det tar längre tid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4" id="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5" id="1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Junit - Testklasser</a:t>
            </a:r>
          </a:p>
        </p:txBody>
      </p:sp>
      <p:sp>
        <p:nvSpPr>
          <p:cNvPr name="Shape 136" id="13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Test Suites – Testsviter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@RunWith(Suite.class)</a:t>
            </a:r>
          </a:p>
          <a:p>
            <a:pPr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@Suite.SuiteClasses({</a:t>
            </a:r>
          </a:p>
          <a:p>
            <a:pPr indent="457200"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ShoppingTest.class,</a:t>
            </a:r>
          </a:p>
          <a:p>
            <a:pPr indent="457200"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PayingTest.class</a:t>
            </a:r>
          </a:p>
          <a:p>
            <a:pPr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 class ShoppingTestSuite{</a:t>
            </a:r>
          </a:p>
          <a:p>
            <a:pPr indent="457200"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//Empty class</a:t>
            </a:r>
          </a:p>
          <a:p>
            <a:pPr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0" id="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1" id="1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Referenser</a:t>
            </a:r>
          </a:p>
        </p:txBody>
      </p:sp>
      <p:sp>
        <p:nvSpPr>
          <p:cNvPr name="Shape 142" id="14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http://www.junit.org/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https://github.com/KentBeck/junit/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http://junit.sourceforge.net/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https://github.com/eriksk/unittesting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Agenda</a:t>
            </a:r>
          </a:p>
        </p:txBody>
      </p:sp>
      <p:sp>
        <p:nvSpPr>
          <p:cNvPr name="Shape 40" id="4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Test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Test Driven Development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Red, Green, Refactor!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Varför testa?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JUnit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Exempel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" id="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Olika sorters test</a:t>
            </a:r>
          </a:p>
        </p:txBody>
      </p:sp>
      <p:sp>
        <p:nvSpPr>
          <p:cNvPr name="Shape 46" id="4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Unit Test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Integration Test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System Test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Test Driven Development (TDD)</a:t>
            </a:r>
          </a:p>
        </p:txBody>
      </p:sp>
      <p:sp>
        <p:nvSpPr>
          <p:cNvPr name="Shape 52" id="5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Princip: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Ren kod som gör det den ska, inget annat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Syfte: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Minskar osäkerhet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Tydlig skildring av vad koden gör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6" id="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" id="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TDD – Tre steg (Red Green Refactor)</a:t>
            </a:r>
          </a:p>
        </p:txBody>
      </p:sp>
      <p:sp>
        <p:nvSpPr>
          <p:cNvPr name="Shape 58" id="5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FF0000"/>
                </a:solidFill>
              </a:rPr>
              <a:t>Red</a:t>
            </a:r>
            <a:r>
              <a:rPr lang="en"/>
              <a:t> – Skriv felande test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accent1"/>
                </a:solidFill>
              </a:rPr>
              <a:t>Green</a:t>
            </a:r>
            <a:r>
              <a:rPr lang="en"/>
              <a:t> – Skriv kod som gör att testet godkänns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2"/>
                </a:solidFill>
              </a:rPr>
              <a:t>Refactor</a:t>
            </a:r>
            <a:r>
              <a:rPr lang="en"/>
              <a:t> – Skriv om koden efter god kodstandard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Repeat – Gör om!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TDD (Red Green Refactor) – Exempel</a:t>
            </a:r>
          </a:p>
        </p:txBody>
      </p:sp>
      <p:sp>
        <p:nvSpPr>
          <p:cNvPr name="Shape 64" id="6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Steg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Skapa test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FF0000"/>
                </a:solidFill>
              </a:rPr>
              <a:t>Kör testet och se det misslyckas (RED)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38761D"/>
                </a:solidFill>
              </a:rPr>
              <a:t>Gör ändringar i kod så att testet lyckas (GREEN)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3C78D8"/>
                </a:solidFill>
              </a:rPr>
              <a:t>Refactor på koden (REFACTOR)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Exempel – Skapa test</a:t>
            </a:r>
          </a:p>
        </p:txBody>
      </p:sp>
      <p:sp>
        <p:nvSpPr>
          <p:cNvPr name="Shape 70" id="7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
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Car car = new Car(Color.blue);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assertTrue(</a:t>
            </a:r>
          </a:p>
          <a:p>
            <a:pPr indent="457200"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”The car should be blue.”, </a:t>
            </a:r>
          </a:p>
          <a:p>
            <a:pPr indent="457200"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car.getColor().equals(Color.blue));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4" id="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" id="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Exempel – </a:t>
            </a:r>
            <a:r>
              <a:rPr lang="en">
                <a:solidFill>
                  <a:srgbClr val="FF0000"/>
                </a:solidFill>
              </a:rPr>
              <a:t>Kör test</a:t>
            </a:r>
          </a:p>
        </p:txBody>
      </p:sp>
      <p:sp>
        <p:nvSpPr>
          <p:cNvPr name="Shape 76" id="7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Test failed: ”The car should be blue.”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Exempel – Få testet att lyckas</a:t>
            </a:r>
          </a:p>
        </p:txBody>
      </p:sp>
      <p:sp>
        <p:nvSpPr>
          <p:cNvPr name="Shape 82" id="8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
</a:t>
            </a:r>
          </a:p>
          <a:p>
            <a:pPr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 class Car{</a:t>
            </a:r>
          </a:p>
          <a:p>
            <a:pPr indent="457200"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private Color color;</a:t>
            </a:r>
          </a:p>
          <a:p>
            <a:r>
              <a:t/>
            </a:r>
          </a:p>
          <a:p>
            <a:pPr indent="0" marL="457200"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 Car(Color color){</a:t>
            </a:r>
          </a:p>
          <a:p>
            <a:pPr indent="457200" marL="457200"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this.color = color;</a:t>
            </a:r>
          </a:p>
          <a:p>
            <a:pPr indent="0" marL="457200"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  <a:p>
            <a:pPr indent="457200"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 Color getColor(){</a:t>
            </a:r>
          </a:p>
          <a:p>
            <a:pPr indent="457200" marL="457200"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return color;</a:t>
            </a:r>
          </a:p>
          <a:p>
            <a:pPr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