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8" r:id="rId5"/>
    <p:sldId id="258" r:id="rId6"/>
    <p:sldId id="263" r:id="rId7"/>
    <p:sldId id="260" r:id="rId8"/>
    <p:sldId id="259" r:id="rId9"/>
    <p:sldId id="261" r:id="rId10"/>
    <p:sldId id="272" r:id="rId11"/>
    <p:sldId id="269" r:id="rId12"/>
    <p:sldId id="265" r:id="rId13"/>
    <p:sldId id="262" r:id="rId14"/>
    <p:sldId id="270" r:id="rId1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94660"/>
  </p:normalViewPr>
  <p:slideViewPr>
    <p:cSldViewPr snapToGrid="0">
      <p:cViewPr varScale="1">
        <p:scale>
          <a:sx n="77" d="100"/>
          <a:sy n="77" d="100"/>
        </p:scale>
        <p:origin x="138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B3308FB-1683-B492-DC30-C3FF2CD8EBCE}"/>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99594A87-69BA-0B73-7FF1-6E0AAACD4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9A25687C-AE4C-4F53-18B2-36EE634E2924}"/>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5" name="Plassholder for bunntekst 4">
            <a:extLst>
              <a:ext uri="{FF2B5EF4-FFF2-40B4-BE49-F238E27FC236}">
                <a16:creationId xmlns:a16="http://schemas.microsoft.com/office/drawing/2014/main" id="{DAB5665C-6ACF-0B1D-54DC-761F8C9DC2F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EDB6601F-9C08-F457-1111-5D4B1359F5A8}"/>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332616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1D0B580-A1F3-A112-67F2-1D3E315E5E0D}"/>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AE235396-8755-8BCA-14E9-AADF2D7027AA}"/>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5B4F7015-20A8-95CF-20C6-2A912C360508}"/>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5" name="Plassholder for bunntekst 4">
            <a:extLst>
              <a:ext uri="{FF2B5EF4-FFF2-40B4-BE49-F238E27FC236}">
                <a16:creationId xmlns:a16="http://schemas.microsoft.com/office/drawing/2014/main" id="{DC9CC487-3C30-DD01-7947-A166E8EB9746}"/>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2583916-C6D1-26D1-0686-A3F6F881DD20}"/>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283722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FE50C1CF-0F14-CF31-028F-D354515BC7F8}"/>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8EA8DED5-C0DE-07A0-20DC-81B703FB5978}"/>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E8F49E28-6851-D88B-29D4-2FC1FC50633D}"/>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5" name="Plassholder for bunntekst 4">
            <a:extLst>
              <a:ext uri="{FF2B5EF4-FFF2-40B4-BE49-F238E27FC236}">
                <a16:creationId xmlns:a16="http://schemas.microsoft.com/office/drawing/2014/main" id="{D90045CE-D35B-AFCB-90BB-BAF3BDB70BD0}"/>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79376D2D-F993-1464-B021-16472C3785A9}"/>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21851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E9F1C81-941B-2AD3-3D35-282E2945DED8}"/>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5D46D3A4-D0C8-8E71-7DB7-FF046119E2B7}"/>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51571C45-B539-8578-2460-6DF3A3F69892}"/>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5" name="Plassholder for bunntekst 4">
            <a:extLst>
              <a:ext uri="{FF2B5EF4-FFF2-40B4-BE49-F238E27FC236}">
                <a16:creationId xmlns:a16="http://schemas.microsoft.com/office/drawing/2014/main" id="{2753CC55-2F87-BD54-958D-5D0E9AD82059}"/>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A8E3D227-B7F4-7297-FD18-E6E3554CA592}"/>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306926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7170B3D-2ADD-D517-A1AF-2A8A48950A60}"/>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75C289AB-ADE8-521C-C5D7-954B7A5869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00291C46-A6AE-5E70-CAFD-179456E1C67A}"/>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5" name="Plassholder for bunntekst 4">
            <a:extLst>
              <a:ext uri="{FF2B5EF4-FFF2-40B4-BE49-F238E27FC236}">
                <a16:creationId xmlns:a16="http://schemas.microsoft.com/office/drawing/2014/main" id="{6F4BA63E-5B8F-D83A-A479-203ECE9E245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0CCDF96-88BB-8F1A-4EF8-DF11715D7744}"/>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49929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3EBB48F-6A5E-0E00-A390-B47EF544B697}"/>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8BFD49DB-7DA1-A440-4946-E0795B183944}"/>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4AE1A76E-996A-8489-A581-134B8812097B}"/>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3E79C511-6E36-E279-4024-2828A23943FE}"/>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6" name="Plassholder for bunntekst 5">
            <a:extLst>
              <a:ext uri="{FF2B5EF4-FFF2-40B4-BE49-F238E27FC236}">
                <a16:creationId xmlns:a16="http://schemas.microsoft.com/office/drawing/2014/main" id="{CFB6B1CD-593B-4C4E-421E-65E3F61D1533}"/>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16210AD9-3909-B97B-EF64-CF729FD7392B}"/>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21624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2AE80BA-2D1C-D73D-A6B9-A752DC8B093D}"/>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9657BEBD-57B1-58AA-5416-8206A03FB1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61E61346-8501-331A-8704-C4A3603E72C5}"/>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5EEE9730-7B8D-DAA6-4BDF-05AD3870D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7D90F4E8-D148-A141-1A5C-FBA2F33A45E0}"/>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33C06DD9-4663-BCCA-AFE4-87C9A0745FC1}"/>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8" name="Plassholder for bunntekst 7">
            <a:extLst>
              <a:ext uri="{FF2B5EF4-FFF2-40B4-BE49-F238E27FC236}">
                <a16:creationId xmlns:a16="http://schemas.microsoft.com/office/drawing/2014/main" id="{BF14E017-49C6-191A-89C3-ABC04806EE16}"/>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8120E0D4-73D6-08B7-B0C8-7B77464377E0}"/>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243825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E4EF655-5174-32E9-F5F8-39C86280793C}"/>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B907A65A-1D05-F076-4714-3F0EDCB24CB0}"/>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4" name="Plassholder for bunntekst 3">
            <a:extLst>
              <a:ext uri="{FF2B5EF4-FFF2-40B4-BE49-F238E27FC236}">
                <a16:creationId xmlns:a16="http://schemas.microsoft.com/office/drawing/2014/main" id="{F083D1D4-5355-12BD-87FA-08A4EF3D62CA}"/>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8D18D692-F2F5-ACE3-AB59-2F85949B58FB}"/>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5181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2BF3B4D6-8917-F16E-4D31-201F8044ED14}"/>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3" name="Plassholder for bunntekst 2">
            <a:extLst>
              <a:ext uri="{FF2B5EF4-FFF2-40B4-BE49-F238E27FC236}">
                <a16:creationId xmlns:a16="http://schemas.microsoft.com/office/drawing/2014/main" id="{AB53896C-20E4-31B0-6ED8-007BAE2A67E0}"/>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28B44B4C-158A-EEA8-7E4D-A0730DCFDD63}"/>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88179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C4D577D-05BB-FB28-E59C-ABB63AB0D998}"/>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2AC8038D-5AF3-F400-9823-3BEBBBC8B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5BF52C20-17EF-5055-BF0B-C77FDCD9A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AF17F83D-6291-DDF7-779C-13F06EAD1E71}"/>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6" name="Plassholder for bunntekst 5">
            <a:extLst>
              <a:ext uri="{FF2B5EF4-FFF2-40B4-BE49-F238E27FC236}">
                <a16:creationId xmlns:a16="http://schemas.microsoft.com/office/drawing/2014/main" id="{0B7D01FF-04C2-7C72-1882-7984DD7B3086}"/>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E521F610-ECA1-365A-76EF-872706E005B5}"/>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8837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C503520-24D9-A701-D9AF-B7E8B7230FF8}"/>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CEDAD957-CF09-E044-63CD-4F9F1E4FD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AED74AEB-F2A4-94FC-19BB-A55F632C9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C1A43075-E796-E647-5FA5-AF6DE5AE926D}"/>
              </a:ext>
            </a:extLst>
          </p:cNvPr>
          <p:cNvSpPr>
            <a:spLocks noGrp="1"/>
          </p:cNvSpPr>
          <p:nvPr>
            <p:ph type="dt" sz="half" idx="10"/>
          </p:nvPr>
        </p:nvSpPr>
        <p:spPr/>
        <p:txBody>
          <a:bodyPr/>
          <a:lstStyle/>
          <a:p>
            <a:fld id="{C848B3AD-CA34-42F6-B8F0-ED1DEB1CD510}" type="datetimeFigureOut">
              <a:rPr lang="nb-NO" smtClean="0"/>
              <a:t>05.06.2025</a:t>
            </a:fld>
            <a:endParaRPr lang="nb-NO"/>
          </a:p>
        </p:txBody>
      </p:sp>
      <p:sp>
        <p:nvSpPr>
          <p:cNvPr id="6" name="Plassholder for bunntekst 5">
            <a:extLst>
              <a:ext uri="{FF2B5EF4-FFF2-40B4-BE49-F238E27FC236}">
                <a16:creationId xmlns:a16="http://schemas.microsoft.com/office/drawing/2014/main" id="{5ACC2DE2-102C-D7D9-5811-4DB7E455F57C}"/>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A6E1F25E-22CF-72EA-420D-D37D98113232}"/>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47439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E6D9C536-60DD-3DA9-0E3D-0691611D9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E1589BBB-D47F-B4A7-71CD-33B3CD98B3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8C583C20-AD7B-150A-3DB3-F2BA11688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48B3AD-CA34-42F6-B8F0-ED1DEB1CD510}" type="datetimeFigureOut">
              <a:rPr lang="nb-NO" smtClean="0"/>
              <a:t>05.06.2025</a:t>
            </a:fld>
            <a:endParaRPr lang="nb-NO"/>
          </a:p>
        </p:txBody>
      </p:sp>
      <p:sp>
        <p:nvSpPr>
          <p:cNvPr id="5" name="Plassholder for bunntekst 4">
            <a:extLst>
              <a:ext uri="{FF2B5EF4-FFF2-40B4-BE49-F238E27FC236}">
                <a16:creationId xmlns:a16="http://schemas.microsoft.com/office/drawing/2014/main" id="{5BDD59CF-B859-FBC0-F737-84AD51E8E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Plassholder for lysbildenummer 5">
            <a:extLst>
              <a:ext uri="{FF2B5EF4-FFF2-40B4-BE49-F238E27FC236}">
                <a16:creationId xmlns:a16="http://schemas.microsoft.com/office/drawing/2014/main" id="{2FB5CEB1-E839-66B1-3F6C-FBFE32435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E1DBED-31E0-40E8-B1BE-85D226FEB781}" type="slidenum">
              <a:rPr lang="nb-NO" smtClean="0"/>
              <a:t>‹#›</a:t>
            </a:fld>
            <a:endParaRPr lang="nb-NO"/>
          </a:p>
        </p:txBody>
      </p:sp>
    </p:spTree>
    <p:extLst>
      <p:ext uri="{BB962C8B-B14F-4D97-AF65-F5344CB8AC3E}">
        <p14:creationId xmlns:p14="http://schemas.microsoft.com/office/powerpoint/2010/main" val="383760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99C871D-13E7-9729-59E9-3AD8C50BE434}"/>
              </a:ext>
            </a:extLst>
          </p:cNvPr>
          <p:cNvSpPr>
            <a:spLocks noGrp="1"/>
          </p:cNvSpPr>
          <p:nvPr>
            <p:ph type="ctrTitle"/>
          </p:nvPr>
        </p:nvSpPr>
        <p:spPr>
          <a:xfrm>
            <a:off x="776614" y="1077238"/>
            <a:ext cx="9891386" cy="3720230"/>
          </a:xfrm>
        </p:spPr>
        <p:txBody>
          <a:bodyPr>
            <a:normAutofit/>
          </a:bodyPr>
          <a:lstStyle/>
          <a:p>
            <a:pPr algn="l"/>
            <a:r>
              <a:rPr lang="nb-NO" dirty="0"/>
              <a:t>				</a:t>
            </a:r>
            <a:r>
              <a:rPr lang="nb-NO" b="1" dirty="0" err="1"/>
              <a:t>getfame</a:t>
            </a:r>
            <a:br>
              <a:rPr lang="nb-NO" dirty="0"/>
            </a:br>
            <a:r>
              <a:rPr lang="nb-NO" dirty="0"/>
              <a:t>				</a:t>
            </a:r>
            <a:r>
              <a:rPr lang="nb-NO" sz="2700" dirty="0"/>
              <a:t>-n 	</a:t>
            </a:r>
            <a:r>
              <a:rPr lang="nb-NO" sz="2700" dirty="0" err="1"/>
              <a:t>names</a:t>
            </a:r>
            <a:r>
              <a:rPr lang="nb-NO" sz="2700" dirty="0"/>
              <a:t>   </a:t>
            </a:r>
            <a:br>
              <a:rPr lang="nb-NO" sz="2700" dirty="0"/>
            </a:br>
            <a:br>
              <a:rPr lang="nb-NO" sz="2700" dirty="0"/>
            </a:br>
            <a:r>
              <a:rPr lang="nb-NO" sz="2700" dirty="0"/>
              <a:t>				-s 	series</a:t>
            </a:r>
            <a:br>
              <a:rPr lang="nb-NO" sz="2700" dirty="0"/>
            </a:br>
            <a:br>
              <a:rPr lang="nb-NO" sz="2700" dirty="0"/>
            </a:br>
            <a:r>
              <a:rPr lang="nb-NO" sz="2700" dirty="0"/>
              <a:t>   				</a:t>
            </a:r>
            <a:r>
              <a:rPr lang="nb-NO" sz="2700" b="1" dirty="0"/>
              <a:t>-e 	</a:t>
            </a:r>
            <a:r>
              <a:rPr lang="nb-NO" sz="2700" b="1" dirty="0" err="1"/>
              <a:t>expression</a:t>
            </a:r>
            <a:endParaRPr lang="nb-NO" sz="2700" b="1" dirty="0"/>
          </a:p>
        </p:txBody>
      </p:sp>
      <p:sp>
        <p:nvSpPr>
          <p:cNvPr id="3" name="Undertittel 2">
            <a:extLst>
              <a:ext uri="{FF2B5EF4-FFF2-40B4-BE49-F238E27FC236}">
                <a16:creationId xmlns:a16="http://schemas.microsoft.com/office/drawing/2014/main" id="{39DC26CB-CDF4-F413-A409-FA26DAE518FB}"/>
              </a:ext>
            </a:extLst>
          </p:cNvPr>
          <p:cNvSpPr>
            <a:spLocks noGrp="1"/>
          </p:cNvSpPr>
          <p:nvPr>
            <p:ph type="subTitle" idx="1"/>
          </p:nvPr>
        </p:nvSpPr>
        <p:spPr>
          <a:xfrm>
            <a:off x="1524000" y="5357192"/>
            <a:ext cx="9144000" cy="1152938"/>
          </a:xfrm>
        </p:spPr>
        <p:txBody>
          <a:bodyPr>
            <a:normAutofit/>
          </a:bodyPr>
          <a:lstStyle/>
          <a:p>
            <a:r>
              <a:rPr lang="nb-NO" sz="1200" dirty="0" err="1"/>
              <a:t>getfame</a:t>
            </a:r>
            <a:r>
              <a:rPr lang="nb-NO" sz="1200" dirty="0"/>
              <a:t> </a:t>
            </a:r>
            <a:r>
              <a:rPr lang="nb-NO" sz="1200" dirty="0" err="1"/>
              <a:t>Json</a:t>
            </a:r>
            <a:r>
              <a:rPr lang="nb-NO" sz="1200" dirty="0"/>
              <a:t> </a:t>
            </a:r>
            <a:r>
              <a:rPr lang="nb-NO" sz="1200" dirty="0" err="1"/>
              <a:t>api</a:t>
            </a:r>
            <a:r>
              <a:rPr lang="nb-NO" sz="1200" dirty="0"/>
              <a:t> 2024 / 2025</a:t>
            </a:r>
          </a:p>
          <a:p>
            <a:r>
              <a:rPr lang="nb-NO" sz="1200" i="1" dirty="0"/>
              <a:t>Erik.Soberg@ssb.no</a:t>
            </a:r>
          </a:p>
          <a:p>
            <a:r>
              <a:rPr lang="nb-NO" sz="1200" dirty="0"/>
              <a:t>2025 Supports series w </a:t>
            </a:r>
            <a:r>
              <a:rPr lang="nb-NO" sz="1200" dirty="0" err="1"/>
              <a:t>identical</a:t>
            </a:r>
            <a:r>
              <a:rPr lang="nb-NO" sz="1200" dirty="0"/>
              <a:t> series </a:t>
            </a:r>
            <a:r>
              <a:rPr lang="nb-NO" sz="1200" dirty="0" err="1"/>
              <a:t>names</a:t>
            </a:r>
            <a:r>
              <a:rPr lang="nb-NO" sz="1200" dirty="0"/>
              <a:t> in different FAME databases, </a:t>
            </a:r>
            <a:r>
              <a:rPr lang="nb-NO" sz="1200" dirty="0" err="1"/>
              <a:t>formulas</a:t>
            </a:r>
            <a:r>
              <a:rPr lang="nb-NO" sz="1200" dirty="0"/>
              <a:t> </a:t>
            </a:r>
            <a:r>
              <a:rPr lang="nb-NO" sz="1200" dirty="0" err="1"/>
              <a:t>can</a:t>
            </a:r>
            <a:r>
              <a:rPr lang="nb-NO" sz="1200" dirty="0"/>
              <a:t> </a:t>
            </a:r>
            <a:r>
              <a:rPr lang="nb-NO" sz="1200" dirty="0" err="1"/>
              <a:t>aggregate</a:t>
            </a:r>
            <a:r>
              <a:rPr lang="nb-NO" sz="1200" dirty="0"/>
              <a:t> from </a:t>
            </a:r>
            <a:r>
              <a:rPr lang="nb-NO" sz="1200" dirty="0" err="1"/>
              <a:t>several</a:t>
            </a:r>
            <a:r>
              <a:rPr lang="nb-NO" sz="1200" dirty="0"/>
              <a:t> </a:t>
            </a:r>
            <a:r>
              <a:rPr lang="nb-NO" sz="1200" dirty="0" err="1"/>
              <a:t>open</a:t>
            </a:r>
            <a:r>
              <a:rPr lang="nb-NO" sz="1200" dirty="0"/>
              <a:t> databases</a:t>
            </a:r>
          </a:p>
        </p:txBody>
      </p:sp>
      <p:pic>
        <p:nvPicPr>
          <p:cNvPr id="4" name="Bilde 3">
            <a:extLst>
              <a:ext uri="{FF2B5EF4-FFF2-40B4-BE49-F238E27FC236}">
                <a16:creationId xmlns:a16="http://schemas.microsoft.com/office/drawing/2014/main" id="{D5925642-028B-EDDE-A85E-F4C8C2AD6176}"/>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338443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75B48-252A-1EE8-E4CD-9EE2EEB992F2}"/>
            </a:ext>
          </a:extLst>
        </p:cNvPr>
        <p:cNvGrpSpPr/>
        <p:nvPr/>
      </p:nvGrpSpPr>
      <p:grpSpPr>
        <a:xfrm>
          <a:off x="0" y="0"/>
          <a:ext cx="0" cy="0"/>
          <a:chOff x="0" y="0"/>
          <a:chExt cx="0" cy="0"/>
        </a:xfrm>
      </p:grpSpPr>
      <p:pic>
        <p:nvPicPr>
          <p:cNvPr id="6" name="Bilde 5">
            <a:extLst>
              <a:ext uri="{FF2B5EF4-FFF2-40B4-BE49-F238E27FC236}">
                <a16:creationId xmlns:a16="http://schemas.microsoft.com/office/drawing/2014/main" id="{DEFE1246-9223-22A6-E98F-1E55CFE0092E}"/>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878C74BF-2EDE-4F64-C496-792A0557BD2E}"/>
              </a:ext>
            </a:extLst>
          </p:cNvPr>
          <p:cNvSpPr>
            <a:spLocks noGrp="1"/>
          </p:cNvSpPr>
          <p:nvPr>
            <p:ph type="title"/>
          </p:nvPr>
        </p:nvSpPr>
        <p:spPr>
          <a:xfrm>
            <a:off x="838200" y="480665"/>
            <a:ext cx="11249416" cy="1210023"/>
          </a:xfrm>
        </p:spPr>
        <p:txBody>
          <a:bodyPr>
            <a:normAutofit/>
          </a:bodyPr>
          <a:lstStyle/>
          <a:p>
            <a:r>
              <a:rPr lang="nb-NO" sz="3600" b="1" dirty="0" err="1"/>
              <a:t>getfame</a:t>
            </a:r>
            <a:r>
              <a:rPr lang="nb-NO" sz="3600" b="1" dirty="0"/>
              <a:t> –e   </a:t>
            </a:r>
            <a:r>
              <a:rPr lang="nb-NO" sz="2800" dirty="0" err="1"/>
              <a:t>with</a:t>
            </a:r>
            <a:r>
              <a:rPr lang="nb-NO" sz="2800" dirty="0"/>
              <a:t> </a:t>
            </a:r>
            <a:r>
              <a:rPr lang="nb-NO" sz="2800" dirty="0" err="1"/>
              <a:t>several</a:t>
            </a:r>
            <a:r>
              <a:rPr lang="nb-NO" sz="2800" dirty="0"/>
              <a:t> databases in case u have </a:t>
            </a:r>
            <a:r>
              <a:rPr lang="nb-NO" sz="2800" dirty="0" err="1"/>
              <a:t>formulas</a:t>
            </a:r>
            <a:r>
              <a:rPr lang="nb-NO" sz="2800" dirty="0"/>
              <a:t> </a:t>
            </a:r>
            <a:r>
              <a:rPr lang="nb-NO" sz="2800" dirty="0" err="1"/>
              <a:t>elsewhere</a:t>
            </a:r>
            <a:endParaRPr lang="nb-NO" sz="2800" dirty="0"/>
          </a:p>
        </p:txBody>
      </p:sp>
      <p:pic>
        <p:nvPicPr>
          <p:cNvPr id="4" name="Bilde 3">
            <a:extLst>
              <a:ext uri="{FF2B5EF4-FFF2-40B4-BE49-F238E27FC236}">
                <a16:creationId xmlns:a16="http://schemas.microsoft.com/office/drawing/2014/main" id="{6AE40132-6766-83A0-9E64-09C85ADF462F}"/>
              </a:ext>
            </a:extLst>
          </p:cNvPr>
          <p:cNvPicPr>
            <a:picLocks noChangeAspect="1"/>
          </p:cNvPicPr>
          <p:nvPr/>
        </p:nvPicPr>
        <p:blipFill>
          <a:blip r:embed="rId3"/>
          <a:stretch>
            <a:fillRect/>
          </a:stretch>
        </p:blipFill>
        <p:spPr>
          <a:xfrm>
            <a:off x="838200" y="1504203"/>
            <a:ext cx="9526329" cy="5353797"/>
          </a:xfrm>
          <a:prstGeom prst="rect">
            <a:avLst/>
          </a:prstGeom>
        </p:spPr>
      </p:pic>
    </p:spTree>
    <p:extLst>
      <p:ext uri="{BB962C8B-B14F-4D97-AF65-F5344CB8AC3E}">
        <p14:creationId xmlns:p14="http://schemas.microsoft.com/office/powerpoint/2010/main" val="226918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627D-4168-7CD5-9BAC-1234EE66FE9D}"/>
            </a:ext>
          </a:extLst>
        </p:cNvPr>
        <p:cNvGrpSpPr/>
        <p:nvPr/>
      </p:nvGrpSpPr>
      <p:grpSpPr>
        <a:xfrm>
          <a:off x="0" y="0"/>
          <a:ext cx="0" cy="0"/>
          <a:chOff x="0" y="0"/>
          <a:chExt cx="0" cy="0"/>
        </a:xfrm>
      </p:grpSpPr>
      <p:sp>
        <p:nvSpPr>
          <p:cNvPr id="2" name="Tittel 1">
            <a:extLst>
              <a:ext uri="{FF2B5EF4-FFF2-40B4-BE49-F238E27FC236}">
                <a16:creationId xmlns:a16="http://schemas.microsoft.com/office/drawing/2014/main" id="{74505DE4-C1CC-9B5A-18E3-3DE65212A8BB}"/>
              </a:ext>
            </a:extLst>
          </p:cNvPr>
          <p:cNvSpPr>
            <a:spLocks noGrp="1"/>
          </p:cNvSpPr>
          <p:nvPr>
            <p:ph type="title"/>
          </p:nvPr>
        </p:nvSpPr>
        <p:spPr>
          <a:xfrm>
            <a:off x="838200" y="519598"/>
            <a:ext cx="2932134" cy="5990007"/>
          </a:xfrm>
        </p:spPr>
        <p:txBody>
          <a:bodyPr>
            <a:normAutofit/>
          </a:bodyPr>
          <a:lstStyle/>
          <a:p>
            <a:r>
              <a:rPr lang="nb-NO" dirty="0"/>
              <a:t>Using </a:t>
            </a:r>
            <a:r>
              <a:rPr lang="nb-NO" dirty="0" err="1"/>
              <a:t>the</a:t>
            </a:r>
            <a:r>
              <a:rPr lang="nb-NO" dirty="0"/>
              <a:t> </a:t>
            </a:r>
            <a:r>
              <a:rPr lang="nb-NO" dirty="0" err="1"/>
              <a:t>power</a:t>
            </a:r>
            <a:r>
              <a:rPr lang="nb-NO" dirty="0"/>
              <a:t> </a:t>
            </a:r>
            <a:r>
              <a:rPr lang="nb-NO" dirty="0" err="1"/>
              <a:t>of</a:t>
            </a:r>
            <a:r>
              <a:rPr lang="nb-NO" dirty="0"/>
              <a:t> FAME by </a:t>
            </a:r>
            <a:br>
              <a:rPr lang="nb-NO" dirty="0"/>
            </a:br>
            <a:br>
              <a:rPr lang="nb-NO" dirty="0"/>
            </a:br>
            <a:r>
              <a:rPr lang="nb-NO" b="1" dirty="0" err="1"/>
              <a:t>getfame</a:t>
            </a:r>
            <a:r>
              <a:rPr lang="nb-NO" b="1" dirty="0"/>
              <a:t> –e</a:t>
            </a:r>
            <a:br>
              <a:rPr lang="nb-NO" b="1" dirty="0"/>
            </a:br>
            <a:br>
              <a:rPr lang="nb-NO" dirty="0"/>
            </a:br>
            <a:r>
              <a:rPr lang="nb-NO" dirty="0" err="1"/>
              <a:t>with</a:t>
            </a:r>
            <a:r>
              <a:rPr lang="nb-NO" dirty="0"/>
              <a:t> R</a:t>
            </a:r>
            <a:br>
              <a:rPr lang="nb-NO" dirty="0"/>
            </a:br>
            <a:r>
              <a:rPr lang="nb-NO" dirty="0"/>
              <a:t>from </a:t>
            </a:r>
            <a:br>
              <a:rPr lang="nb-NO" dirty="0"/>
            </a:br>
            <a:r>
              <a:rPr lang="nb-NO" dirty="0" err="1"/>
              <a:t>Jupiterlab</a:t>
            </a:r>
            <a:endParaRPr lang="nb-NO" dirty="0"/>
          </a:p>
        </p:txBody>
      </p:sp>
      <p:pic>
        <p:nvPicPr>
          <p:cNvPr id="4" name="Bilde 3">
            <a:extLst>
              <a:ext uri="{FF2B5EF4-FFF2-40B4-BE49-F238E27FC236}">
                <a16:creationId xmlns:a16="http://schemas.microsoft.com/office/drawing/2014/main" id="{91CF210B-13B1-02A6-761B-4941B2A8F1CD}"/>
              </a:ext>
            </a:extLst>
          </p:cNvPr>
          <p:cNvPicPr>
            <a:picLocks noChangeAspect="1"/>
          </p:cNvPicPr>
          <p:nvPr/>
        </p:nvPicPr>
        <p:blipFill>
          <a:blip r:embed="rId2"/>
          <a:stretch>
            <a:fillRect/>
          </a:stretch>
        </p:blipFill>
        <p:spPr>
          <a:xfrm>
            <a:off x="4080399" y="519598"/>
            <a:ext cx="7763958" cy="6144482"/>
          </a:xfrm>
          <a:prstGeom prst="rect">
            <a:avLst/>
          </a:prstGeom>
        </p:spPr>
      </p:pic>
      <p:pic>
        <p:nvPicPr>
          <p:cNvPr id="5" name="Bilde 4">
            <a:extLst>
              <a:ext uri="{FF2B5EF4-FFF2-40B4-BE49-F238E27FC236}">
                <a16:creationId xmlns:a16="http://schemas.microsoft.com/office/drawing/2014/main" id="{A70C60E9-6F5E-D953-B107-6015EBC6FA32}"/>
              </a:ext>
            </a:extLst>
          </p:cNvPr>
          <p:cNvPicPr>
            <a:picLocks noChangeAspect="1"/>
          </p:cNvPicPr>
          <p:nvPr/>
        </p:nvPicPr>
        <p:blipFill>
          <a:blip r:embed="rId3"/>
          <a:stretch>
            <a:fillRect/>
          </a:stretch>
        </p:blipFill>
        <p:spPr>
          <a:xfrm>
            <a:off x="0" y="0"/>
            <a:ext cx="12192000" cy="480665"/>
          </a:xfrm>
          <a:prstGeom prst="rect">
            <a:avLst/>
          </a:prstGeom>
        </p:spPr>
      </p:pic>
    </p:spTree>
    <p:extLst>
      <p:ext uri="{BB962C8B-B14F-4D97-AF65-F5344CB8AC3E}">
        <p14:creationId xmlns:p14="http://schemas.microsoft.com/office/powerpoint/2010/main" val="64075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BC3DE1C-1A1F-6257-E144-F2ED3767AF7F}"/>
              </a:ext>
            </a:extLst>
          </p:cNvPr>
          <p:cNvSpPr>
            <a:spLocks noGrp="1"/>
          </p:cNvSpPr>
          <p:nvPr>
            <p:ph type="title"/>
          </p:nvPr>
        </p:nvSpPr>
        <p:spPr>
          <a:xfrm>
            <a:off x="838200" y="1189973"/>
            <a:ext cx="2843690" cy="4835046"/>
          </a:xfrm>
        </p:spPr>
        <p:txBody>
          <a:bodyPr>
            <a:normAutofit/>
          </a:bodyPr>
          <a:lstStyle/>
          <a:p>
            <a:r>
              <a:rPr lang="nb-NO" dirty="0"/>
              <a:t> </a:t>
            </a:r>
            <a:br>
              <a:rPr lang="nb-NO" dirty="0"/>
            </a:br>
            <a:r>
              <a:rPr lang="nb-NO" b="1" dirty="0" err="1"/>
              <a:t>getfame</a:t>
            </a:r>
            <a:r>
              <a:rPr lang="nb-NO" b="1" dirty="0"/>
              <a:t> -e</a:t>
            </a:r>
            <a:br>
              <a:rPr lang="nb-NO" b="1" dirty="0"/>
            </a:br>
            <a:br>
              <a:rPr lang="nb-NO" b="1" dirty="0"/>
            </a:br>
            <a:br>
              <a:rPr lang="nb-NO" dirty="0"/>
            </a:br>
            <a:r>
              <a:rPr lang="nb-NO" dirty="0" err="1"/>
              <a:t>with</a:t>
            </a:r>
            <a:r>
              <a:rPr lang="nb-NO" dirty="0"/>
              <a:t> R</a:t>
            </a:r>
            <a:br>
              <a:rPr lang="nb-NO" dirty="0"/>
            </a:br>
            <a:r>
              <a:rPr lang="nb-NO" dirty="0"/>
              <a:t>from </a:t>
            </a:r>
            <a:br>
              <a:rPr lang="nb-NO" dirty="0"/>
            </a:br>
            <a:r>
              <a:rPr lang="nb-NO" dirty="0" err="1"/>
              <a:t>Jupiterlab</a:t>
            </a:r>
            <a:endParaRPr lang="nb-NO" dirty="0"/>
          </a:p>
        </p:txBody>
      </p:sp>
      <p:pic>
        <p:nvPicPr>
          <p:cNvPr id="7" name="Bilde 6">
            <a:extLst>
              <a:ext uri="{FF2B5EF4-FFF2-40B4-BE49-F238E27FC236}">
                <a16:creationId xmlns:a16="http://schemas.microsoft.com/office/drawing/2014/main" id="{6549264F-0EB6-CD2A-26BE-D7262EE24940}"/>
              </a:ext>
            </a:extLst>
          </p:cNvPr>
          <p:cNvPicPr>
            <a:picLocks noChangeAspect="1"/>
          </p:cNvPicPr>
          <p:nvPr/>
        </p:nvPicPr>
        <p:blipFill>
          <a:blip r:embed="rId2"/>
          <a:stretch>
            <a:fillRect/>
          </a:stretch>
        </p:blipFill>
        <p:spPr>
          <a:xfrm>
            <a:off x="3681890" y="231731"/>
            <a:ext cx="7315962" cy="6593888"/>
          </a:xfrm>
          <a:prstGeom prst="rect">
            <a:avLst/>
          </a:prstGeom>
        </p:spPr>
      </p:pic>
      <p:pic>
        <p:nvPicPr>
          <p:cNvPr id="3" name="Bilde 2">
            <a:extLst>
              <a:ext uri="{FF2B5EF4-FFF2-40B4-BE49-F238E27FC236}">
                <a16:creationId xmlns:a16="http://schemas.microsoft.com/office/drawing/2014/main" id="{D40BCFF6-6A5A-4D1D-F73A-B91E106EA8B7}"/>
              </a:ext>
            </a:extLst>
          </p:cNvPr>
          <p:cNvPicPr>
            <a:picLocks noChangeAspect="1"/>
          </p:cNvPicPr>
          <p:nvPr/>
        </p:nvPicPr>
        <p:blipFill>
          <a:blip r:embed="rId3"/>
          <a:stretch>
            <a:fillRect/>
          </a:stretch>
        </p:blipFill>
        <p:spPr>
          <a:xfrm>
            <a:off x="0" y="0"/>
            <a:ext cx="12192000" cy="480665"/>
          </a:xfrm>
          <a:prstGeom prst="rect">
            <a:avLst/>
          </a:prstGeom>
        </p:spPr>
      </p:pic>
    </p:spTree>
    <p:extLst>
      <p:ext uri="{BB962C8B-B14F-4D97-AF65-F5344CB8AC3E}">
        <p14:creationId xmlns:p14="http://schemas.microsoft.com/office/powerpoint/2010/main" val="304032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2DF76DA-E453-BB90-9C77-DBEE6994F243}"/>
              </a:ext>
            </a:extLst>
          </p:cNvPr>
          <p:cNvSpPr>
            <a:spLocks noGrp="1"/>
          </p:cNvSpPr>
          <p:nvPr>
            <p:ph type="title"/>
          </p:nvPr>
        </p:nvSpPr>
        <p:spPr>
          <a:xfrm>
            <a:off x="467139" y="365125"/>
            <a:ext cx="11579087" cy="1325563"/>
          </a:xfrm>
        </p:spPr>
        <p:txBody>
          <a:bodyPr>
            <a:normAutofit/>
          </a:bodyPr>
          <a:lstStyle/>
          <a:p>
            <a:r>
              <a:rPr lang="nb-NO" sz="4000" dirty="0"/>
              <a:t>Samples ( shows </a:t>
            </a:r>
            <a:r>
              <a:rPr lang="nb-NO" sz="4000" dirty="0" err="1"/>
              <a:t>help</a:t>
            </a:r>
            <a:r>
              <a:rPr lang="nb-NO" sz="4000" dirty="0"/>
              <a:t> info, </a:t>
            </a:r>
            <a:r>
              <a:rPr lang="nb-NO" sz="4000" dirty="0" err="1"/>
              <a:t>when</a:t>
            </a:r>
            <a:r>
              <a:rPr lang="nb-NO" sz="4000" dirty="0"/>
              <a:t> </a:t>
            </a:r>
            <a:r>
              <a:rPr lang="nb-NO" sz="4000" dirty="0" err="1"/>
              <a:t>no</a:t>
            </a:r>
            <a:r>
              <a:rPr lang="nb-NO" sz="4000" dirty="0"/>
              <a:t> arguments </a:t>
            </a:r>
            <a:r>
              <a:rPr lang="nb-NO" sz="4000" dirty="0" err="1"/>
              <a:t>passed</a:t>
            </a:r>
            <a:r>
              <a:rPr lang="nb-NO" sz="4000" dirty="0"/>
              <a:t>)</a:t>
            </a:r>
          </a:p>
        </p:txBody>
      </p:sp>
      <p:sp>
        <p:nvSpPr>
          <p:cNvPr id="3" name="Plassholder for innhold 2">
            <a:extLst>
              <a:ext uri="{FF2B5EF4-FFF2-40B4-BE49-F238E27FC236}">
                <a16:creationId xmlns:a16="http://schemas.microsoft.com/office/drawing/2014/main" id="{171A3B93-5907-2C24-7D6E-4770BA2E9858}"/>
              </a:ext>
            </a:extLst>
          </p:cNvPr>
          <p:cNvSpPr>
            <a:spLocks noGrp="1"/>
          </p:cNvSpPr>
          <p:nvPr>
            <p:ph idx="1"/>
          </p:nvPr>
        </p:nvSpPr>
        <p:spPr>
          <a:xfrm>
            <a:off x="838200" y="1825625"/>
            <a:ext cx="11208026" cy="4351338"/>
          </a:xfrm>
        </p:spPr>
        <p:txBody>
          <a:bodyPr>
            <a:normAutofit fontScale="77500" lnSpcReduction="20000"/>
          </a:bodyPr>
          <a:lstStyle/>
          <a:p>
            <a:pPr marL="0" indent="0">
              <a:buNone/>
            </a:pPr>
            <a:r>
              <a:rPr lang="nb-NO" b="1" dirty="0" err="1"/>
              <a:t>getfamenames</a:t>
            </a:r>
            <a:r>
              <a:rPr lang="nb-NO" b="1" dirty="0"/>
              <a:t> </a:t>
            </a:r>
            <a:r>
              <a:rPr lang="nb-NO" dirty="0"/>
              <a:t> (</a:t>
            </a:r>
            <a:r>
              <a:rPr lang="nb-NO" dirty="0" err="1"/>
              <a:t>gets</a:t>
            </a:r>
            <a:r>
              <a:rPr lang="nb-NO" dirty="0"/>
              <a:t> series </a:t>
            </a:r>
            <a:r>
              <a:rPr lang="nb-NO" dirty="0" err="1"/>
              <a:t>names</a:t>
            </a:r>
            <a:r>
              <a:rPr lang="nb-NO" dirty="0"/>
              <a:t> &amp; metadata from databases </a:t>
            </a:r>
            <a:r>
              <a:rPr lang="nb-NO" dirty="0" err="1"/>
              <a:t>with</a:t>
            </a:r>
            <a:r>
              <a:rPr lang="nb-NO" dirty="0"/>
              <a:t> a list </a:t>
            </a:r>
            <a:r>
              <a:rPr lang="nb-NO" dirty="0" err="1"/>
              <a:t>of</a:t>
            </a:r>
            <a:r>
              <a:rPr lang="nb-NO" dirty="0"/>
              <a:t> </a:t>
            </a:r>
            <a:r>
              <a:rPr lang="nb-NO" dirty="0" err="1"/>
              <a:t>wildcards</a:t>
            </a:r>
            <a:endParaRPr lang="nb-NO" dirty="0"/>
          </a:p>
          <a:p>
            <a:pPr marL="0" indent="0">
              <a:buNone/>
            </a:pPr>
            <a:r>
              <a:rPr lang="nb-NO" b="1" dirty="0" err="1"/>
              <a:t>getfame</a:t>
            </a:r>
            <a:r>
              <a:rPr lang="nb-NO" b="1" dirty="0"/>
              <a:t> –n</a:t>
            </a:r>
          </a:p>
          <a:p>
            <a:pPr marL="0" indent="0">
              <a:buNone/>
            </a:pPr>
            <a:endParaRPr lang="nb-NO" dirty="0"/>
          </a:p>
          <a:p>
            <a:pPr marL="0" indent="0">
              <a:buNone/>
            </a:pPr>
            <a:r>
              <a:rPr lang="nb-NO" b="1" dirty="0" err="1"/>
              <a:t>getfameseries</a:t>
            </a:r>
            <a:r>
              <a:rPr lang="nb-NO" dirty="0"/>
              <a:t> (</a:t>
            </a:r>
            <a:r>
              <a:rPr lang="nb-NO" dirty="0" err="1"/>
              <a:t>gets</a:t>
            </a:r>
            <a:r>
              <a:rPr lang="nb-NO" dirty="0"/>
              <a:t> </a:t>
            </a:r>
            <a:r>
              <a:rPr lang="nb-NO" dirty="0" err="1"/>
              <a:t>observations</a:t>
            </a:r>
            <a:r>
              <a:rPr lang="nb-NO" dirty="0"/>
              <a:t> from &gt;= 1 series in database(s) given a list </a:t>
            </a:r>
            <a:r>
              <a:rPr lang="nb-NO" dirty="0" err="1"/>
              <a:t>of</a:t>
            </a:r>
            <a:r>
              <a:rPr lang="nb-NO" dirty="0"/>
              <a:t> </a:t>
            </a:r>
            <a:r>
              <a:rPr lang="nb-NO" dirty="0" err="1"/>
              <a:t>wildcards</a:t>
            </a:r>
            <a:r>
              <a:rPr lang="nb-NO" dirty="0"/>
              <a:t>)</a:t>
            </a:r>
          </a:p>
          <a:p>
            <a:pPr marL="0" indent="0">
              <a:buNone/>
            </a:pPr>
            <a:r>
              <a:rPr lang="nb-NO" b="1" dirty="0" err="1"/>
              <a:t>getfame</a:t>
            </a:r>
            <a:r>
              <a:rPr lang="nb-NO" b="1" dirty="0"/>
              <a:t> –s</a:t>
            </a:r>
          </a:p>
          <a:p>
            <a:pPr marL="0" indent="0">
              <a:buNone/>
            </a:pPr>
            <a:endParaRPr lang="nb-NO" dirty="0"/>
          </a:p>
          <a:p>
            <a:pPr marL="0" indent="0">
              <a:buNone/>
            </a:pPr>
            <a:r>
              <a:rPr lang="nb-NO" b="1" dirty="0" err="1"/>
              <a:t>getfameexpr</a:t>
            </a:r>
            <a:r>
              <a:rPr lang="nb-NO" dirty="0"/>
              <a:t>  (</a:t>
            </a:r>
            <a:r>
              <a:rPr lang="nb-NO" dirty="0" err="1"/>
              <a:t>gets</a:t>
            </a:r>
            <a:r>
              <a:rPr lang="nb-NO" dirty="0"/>
              <a:t> </a:t>
            </a:r>
            <a:r>
              <a:rPr lang="nb-NO" dirty="0" err="1"/>
              <a:t>observations</a:t>
            </a:r>
            <a:r>
              <a:rPr lang="nb-NO" dirty="0"/>
              <a:t> given 1 FAME </a:t>
            </a:r>
            <a:r>
              <a:rPr lang="nb-NO" dirty="0" err="1"/>
              <a:t>expression</a:t>
            </a:r>
            <a:r>
              <a:rPr lang="nb-NO" dirty="0"/>
              <a:t>)</a:t>
            </a:r>
          </a:p>
          <a:p>
            <a:pPr marL="0" indent="0">
              <a:buNone/>
            </a:pPr>
            <a:r>
              <a:rPr lang="nb-NO" b="1" dirty="0" err="1"/>
              <a:t>getfame</a:t>
            </a:r>
            <a:r>
              <a:rPr lang="nb-NO" b="1" dirty="0"/>
              <a:t> -e </a:t>
            </a:r>
          </a:p>
          <a:p>
            <a:pPr marL="514350" indent="-514350">
              <a:buFont typeface="+mj-lt"/>
              <a:buAutoNum type="arabicPeriod"/>
            </a:pPr>
            <a:endParaRPr lang="nb-NO" dirty="0"/>
          </a:p>
          <a:p>
            <a:endParaRPr lang="nb-NO" dirty="0"/>
          </a:p>
          <a:p>
            <a:pPr marL="0" indent="0">
              <a:buNone/>
            </a:pPr>
            <a:r>
              <a:rPr lang="nb-NO" dirty="0"/>
              <a:t>For </a:t>
            </a:r>
            <a:r>
              <a:rPr lang="nb-NO" dirty="0" err="1"/>
              <a:t>complete</a:t>
            </a:r>
            <a:r>
              <a:rPr lang="nb-NO" dirty="0"/>
              <a:t> </a:t>
            </a:r>
            <a:r>
              <a:rPr lang="nb-NO" b="1" dirty="0" err="1"/>
              <a:t>jupyterlab</a:t>
            </a:r>
            <a:r>
              <a:rPr lang="nb-NO" dirty="0"/>
              <a:t> samples, </a:t>
            </a:r>
            <a:r>
              <a:rPr lang="nb-NO" dirty="0" err="1"/>
              <a:t>see</a:t>
            </a:r>
            <a:r>
              <a:rPr lang="nb-NO" dirty="0"/>
              <a:t> </a:t>
            </a:r>
            <a:r>
              <a:rPr lang="nb-NO" dirty="0" err="1"/>
              <a:t>Github</a:t>
            </a:r>
            <a:endParaRPr lang="nb-NO" dirty="0"/>
          </a:p>
          <a:p>
            <a:pPr marL="0" indent="0">
              <a:buNone/>
            </a:pPr>
            <a:endParaRPr lang="nb-NO" dirty="0"/>
          </a:p>
        </p:txBody>
      </p:sp>
      <p:pic>
        <p:nvPicPr>
          <p:cNvPr id="4" name="Bilde 3">
            <a:extLst>
              <a:ext uri="{FF2B5EF4-FFF2-40B4-BE49-F238E27FC236}">
                <a16:creationId xmlns:a16="http://schemas.microsoft.com/office/drawing/2014/main" id="{5EB1A2FF-39EE-3B30-BC3C-0E79C4A09CD7}"/>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285780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128E975-7D68-CECF-5349-9E591C74A1FB}"/>
              </a:ext>
            </a:extLst>
          </p:cNvPr>
          <p:cNvSpPr>
            <a:spLocks noGrp="1"/>
          </p:cNvSpPr>
          <p:nvPr>
            <p:ph type="title"/>
          </p:nvPr>
        </p:nvSpPr>
        <p:spPr/>
        <p:txBody>
          <a:bodyPr/>
          <a:lstStyle/>
          <a:p>
            <a:r>
              <a:rPr lang="nb-NO" b="1" dirty="0" err="1"/>
              <a:t>Summary</a:t>
            </a:r>
            <a:endParaRPr lang="nb-NO" b="1" dirty="0"/>
          </a:p>
        </p:txBody>
      </p:sp>
      <p:sp>
        <p:nvSpPr>
          <p:cNvPr id="3" name="Plassholder for innhold 2">
            <a:extLst>
              <a:ext uri="{FF2B5EF4-FFF2-40B4-BE49-F238E27FC236}">
                <a16:creationId xmlns:a16="http://schemas.microsoft.com/office/drawing/2014/main" id="{8A12A748-67E3-530C-381F-A820ADA417C7}"/>
              </a:ext>
            </a:extLst>
          </p:cNvPr>
          <p:cNvSpPr>
            <a:spLocks noGrp="1"/>
          </p:cNvSpPr>
          <p:nvPr>
            <p:ph idx="1"/>
          </p:nvPr>
        </p:nvSpPr>
        <p:spPr/>
        <p:txBody>
          <a:bodyPr/>
          <a:lstStyle/>
          <a:p>
            <a:r>
              <a:rPr lang="nb-NO" dirty="0"/>
              <a:t>The </a:t>
            </a:r>
            <a:r>
              <a:rPr lang="nb-NO" b="1" dirty="0" err="1"/>
              <a:t>getfame</a:t>
            </a:r>
            <a:r>
              <a:rPr lang="nb-NO" b="1" dirty="0"/>
              <a:t> –e </a:t>
            </a:r>
            <a:r>
              <a:rPr lang="nb-NO" dirty="0" err="1"/>
              <a:t>option</a:t>
            </a:r>
            <a:r>
              <a:rPr lang="nb-NO" dirty="0"/>
              <a:t> </a:t>
            </a:r>
            <a:r>
              <a:rPr lang="nb-NO" dirty="0" err="1"/>
              <a:t>use</a:t>
            </a:r>
            <a:r>
              <a:rPr lang="nb-NO" dirty="0"/>
              <a:t> </a:t>
            </a:r>
            <a:r>
              <a:rPr lang="nb-NO" dirty="0" err="1"/>
              <a:t>the</a:t>
            </a:r>
            <a:r>
              <a:rPr lang="nb-NO" dirty="0"/>
              <a:t> full </a:t>
            </a:r>
            <a:r>
              <a:rPr lang="nb-NO" dirty="0" err="1"/>
              <a:t>power</a:t>
            </a:r>
            <a:r>
              <a:rPr lang="nb-NO" dirty="0"/>
              <a:t> </a:t>
            </a:r>
            <a:r>
              <a:rPr lang="nb-NO" dirty="0" err="1"/>
              <a:t>of</a:t>
            </a:r>
            <a:r>
              <a:rPr lang="nb-NO" dirty="0"/>
              <a:t> FAME and </a:t>
            </a:r>
            <a:r>
              <a:rPr lang="nb-NO" dirty="0" err="1"/>
              <a:t>can</a:t>
            </a:r>
            <a:r>
              <a:rPr lang="nb-NO" dirty="0"/>
              <a:t> </a:t>
            </a:r>
            <a:r>
              <a:rPr lang="nb-NO" dirty="0" err="1"/>
              <a:t>evaluate</a:t>
            </a:r>
            <a:r>
              <a:rPr lang="nb-NO" dirty="0"/>
              <a:t> </a:t>
            </a:r>
            <a:r>
              <a:rPr lang="nb-NO" dirty="0" err="1"/>
              <a:t>formulas</a:t>
            </a:r>
            <a:r>
              <a:rPr lang="nb-NO" dirty="0"/>
              <a:t>, </a:t>
            </a:r>
            <a:r>
              <a:rPr lang="nb-NO" dirty="0" err="1"/>
              <a:t>functions</a:t>
            </a:r>
            <a:r>
              <a:rPr lang="nb-NO" dirty="0"/>
              <a:t>, </a:t>
            </a:r>
            <a:r>
              <a:rPr lang="nb-NO" dirty="0" err="1"/>
              <a:t>conversions</a:t>
            </a:r>
            <a:r>
              <a:rPr lang="nb-NO" dirty="0"/>
              <a:t> </a:t>
            </a:r>
            <a:r>
              <a:rPr lang="nb-NO" dirty="0" err="1"/>
              <a:t>among</a:t>
            </a:r>
            <a:r>
              <a:rPr lang="nb-NO" dirty="0"/>
              <a:t> </a:t>
            </a:r>
            <a:r>
              <a:rPr lang="nb-NO" dirty="0" err="1"/>
              <a:t>various</a:t>
            </a:r>
            <a:r>
              <a:rPr lang="nb-NO" dirty="0"/>
              <a:t> series, </a:t>
            </a:r>
            <a:r>
              <a:rPr lang="nb-NO" dirty="0" err="1"/>
              <a:t>formulas,frequiencies</a:t>
            </a:r>
            <a:r>
              <a:rPr lang="nb-NO" dirty="0"/>
              <a:t> and databases</a:t>
            </a:r>
          </a:p>
          <a:p>
            <a:endParaRPr lang="nb-NO" dirty="0"/>
          </a:p>
          <a:p>
            <a:r>
              <a:rPr lang="nb-NO" dirty="0"/>
              <a:t>To </a:t>
            </a:r>
            <a:r>
              <a:rPr lang="nb-NO" dirty="0" err="1"/>
              <a:t>get</a:t>
            </a:r>
            <a:r>
              <a:rPr lang="nb-NO" dirty="0"/>
              <a:t> more series </a:t>
            </a:r>
            <a:r>
              <a:rPr lang="nb-NO" dirty="0" err="1"/>
              <a:t>with</a:t>
            </a:r>
            <a:r>
              <a:rPr lang="nb-NO" dirty="0"/>
              <a:t> </a:t>
            </a:r>
            <a:r>
              <a:rPr lang="nb-NO" b="1" dirty="0" err="1"/>
              <a:t>getfame</a:t>
            </a:r>
            <a:r>
              <a:rPr lang="nb-NO" b="1" dirty="0"/>
              <a:t> –e </a:t>
            </a:r>
            <a:r>
              <a:rPr lang="nb-NO" dirty="0" err="1"/>
              <a:t>simply</a:t>
            </a:r>
            <a:r>
              <a:rPr lang="nb-NO" dirty="0"/>
              <a:t> loop by </a:t>
            </a:r>
            <a:r>
              <a:rPr lang="nb-NO" dirty="0" err="1"/>
              <a:t>expression</a:t>
            </a:r>
            <a:r>
              <a:rPr lang="nb-NO" dirty="0"/>
              <a:t> and </a:t>
            </a:r>
            <a:r>
              <a:rPr lang="nb-NO" dirty="0" err="1"/>
              <a:t>add</a:t>
            </a:r>
            <a:r>
              <a:rPr lang="nb-NO" dirty="0"/>
              <a:t> to same </a:t>
            </a:r>
            <a:r>
              <a:rPr lang="nb-NO" dirty="0" err="1"/>
              <a:t>charts</a:t>
            </a:r>
            <a:r>
              <a:rPr lang="nb-NO" dirty="0"/>
              <a:t> or </a:t>
            </a:r>
            <a:r>
              <a:rPr lang="nb-NO" dirty="0" err="1"/>
              <a:t>dataset</a:t>
            </a:r>
            <a:r>
              <a:rPr lang="nb-NO" dirty="0"/>
              <a:t>.</a:t>
            </a:r>
          </a:p>
          <a:p>
            <a:endParaRPr lang="nb-NO" dirty="0"/>
          </a:p>
          <a:p>
            <a:r>
              <a:rPr lang="nb-NO" b="1" dirty="0" err="1"/>
              <a:t>getfame</a:t>
            </a:r>
            <a:r>
              <a:rPr lang="nb-NO" b="1" dirty="0"/>
              <a:t> –n </a:t>
            </a:r>
            <a:r>
              <a:rPr lang="nb-NO" dirty="0"/>
              <a:t>is </a:t>
            </a:r>
            <a:r>
              <a:rPr lang="nb-NO" dirty="0" err="1"/>
              <a:t>powerful</a:t>
            </a:r>
            <a:r>
              <a:rPr lang="nb-NO" dirty="0"/>
              <a:t> </a:t>
            </a:r>
            <a:r>
              <a:rPr lang="nb-NO" dirty="0" err="1"/>
              <a:t>when</a:t>
            </a:r>
            <a:r>
              <a:rPr lang="nb-NO" dirty="0"/>
              <a:t> </a:t>
            </a:r>
            <a:r>
              <a:rPr lang="nb-NO" dirty="0" err="1"/>
              <a:t>combining</a:t>
            </a:r>
            <a:r>
              <a:rPr lang="nb-NO" dirty="0"/>
              <a:t> </a:t>
            </a:r>
            <a:r>
              <a:rPr lang="nb-NO" b="1" i="1" dirty="0"/>
              <a:t>grep | more |head </a:t>
            </a:r>
            <a:r>
              <a:rPr lang="nb-NO" dirty="0"/>
              <a:t>to </a:t>
            </a:r>
            <a:r>
              <a:rPr lang="nb-NO" dirty="0" err="1"/>
              <a:t>search</a:t>
            </a:r>
            <a:r>
              <a:rPr lang="nb-NO" dirty="0"/>
              <a:t> for series/</a:t>
            </a:r>
            <a:r>
              <a:rPr lang="nb-NO" dirty="0" err="1"/>
              <a:t>formulas</a:t>
            </a:r>
            <a:r>
              <a:rPr lang="nb-NO" dirty="0"/>
              <a:t> </a:t>
            </a:r>
            <a:r>
              <a:rPr lang="nb-NO" dirty="0" err="1"/>
              <a:t>names</a:t>
            </a:r>
            <a:r>
              <a:rPr lang="nb-NO" dirty="0"/>
              <a:t> or metadata</a:t>
            </a:r>
          </a:p>
        </p:txBody>
      </p:sp>
      <p:pic>
        <p:nvPicPr>
          <p:cNvPr id="4" name="Bilde 3">
            <a:extLst>
              <a:ext uri="{FF2B5EF4-FFF2-40B4-BE49-F238E27FC236}">
                <a16:creationId xmlns:a16="http://schemas.microsoft.com/office/drawing/2014/main" id="{F47DC29A-2C69-04C2-DB3A-08673614FED2}"/>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71617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BB0316-D0CD-3606-DC7C-96F54FD658B0}"/>
              </a:ext>
            </a:extLst>
          </p:cNvPr>
          <p:cNvSpPr>
            <a:spLocks noGrp="1"/>
          </p:cNvSpPr>
          <p:nvPr>
            <p:ph type="title"/>
          </p:nvPr>
        </p:nvSpPr>
        <p:spPr>
          <a:xfrm>
            <a:off x="115335" y="365125"/>
            <a:ext cx="11238465" cy="1325563"/>
          </a:xfrm>
        </p:spPr>
        <p:txBody>
          <a:bodyPr>
            <a:normAutofit/>
          </a:bodyPr>
          <a:lstStyle/>
          <a:p>
            <a:r>
              <a:rPr lang="nb-NO" b="1" dirty="0"/>
              <a:t>1. </a:t>
            </a:r>
            <a:r>
              <a:rPr lang="nb-NO" b="1" dirty="0" err="1"/>
              <a:t>getfame</a:t>
            </a:r>
            <a:r>
              <a:rPr lang="nb-NO" dirty="0"/>
              <a:t> </a:t>
            </a:r>
            <a:r>
              <a:rPr lang="nb-NO" b="1" dirty="0"/>
              <a:t>-n   </a:t>
            </a:r>
            <a:r>
              <a:rPr lang="nb-NO" dirty="0"/>
              <a:t>= </a:t>
            </a:r>
            <a:r>
              <a:rPr lang="nb-NO" dirty="0" err="1"/>
              <a:t>getfamenames</a:t>
            </a:r>
            <a:r>
              <a:rPr lang="nb-NO" dirty="0"/>
              <a:t> </a:t>
            </a:r>
            <a:r>
              <a:rPr lang="nb-NO" sz="2200" b="1" dirty="0" err="1"/>
              <a:t>gets</a:t>
            </a:r>
            <a:r>
              <a:rPr lang="nb-NO" sz="2200" b="1" dirty="0"/>
              <a:t> FAME metadata</a:t>
            </a:r>
          </a:p>
        </p:txBody>
      </p:sp>
      <p:pic>
        <p:nvPicPr>
          <p:cNvPr id="4" name="Bilde 3">
            <a:extLst>
              <a:ext uri="{FF2B5EF4-FFF2-40B4-BE49-F238E27FC236}">
                <a16:creationId xmlns:a16="http://schemas.microsoft.com/office/drawing/2014/main" id="{97A79418-5D5C-D515-22AF-9C7818E036C6}"/>
              </a:ext>
            </a:extLst>
          </p:cNvPr>
          <p:cNvPicPr>
            <a:picLocks noChangeAspect="1"/>
          </p:cNvPicPr>
          <p:nvPr/>
        </p:nvPicPr>
        <p:blipFill>
          <a:blip r:embed="rId2"/>
          <a:stretch>
            <a:fillRect/>
          </a:stretch>
        </p:blipFill>
        <p:spPr>
          <a:xfrm>
            <a:off x="0" y="0"/>
            <a:ext cx="12192000" cy="480665"/>
          </a:xfrm>
          <a:prstGeom prst="rect">
            <a:avLst/>
          </a:prstGeom>
        </p:spPr>
      </p:pic>
      <p:pic>
        <p:nvPicPr>
          <p:cNvPr id="8" name="Bilde 7">
            <a:extLst>
              <a:ext uri="{FF2B5EF4-FFF2-40B4-BE49-F238E27FC236}">
                <a16:creationId xmlns:a16="http://schemas.microsoft.com/office/drawing/2014/main" id="{88CD9E13-7551-C828-3770-14A14667C05B}"/>
              </a:ext>
            </a:extLst>
          </p:cNvPr>
          <p:cNvPicPr>
            <a:picLocks noChangeAspect="1"/>
          </p:cNvPicPr>
          <p:nvPr/>
        </p:nvPicPr>
        <p:blipFill>
          <a:blip r:embed="rId3"/>
          <a:stretch>
            <a:fillRect/>
          </a:stretch>
        </p:blipFill>
        <p:spPr>
          <a:xfrm>
            <a:off x="115335" y="1502796"/>
            <a:ext cx="12076665" cy="5355203"/>
          </a:xfrm>
          <a:prstGeom prst="rect">
            <a:avLst/>
          </a:prstGeom>
        </p:spPr>
      </p:pic>
    </p:spTree>
    <p:extLst>
      <p:ext uri="{BB962C8B-B14F-4D97-AF65-F5344CB8AC3E}">
        <p14:creationId xmlns:p14="http://schemas.microsoft.com/office/powerpoint/2010/main" val="47930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B1B45-642F-0577-0698-35F625C979C0}"/>
            </a:ext>
          </a:extLst>
        </p:cNvPr>
        <p:cNvGrpSpPr/>
        <p:nvPr/>
      </p:nvGrpSpPr>
      <p:grpSpPr>
        <a:xfrm>
          <a:off x="0" y="0"/>
          <a:ext cx="0" cy="0"/>
          <a:chOff x="0" y="0"/>
          <a:chExt cx="0" cy="0"/>
        </a:xfrm>
      </p:grpSpPr>
      <p:pic>
        <p:nvPicPr>
          <p:cNvPr id="6" name="Bilde 5">
            <a:extLst>
              <a:ext uri="{FF2B5EF4-FFF2-40B4-BE49-F238E27FC236}">
                <a16:creationId xmlns:a16="http://schemas.microsoft.com/office/drawing/2014/main" id="{C736618E-ADF4-2FC1-B3C3-6564BB0D3A38}"/>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42ECE60A-9A22-C767-D969-53F4E52C25F0}"/>
              </a:ext>
            </a:extLst>
          </p:cNvPr>
          <p:cNvSpPr>
            <a:spLocks noGrp="1"/>
          </p:cNvSpPr>
          <p:nvPr>
            <p:ph type="title"/>
          </p:nvPr>
        </p:nvSpPr>
        <p:spPr>
          <a:xfrm>
            <a:off x="0" y="365125"/>
            <a:ext cx="12192000" cy="1325563"/>
          </a:xfrm>
        </p:spPr>
        <p:txBody>
          <a:bodyPr>
            <a:normAutofit/>
          </a:bodyPr>
          <a:lstStyle/>
          <a:p>
            <a:r>
              <a:rPr lang="nb-NO" sz="4000" b="1" dirty="0" err="1"/>
              <a:t>getfame</a:t>
            </a:r>
            <a:r>
              <a:rPr lang="nb-NO" sz="4000" b="1" dirty="0"/>
              <a:t> –n </a:t>
            </a:r>
            <a:r>
              <a:rPr lang="nb-NO" sz="4000" dirty="0"/>
              <a:t> </a:t>
            </a:r>
            <a:r>
              <a:rPr lang="nb-NO" sz="2800" dirty="0" err="1"/>
              <a:t>with</a:t>
            </a:r>
            <a:r>
              <a:rPr lang="nb-NO" sz="2800" dirty="0"/>
              <a:t> </a:t>
            </a:r>
            <a:r>
              <a:rPr lang="nb-NO" sz="2800" dirty="0" err="1"/>
              <a:t>identical</a:t>
            </a:r>
            <a:r>
              <a:rPr lang="nb-NO" sz="2800" dirty="0"/>
              <a:t> databases </a:t>
            </a:r>
            <a:r>
              <a:rPr lang="nb-NO" sz="2800" dirty="0" err="1"/>
              <a:t>identical</a:t>
            </a:r>
            <a:r>
              <a:rPr lang="nb-NO" sz="2800" dirty="0"/>
              <a:t> </a:t>
            </a:r>
            <a:r>
              <a:rPr lang="nb-NO" sz="2800" dirty="0" err="1"/>
              <a:t>seriesnames</a:t>
            </a:r>
            <a:r>
              <a:rPr lang="nb-NO" sz="2800" dirty="0"/>
              <a:t> different </a:t>
            </a:r>
            <a:r>
              <a:rPr lang="nb-NO" sz="2800" dirty="0" err="1"/>
              <a:t>places</a:t>
            </a:r>
            <a:r>
              <a:rPr lang="nb-NO" sz="2800" dirty="0"/>
              <a:t>)</a:t>
            </a:r>
          </a:p>
        </p:txBody>
      </p:sp>
      <p:pic>
        <p:nvPicPr>
          <p:cNvPr id="5" name="Bilde 4">
            <a:extLst>
              <a:ext uri="{FF2B5EF4-FFF2-40B4-BE49-F238E27FC236}">
                <a16:creationId xmlns:a16="http://schemas.microsoft.com/office/drawing/2014/main" id="{3F39E6F9-8060-35D7-872A-CD5B7DCAFBBF}"/>
              </a:ext>
            </a:extLst>
          </p:cNvPr>
          <p:cNvPicPr>
            <a:picLocks noChangeAspect="1"/>
          </p:cNvPicPr>
          <p:nvPr/>
        </p:nvPicPr>
        <p:blipFill>
          <a:blip r:embed="rId3"/>
          <a:stretch>
            <a:fillRect/>
          </a:stretch>
        </p:blipFill>
        <p:spPr>
          <a:xfrm>
            <a:off x="350729" y="1799996"/>
            <a:ext cx="11611627" cy="4567405"/>
          </a:xfrm>
          <a:prstGeom prst="rect">
            <a:avLst/>
          </a:prstGeom>
        </p:spPr>
      </p:pic>
    </p:spTree>
    <p:extLst>
      <p:ext uri="{BB962C8B-B14F-4D97-AF65-F5344CB8AC3E}">
        <p14:creationId xmlns:p14="http://schemas.microsoft.com/office/powerpoint/2010/main" val="328799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38991-3AC3-CC0F-FDAE-AA49C97CEA34}"/>
            </a:ext>
          </a:extLst>
        </p:cNvPr>
        <p:cNvGrpSpPr/>
        <p:nvPr/>
      </p:nvGrpSpPr>
      <p:grpSpPr>
        <a:xfrm>
          <a:off x="0" y="0"/>
          <a:ext cx="0" cy="0"/>
          <a:chOff x="0" y="0"/>
          <a:chExt cx="0" cy="0"/>
        </a:xfrm>
      </p:grpSpPr>
      <p:sp>
        <p:nvSpPr>
          <p:cNvPr id="2" name="Tittel 1">
            <a:extLst>
              <a:ext uri="{FF2B5EF4-FFF2-40B4-BE49-F238E27FC236}">
                <a16:creationId xmlns:a16="http://schemas.microsoft.com/office/drawing/2014/main" id="{606FD6C6-B283-D287-65F4-1FE0ECE32232}"/>
              </a:ext>
            </a:extLst>
          </p:cNvPr>
          <p:cNvSpPr>
            <a:spLocks noGrp="1"/>
          </p:cNvSpPr>
          <p:nvPr>
            <p:ph type="title"/>
          </p:nvPr>
        </p:nvSpPr>
        <p:spPr>
          <a:xfrm>
            <a:off x="187890" y="789139"/>
            <a:ext cx="11899726" cy="2367419"/>
          </a:xfrm>
        </p:spPr>
        <p:txBody>
          <a:bodyPr>
            <a:normAutofit/>
          </a:bodyPr>
          <a:lstStyle/>
          <a:p>
            <a:r>
              <a:rPr lang="nb-NO" b="1" dirty="0" err="1"/>
              <a:t>getfame</a:t>
            </a:r>
            <a:r>
              <a:rPr lang="nb-NO" b="1" dirty="0"/>
              <a:t> -n   </a:t>
            </a:r>
            <a:r>
              <a:rPr lang="nb-NO" sz="2200" dirty="0"/>
              <a:t>$REFERTID/system/</a:t>
            </a:r>
            <a:r>
              <a:rPr lang="nb-NO" sz="2200" dirty="0" err="1"/>
              <a:t>myfame</a:t>
            </a:r>
            <a:r>
              <a:rPr lang="nb-NO" sz="2200" dirty="0"/>
              <a:t>/</a:t>
            </a:r>
            <a:r>
              <a:rPr lang="nb-NO" sz="2200" dirty="0" err="1"/>
              <a:t>api</a:t>
            </a:r>
            <a:r>
              <a:rPr lang="nb-NO" sz="2200" dirty="0"/>
              <a:t>/</a:t>
            </a:r>
            <a:r>
              <a:rPr lang="nb-NO" sz="2200" b="1" dirty="0" err="1"/>
              <a:t>getfamenames</a:t>
            </a:r>
            <a:br>
              <a:rPr lang="nb-NO" sz="2200" b="1" dirty="0"/>
            </a:br>
            <a:br>
              <a:rPr lang="nb-NO" sz="2200" b="1" dirty="0"/>
            </a:br>
            <a:r>
              <a:rPr lang="nb-NO" sz="2000" b="1" dirty="0" err="1"/>
              <a:t>Combine</a:t>
            </a:r>
            <a:r>
              <a:rPr lang="nb-NO" sz="2000" b="1" dirty="0"/>
              <a:t> </a:t>
            </a:r>
            <a:r>
              <a:rPr lang="nb-NO" sz="2000" b="1" dirty="0" err="1"/>
              <a:t>with</a:t>
            </a:r>
            <a:r>
              <a:rPr lang="nb-NO" sz="2000" b="1" dirty="0"/>
              <a:t> </a:t>
            </a:r>
            <a:r>
              <a:rPr lang="nb-NO" sz="2000" b="1" dirty="0" err="1"/>
              <a:t>linux</a:t>
            </a:r>
            <a:r>
              <a:rPr lang="nb-NO" sz="2000" b="1" dirty="0"/>
              <a:t> </a:t>
            </a:r>
            <a:r>
              <a:rPr lang="nb-NO" sz="2000" b="1" dirty="0" err="1"/>
              <a:t>commands</a:t>
            </a:r>
            <a:r>
              <a:rPr lang="nb-NO" sz="2000" b="1" dirty="0"/>
              <a:t> to </a:t>
            </a:r>
            <a:r>
              <a:rPr lang="nb-NO" sz="2000" b="1" dirty="0" err="1"/>
              <a:t>find</a:t>
            </a:r>
            <a:r>
              <a:rPr lang="nb-NO" sz="2000" b="1" dirty="0"/>
              <a:t> </a:t>
            </a:r>
            <a:r>
              <a:rPr lang="nb-NO" sz="2000" b="1" dirty="0" err="1"/>
              <a:t>descriptions</a:t>
            </a:r>
            <a:r>
              <a:rPr lang="nb-NO" sz="2000" b="1" dirty="0"/>
              <a:t>, or series </a:t>
            </a:r>
            <a:r>
              <a:rPr lang="nb-NO" sz="2000" b="1" dirty="0" err="1"/>
              <a:t>with</a:t>
            </a:r>
            <a:r>
              <a:rPr lang="nb-NO" sz="2000" b="1" dirty="0"/>
              <a:t> </a:t>
            </a:r>
            <a:r>
              <a:rPr lang="nb-NO" sz="2000" b="1" dirty="0" err="1"/>
              <a:t>incorrect</a:t>
            </a:r>
            <a:r>
              <a:rPr lang="nb-NO" sz="2000" b="1" dirty="0"/>
              <a:t> </a:t>
            </a:r>
            <a:r>
              <a:rPr lang="nb-NO" sz="2000" b="1" dirty="0" err="1"/>
              <a:t>definitions</a:t>
            </a:r>
            <a:br>
              <a:rPr lang="nb-NO" sz="2000" b="1" dirty="0"/>
            </a:br>
            <a:r>
              <a:rPr lang="nb-NO" sz="2000" b="1" dirty="0"/>
              <a:t>The </a:t>
            </a:r>
            <a:r>
              <a:rPr lang="nb-NO" sz="2000" b="1" dirty="0" err="1"/>
              <a:t>command</a:t>
            </a:r>
            <a:r>
              <a:rPr lang="nb-NO" sz="2000" b="1" dirty="0"/>
              <a:t> </a:t>
            </a:r>
            <a:r>
              <a:rPr lang="nb-NO" sz="2000" b="1" dirty="0" err="1"/>
              <a:t>below</a:t>
            </a:r>
            <a:r>
              <a:rPr lang="nb-NO" sz="2000" b="1" dirty="0"/>
              <a:t> lists all series in </a:t>
            </a:r>
            <a:r>
              <a:rPr lang="nb-NO" sz="2000" b="1" dirty="0" err="1"/>
              <a:t>the</a:t>
            </a:r>
            <a:r>
              <a:rPr lang="nb-NO" sz="2000" b="1" dirty="0"/>
              <a:t> database </a:t>
            </a:r>
            <a:r>
              <a:rPr lang="nb-NO" sz="2000" b="1" dirty="0" err="1"/>
              <a:t>but</a:t>
            </a:r>
            <a:r>
              <a:rPr lang="nb-NO" sz="2000" b="1" dirty="0"/>
              <a:t> </a:t>
            </a:r>
            <a:r>
              <a:rPr lang="nb-NO" sz="2000" b="1" dirty="0" err="1"/>
              <a:t>only</a:t>
            </a:r>
            <a:r>
              <a:rPr lang="nb-NO" sz="2000" b="1" dirty="0"/>
              <a:t> show </a:t>
            </a:r>
            <a:r>
              <a:rPr lang="nb-NO" sz="2000" b="1" dirty="0" err="1"/>
              <a:t>the</a:t>
            </a:r>
            <a:r>
              <a:rPr lang="nb-NO" sz="2000" b="1" dirty="0"/>
              <a:t> </a:t>
            </a:r>
            <a:r>
              <a:rPr lang="nb-NO" sz="2000" b="1" dirty="0" err="1"/>
              <a:t>one</a:t>
            </a:r>
            <a:r>
              <a:rPr lang="nb-NO" sz="2000" b="1" dirty="0"/>
              <a:t> </a:t>
            </a:r>
            <a:r>
              <a:rPr lang="nb-NO" sz="2000" b="1" dirty="0" err="1"/>
              <a:t>with</a:t>
            </a:r>
            <a:r>
              <a:rPr lang="nb-NO" sz="2000" b="1" dirty="0"/>
              <a:t> </a:t>
            </a:r>
            <a:r>
              <a:rPr lang="nb-NO" sz="2000" b="1" dirty="0" err="1"/>
              <a:t>the</a:t>
            </a:r>
            <a:r>
              <a:rPr lang="nb-NO" sz="2000" b="1" dirty="0"/>
              <a:t> </a:t>
            </a:r>
            <a:r>
              <a:rPr lang="nb-NO" sz="2000" b="1" dirty="0" err="1"/>
              <a:t>text</a:t>
            </a:r>
            <a:r>
              <a:rPr lang="nb-NO" sz="2000" b="1" dirty="0"/>
              <a:t> «SUMM»</a:t>
            </a:r>
          </a:p>
        </p:txBody>
      </p:sp>
      <p:pic>
        <p:nvPicPr>
          <p:cNvPr id="4" name="Bilde 3">
            <a:extLst>
              <a:ext uri="{FF2B5EF4-FFF2-40B4-BE49-F238E27FC236}">
                <a16:creationId xmlns:a16="http://schemas.microsoft.com/office/drawing/2014/main" id="{B7804EDB-CABF-9FD5-7B51-48BEFCF0BFA6}"/>
              </a:ext>
            </a:extLst>
          </p:cNvPr>
          <p:cNvPicPr>
            <a:picLocks noChangeAspect="1"/>
          </p:cNvPicPr>
          <p:nvPr/>
        </p:nvPicPr>
        <p:blipFill>
          <a:blip r:embed="rId2"/>
          <a:stretch>
            <a:fillRect/>
          </a:stretch>
        </p:blipFill>
        <p:spPr>
          <a:xfrm>
            <a:off x="0" y="0"/>
            <a:ext cx="12192000" cy="480665"/>
          </a:xfrm>
          <a:prstGeom prst="rect">
            <a:avLst/>
          </a:prstGeom>
        </p:spPr>
      </p:pic>
      <p:pic>
        <p:nvPicPr>
          <p:cNvPr id="5" name="Bilde 4">
            <a:extLst>
              <a:ext uri="{FF2B5EF4-FFF2-40B4-BE49-F238E27FC236}">
                <a16:creationId xmlns:a16="http://schemas.microsoft.com/office/drawing/2014/main" id="{77787F12-A7E4-0FBD-A839-2B56C845646B}"/>
              </a:ext>
            </a:extLst>
          </p:cNvPr>
          <p:cNvPicPr>
            <a:picLocks noChangeAspect="1"/>
          </p:cNvPicPr>
          <p:nvPr/>
        </p:nvPicPr>
        <p:blipFill>
          <a:blip r:embed="rId3"/>
          <a:stretch>
            <a:fillRect/>
          </a:stretch>
        </p:blipFill>
        <p:spPr>
          <a:xfrm>
            <a:off x="0" y="3429000"/>
            <a:ext cx="12192000" cy="1039618"/>
          </a:xfrm>
          <a:prstGeom prst="rect">
            <a:avLst/>
          </a:prstGeom>
        </p:spPr>
      </p:pic>
    </p:spTree>
    <p:extLst>
      <p:ext uri="{BB962C8B-B14F-4D97-AF65-F5344CB8AC3E}">
        <p14:creationId xmlns:p14="http://schemas.microsoft.com/office/powerpoint/2010/main" val="69131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BB0316-D0CD-3606-DC7C-96F54FD658B0}"/>
              </a:ext>
            </a:extLst>
          </p:cNvPr>
          <p:cNvSpPr>
            <a:spLocks noGrp="1"/>
          </p:cNvSpPr>
          <p:nvPr>
            <p:ph type="title"/>
          </p:nvPr>
        </p:nvSpPr>
        <p:spPr>
          <a:xfrm>
            <a:off x="626302" y="365125"/>
            <a:ext cx="10727498" cy="1325563"/>
          </a:xfrm>
        </p:spPr>
        <p:txBody>
          <a:bodyPr>
            <a:normAutofit/>
          </a:bodyPr>
          <a:lstStyle/>
          <a:p>
            <a:r>
              <a:rPr lang="nb-NO" b="1" dirty="0"/>
              <a:t>2. </a:t>
            </a:r>
            <a:r>
              <a:rPr lang="nb-NO" b="1" dirty="0" err="1"/>
              <a:t>getfame</a:t>
            </a:r>
            <a:r>
              <a:rPr lang="nb-NO" b="1" dirty="0"/>
              <a:t> -s   </a:t>
            </a:r>
            <a:r>
              <a:rPr lang="nb-NO" sz="2200" dirty="0"/>
              <a:t>$REFERTID/system/</a:t>
            </a:r>
            <a:r>
              <a:rPr lang="nb-NO" sz="2200" dirty="0" err="1"/>
              <a:t>myfame</a:t>
            </a:r>
            <a:r>
              <a:rPr lang="nb-NO" sz="2200" dirty="0"/>
              <a:t>/</a:t>
            </a:r>
            <a:r>
              <a:rPr lang="nb-NO" sz="2200" dirty="0" err="1"/>
              <a:t>api</a:t>
            </a:r>
            <a:r>
              <a:rPr lang="nb-NO" sz="2200" dirty="0"/>
              <a:t>/</a:t>
            </a:r>
            <a:r>
              <a:rPr lang="nb-NO" sz="2200" b="1" dirty="0" err="1"/>
              <a:t>getfameseries</a:t>
            </a:r>
            <a:r>
              <a:rPr lang="nb-NO" sz="2200" b="1" dirty="0"/>
              <a:t> </a:t>
            </a:r>
          </a:p>
        </p:txBody>
      </p:sp>
      <p:pic>
        <p:nvPicPr>
          <p:cNvPr id="4" name="Bilde 3">
            <a:extLst>
              <a:ext uri="{FF2B5EF4-FFF2-40B4-BE49-F238E27FC236}">
                <a16:creationId xmlns:a16="http://schemas.microsoft.com/office/drawing/2014/main" id="{5B08FFE5-B247-2BCC-E5EB-F2EA107B4F2D}"/>
              </a:ext>
            </a:extLst>
          </p:cNvPr>
          <p:cNvPicPr>
            <a:picLocks noChangeAspect="1"/>
          </p:cNvPicPr>
          <p:nvPr/>
        </p:nvPicPr>
        <p:blipFill>
          <a:blip r:embed="rId2"/>
          <a:stretch>
            <a:fillRect/>
          </a:stretch>
        </p:blipFill>
        <p:spPr>
          <a:xfrm>
            <a:off x="0" y="0"/>
            <a:ext cx="12192000" cy="480665"/>
          </a:xfrm>
          <a:prstGeom prst="rect">
            <a:avLst/>
          </a:prstGeom>
        </p:spPr>
      </p:pic>
      <p:pic>
        <p:nvPicPr>
          <p:cNvPr id="10" name="Bilde 9">
            <a:extLst>
              <a:ext uri="{FF2B5EF4-FFF2-40B4-BE49-F238E27FC236}">
                <a16:creationId xmlns:a16="http://schemas.microsoft.com/office/drawing/2014/main" id="{C8E96579-B6B4-BD04-FC9A-19DDA7A0B941}"/>
              </a:ext>
            </a:extLst>
          </p:cNvPr>
          <p:cNvPicPr>
            <a:picLocks noChangeAspect="1"/>
          </p:cNvPicPr>
          <p:nvPr/>
        </p:nvPicPr>
        <p:blipFill>
          <a:blip r:embed="rId3"/>
          <a:stretch>
            <a:fillRect/>
          </a:stretch>
        </p:blipFill>
        <p:spPr>
          <a:xfrm>
            <a:off x="626302" y="1391380"/>
            <a:ext cx="10515600" cy="5466620"/>
          </a:xfrm>
          <a:prstGeom prst="rect">
            <a:avLst/>
          </a:prstGeom>
        </p:spPr>
      </p:pic>
    </p:spTree>
    <p:extLst>
      <p:ext uri="{BB962C8B-B14F-4D97-AF65-F5344CB8AC3E}">
        <p14:creationId xmlns:p14="http://schemas.microsoft.com/office/powerpoint/2010/main" val="393868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EB4AAE9-FB2B-9A1F-F651-F56E0C9C90D3}"/>
              </a:ext>
            </a:extLst>
          </p:cNvPr>
          <p:cNvSpPr>
            <a:spLocks noGrp="1"/>
          </p:cNvSpPr>
          <p:nvPr>
            <p:ph type="title"/>
          </p:nvPr>
        </p:nvSpPr>
        <p:spPr>
          <a:xfrm>
            <a:off x="338203" y="480665"/>
            <a:ext cx="11373633" cy="825621"/>
          </a:xfrm>
        </p:spPr>
        <p:txBody>
          <a:bodyPr>
            <a:normAutofit/>
          </a:bodyPr>
          <a:lstStyle/>
          <a:p>
            <a:r>
              <a:rPr lang="nb-NO" b="1" dirty="0" err="1"/>
              <a:t>getfame</a:t>
            </a:r>
            <a:r>
              <a:rPr lang="nb-NO" b="1" dirty="0"/>
              <a:t> -s      </a:t>
            </a:r>
            <a:r>
              <a:rPr lang="nb-NO" sz="3200" b="1" dirty="0" err="1"/>
              <a:t>getfameseries</a:t>
            </a:r>
            <a:r>
              <a:rPr lang="nb-NO" sz="3200" dirty="0"/>
              <a:t> samples</a:t>
            </a:r>
          </a:p>
        </p:txBody>
      </p:sp>
      <p:sp>
        <p:nvSpPr>
          <p:cNvPr id="5" name="Plassholder for innhold 4">
            <a:extLst>
              <a:ext uri="{FF2B5EF4-FFF2-40B4-BE49-F238E27FC236}">
                <a16:creationId xmlns:a16="http://schemas.microsoft.com/office/drawing/2014/main" id="{4BFB3638-FA02-3B27-6449-CC1DE33F5151}"/>
              </a:ext>
            </a:extLst>
          </p:cNvPr>
          <p:cNvSpPr>
            <a:spLocks noGrp="1"/>
          </p:cNvSpPr>
          <p:nvPr>
            <p:ph idx="1"/>
          </p:nvPr>
        </p:nvSpPr>
        <p:spPr>
          <a:xfrm>
            <a:off x="338203" y="1631963"/>
            <a:ext cx="11461315" cy="5071049"/>
          </a:xfrm>
        </p:spPr>
        <p:txBody>
          <a:bodyPr>
            <a:normAutofit lnSpcReduction="10000"/>
          </a:bodyPr>
          <a:lstStyle/>
          <a:p>
            <a:pPr marL="0" indent="0">
              <a:buNone/>
            </a:pPr>
            <a:r>
              <a:rPr lang="nb-NO" sz="1600" b="1" dirty="0">
                <a:solidFill>
                  <a:schemeClr val="tx2">
                    <a:lumMod val="75000"/>
                    <a:lumOff val="25000"/>
                  </a:schemeClr>
                </a:solidFill>
              </a:rPr>
              <a:t>$REFERTID/system/</a:t>
            </a:r>
            <a:r>
              <a:rPr lang="nb-NO" sz="1600" b="1" dirty="0" err="1">
                <a:solidFill>
                  <a:schemeClr val="tx2">
                    <a:lumMod val="75000"/>
                    <a:lumOff val="25000"/>
                  </a:schemeClr>
                </a:solidFill>
              </a:rPr>
              <a:t>myfame</a:t>
            </a:r>
            <a:r>
              <a:rPr lang="nb-NO" sz="1600" b="1" dirty="0">
                <a:solidFill>
                  <a:schemeClr val="tx2">
                    <a:lumMod val="75000"/>
                    <a:lumOff val="25000"/>
                  </a:schemeClr>
                </a:solidFill>
              </a:rPr>
              <a:t>/</a:t>
            </a:r>
            <a:r>
              <a:rPr lang="nb-NO" sz="1600" b="1" dirty="0" err="1">
                <a:solidFill>
                  <a:schemeClr val="tx2">
                    <a:lumMod val="75000"/>
                    <a:lumOff val="25000"/>
                  </a:schemeClr>
                </a:solidFill>
              </a:rPr>
              <a:t>api</a:t>
            </a:r>
            <a:r>
              <a:rPr lang="nb-NO" sz="1600" b="1" dirty="0">
                <a:solidFill>
                  <a:schemeClr val="tx2">
                    <a:lumMod val="75000"/>
                    <a:lumOff val="25000"/>
                  </a:schemeClr>
                </a:solidFill>
              </a:rPr>
              <a:t>/</a:t>
            </a:r>
            <a:r>
              <a:rPr lang="nb-NO" sz="1600" b="1" dirty="0" err="1">
                <a:solidFill>
                  <a:schemeClr val="tx2">
                    <a:lumMod val="75000"/>
                    <a:lumOff val="25000"/>
                  </a:schemeClr>
                </a:solidFill>
              </a:rPr>
              <a:t>getfameseries</a:t>
            </a:r>
            <a:r>
              <a:rPr lang="nb-NO" sz="1600" b="1" dirty="0">
                <a:solidFill>
                  <a:schemeClr val="tx2">
                    <a:lumMod val="75000"/>
                    <a:lumOff val="25000"/>
                  </a:schemeClr>
                </a:solidFill>
              </a:rPr>
              <a:t>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kpi_publ.db</a:t>
            </a:r>
            <a:r>
              <a:rPr lang="nb-NO" sz="1600" b="1" dirty="0">
                <a:solidFill>
                  <a:schemeClr val="tx2">
                    <a:lumMod val="75000"/>
                    <a:lumOff val="25000"/>
                  </a:schemeClr>
                </a:solidFill>
              </a:rPr>
              <a:t>  "</a:t>
            </a:r>
            <a:r>
              <a:rPr lang="nb-NO" sz="1600" b="1" dirty="0" err="1">
                <a:solidFill>
                  <a:schemeClr val="tx2">
                    <a:lumMod val="75000"/>
                    <a:lumOff val="25000"/>
                  </a:schemeClr>
                </a:solidFill>
              </a:rPr>
              <a:t>total.ipr</a:t>
            </a:r>
            <a:r>
              <a:rPr lang="nb-NO" sz="1600" b="1" dirty="0">
                <a:solidFill>
                  <a:schemeClr val="tx2">
                    <a:lumMod val="75000"/>
                    <a:lumOff val="25000"/>
                  </a:schemeClr>
                </a:solidFill>
              </a:rPr>
              <a:t>"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getfameseries</a:t>
            </a:r>
            <a:r>
              <a:rPr lang="nb-NO" sz="1600" b="1" dirty="0">
                <a:solidFill>
                  <a:schemeClr val="tx2">
                    <a:lumMod val="75000"/>
                    <a:lumOff val="25000"/>
                  </a:schemeClr>
                </a:solidFill>
              </a:rPr>
              <a:t>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kpi_publ.db</a:t>
            </a:r>
            <a:r>
              <a:rPr lang="nb-NO" sz="1600" b="1" dirty="0">
                <a:solidFill>
                  <a:schemeClr val="tx2">
                    <a:lumMod val="75000"/>
                    <a:lumOff val="25000"/>
                  </a:schemeClr>
                </a:solidFill>
              </a:rPr>
              <a:t>  "</a:t>
            </a:r>
            <a:r>
              <a:rPr lang="nb-NO" sz="1600" b="1" dirty="0" err="1">
                <a:solidFill>
                  <a:schemeClr val="tx2">
                    <a:lumMod val="75000"/>
                    <a:lumOff val="25000"/>
                  </a:schemeClr>
                </a:solidFill>
              </a:rPr>
              <a:t>total.ipr</a:t>
            </a:r>
            <a:r>
              <a:rPr lang="nb-NO" sz="1600" b="1" dirty="0">
                <a:solidFill>
                  <a:schemeClr val="tx2">
                    <a:lumMod val="75000"/>
                    <a:lumOff val="25000"/>
                  </a:schemeClr>
                </a:solidFill>
              </a:rPr>
              <a:t>, K0?IPR " "date 2024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getfameseries</a:t>
            </a:r>
            <a:r>
              <a:rPr lang="nb-NO" sz="1600" b="1" dirty="0">
                <a:solidFill>
                  <a:schemeClr val="tx2">
                    <a:lumMod val="75000"/>
                    <a:lumOff val="25000"/>
                  </a:schemeClr>
                </a:solidFill>
              </a:rPr>
              <a:t>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kpi_publ.db</a:t>
            </a:r>
            <a:r>
              <a:rPr lang="nb-NO" sz="1600" b="1" dirty="0">
                <a:solidFill>
                  <a:schemeClr val="tx2">
                    <a:lumMod val="75000"/>
                    <a:lumOff val="25000"/>
                  </a:schemeClr>
                </a:solidFill>
              </a:rPr>
              <a:t> "</a:t>
            </a:r>
            <a:r>
              <a:rPr lang="nb-NO" sz="1600" b="1" dirty="0" err="1">
                <a:solidFill>
                  <a:schemeClr val="tx2">
                    <a:lumMod val="75000"/>
                    <a:lumOff val="25000"/>
                  </a:schemeClr>
                </a:solidFill>
              </a:rPr>
              <a:t>total.ipr</a:t>
            </a:r>
            <a:r>
              <a:rPr lang="nb-NO" sz="1600" b="1" dirty="0">
                <a:solidFill>
                  <a:schemeClr val="tx2">
                    <a:lumMod val="75000"/>
                    <a:lumOff val="25000"/>
                  </a:schemeClr>
                </a:solidFill>
              </a:rPr>
              <a:t>"  "</a:t>
            </a:r>
            <a:r>
              <a:rPr lang="nb-NO" sz="1600" b="1" dirty="0" err="1">
                <a:solidFill>
                  <a:schemeClr val="tx2">
                    <a:lumMod val="75000"/>
                    <a:lumOff val="25000"/>
                  </a:schemeClr>
                </a:solidFill>
              </a:rPr>
              <a:t>freq</a:t>
            </a:r>
            <a:r>
              <a:rPr lang="nb-NO" sz="1600" b="1" dirty="0">
                <a:solidFill>
                  <a:schemeClr val="tx2">
                    <a:lumMod val="75000"/>
                    <a:lumOff val="25000"/>
                  </a:schemeClr>
                </a:solidFill>
              </a:rPr>
              <a:t> m; date </a:t>
            </a:r>
            <a:r>
              <a:rPr lang="nb-NO" sz="1600" b="1" dirty="0" err="1">
                <a:solidFill>
                  <a:schemeClr val="tx2">
                    <a:lumMod val="75000"/>
                    <a:lumOff val="25000"/>
                  </a:schemeClr>
                </a:solidFill>
              </a:rPr>
              <a:t>thisday</a:t>
            </a:r>
            <a:r>
              <a:rPr lang="nb-NO" sz="1600" b="1" dirty="0">
                <a:solidFill>
                  <a:schemeClr val="tx2">
                    <a:lumMod val="75000"/>
                    <a:lumOff val="25000"/>
                  </a:schemeClr>
                </a:solidFill>
              </a:rPr>
              <a:t>(m)-5 to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getfameseries</a:t>
            </a:r>
            <a:r>
              <a:rPr lang="nb-NO" sz="1600" b="1" dirty="0">
                <a:solidFill>
                  <a:schemeClr val="tx2">
                    <a:lumMod val="75000"/>
                    <a:lumOff val="25000"/>
                  </a:schemeClr>
                </a:solidFill>
              </a:rPr>
              <a:t>   $REFERTID/data/</a:t>
            </a:r>
            <a:r>
              <a:rPr lang="nb-NO" sz="1600" b="1" dirty="0" err="1">
                <a:solidFill>
                  <a:schemeClr val="tx2">
                    <a:lumMod val="75000"/>
                    <a:lumOff val="25000"/>
                  </a:schemeClr>
                </a:solidFill>
              </a:rPr>
              <a:t>fornavn.db</a:t>
            </a:r>
            <a:r>
              <a:rPr lang="nb-NO" sz="1600" b="1" dirty="0">
                <a:solidFill>
                  <a:schemeClr val="tx2">
                    <a:lumMod val="75000"/>
                    <a:lumOff val="25000"/>
                  </a:schemeClr>
                </a:solidFill>
              </a:rPr>
              <a:t>  "?ERIK,KRISTIN,JIM?" "date 2010 to 2012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getfameseries</a:t>
            </a:r>
            <a:r>
              <a:rPr lang="nb-NO" sz="1600" b="1" dirty="0">
                <a:solidFill>
                  <a:schemeClr val="tx2">
                    <a:lumMod val="75000"/>
                    <a:lumOff val="25000"/>
                  </a:schemeClr>
                </a:solidFill>
              </a:rPr>
              <a:t> "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fornavn.db</a:t>
            </a:r>
            <a:r>
              <a:rPr lang="nb-NO" sz="1600" b="1" dirty="0">
                <a:solidFill>
                  <a:schemeClr val="tx2">
                    <a:lumMod val="75000"/>
                    <a:lumOff val="25000"/>
                  </a:schemeClr>
                </a:solidFill>
              </a:rPr>
              <a:t>"   "?JAN?" "date 2000 to 2005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getfameseries</a:t>
            </a:r>
            <a:r>
              <a:rPr lang="nb-NO" sz="1600" b="1" dirty="0">
                <a:solidFill>
                  <a:schemeClr val="tx2">
                    <a:lumMod val="75000"/>
                    <a:lumOff val="25000"/>
                  </a:schemeClr>
                </a:solidFill>
              </a:rPr>
              <a:t> "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fornavn.db</a:t>
            </a:r>
            <a:r>
              <a:rPr lang="nb-NO" sz="1600" b="1" dirty="0">
                <a:solidFill>
                  <a:schemeClr val="tx2">
                    <a:lumMod val="75000"/>
                    <a:lumOff val="25000"/>
                  </a:schemeClr>
                </a:solidFill>
              </a:rPr>
              <a:t>"   "JI? "  "date 2000 to *; </a:t>
            </a:r>
            <a:r>
              <a:rPr lang="nb-NO" sz="1600" b="1" dirty="0" err="1">
                <a:solidFill>
                  <a:schemeClr val="tx2">
                    <a:lumMod val="75000"/>
                    <a:lumOff val="25000"/>
                  </a:schemeClr>
                </a:solidFill>
              </a:rPr>
              <a:t>deci</a:t>
            </a:r>
            <a:r>
              <a:rPr lang="nb-NO" sz="1600" b="1" dirty="0">
                <a:solidFill>
                  <a:schemeClr val="tx2">
                    <a:lumMod val="75000"/>
                    <a:lumOff val="25000"/>
                  </a:schemeClr>
                </a:solidFill>
              </a:rPr>
              <a:t> 1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getfameseries</a:t>
            </a:r>
            <a:r>
              <a:rPr lang="nb-NO" sz="1600" b="1" dirty="0">
                <a:solidFill>
                  <a:schemeClr val="tx2">
                    <a:lumMod val="75000"/>
                    <a:lumOff val="25000"/>
                  </a:schemeClr>
                </a:solidFill>
              </a:rPr>
              <a:t>  "</a:t>
            </a:r>
            <a:r>
              <a:rPr lang="nb-NO" sz="1600" b="1" dirty="0" err="1">
                <a:solidFill>
                  <a:schemeClr val="tx2">
                    <a:lumMod val="75000"/>
                    <a:lumOff val="25000"/>
                  </a:schemeClr>
                </a:solidFill>
              </a:rPr>
              <a:t>fornavn.db</a:t>
            </a:r>
            <a:r>
              <a:rPr lang="nb-NO" sz="1600" b="1" dirty="0">
                <a:solidFill>
                  <a:schemeClr val="tx2">
                    <a:lumMod val="75000"/>
                    <a:lumOff val="25000"/>
                  </a:schemeClr>
                </a:solidFill>
              </a:rPr>
              <a:t>, </a:t>
            </a:r>
            <a:r>
              <a:rPr lang="nb-NO" sz="1600" b="1" dirty="0" err="1">
                <a:solidFill>
                  <a:schemeClr val="tx2">
                    <a:lumMod val="75000"/>
                    <a:lumOff val="25000"/>
                  </a:schemeClr>
                </a:solidFill>
              </a:rPr>
              <a:t>name.db</a:t>
            </a:r>
            <a:r>
              <a:rPr lang="nb-NO" sz="1600" b="1" dirty="0">
                <a:solidFill>
                  <a:schemeClr val="tx2">
                    <a:lumMod val="75000"/>
                    <a:lumOff val="25000"/>
                  </a:schemeClr>
                </a:solidFill>
              </a:rPr>
              <a:t>"  "JI? ,MATT?"  "date 2000 to * ; </a:t>
            </a:r>
            <a:r>
              <a:rPr lang="nb-NO" sz="1600" b="1" dirty="0" err="1">
                <a:solidFill>
                  <a:schemeClr val="tx2">
                    <a:lumMod val="75000"/>
                    <a:lumOff val="25000"/>
                  </a:schemeClr>
                </a:solidFill>
              </a:rPr>
              <a:t>deci</a:t>
            </a:r>
            <a:r>
              <a:rPr lang="nb-NO" sz="1600" b="1" dirty="0">
                <a:solidFill>
                  <a:schemeClr val="tx2">
                    <a:lumMod val="75000"/>
                    <a:lumOff val="25000"/>
                  </a:schemeClr>
                </a:solidFill>
              </a:rPr>
              <a:t> 2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getfameseries</a:t>
            </a:r>
            <a:r>
              <a:rPr lang="nb-NO" sz="1600" b="1" dirty="0">
                <a:solidFill>
                  <a:schemeClr val="tx2">
                    <a:lumMod val="75000"/>
                    <a:lumOff val="25000"/>
                  </a:schemeClr>
                </a:solidFill>
              </a:rPr>
              <a:t>  "pi1.db, cpi2.db,cpi_form.db"  "</a:t>
            </a:r>
            <a:r>
              <a:rPr lang="nb-NO" sz="1600" b="1" dirty="0" err="1">
                <a:solidFill>
                  <a:schemeClr val="tx2">
                    <a:lumMod val="75000"/>
                    <a:lumOff val="25000"/>
                  </a:schemeClr>
                </a:solidFill>
              </a:rPr>
              <a:t>Total.ipr</a:t>
            </a:r>
            <a:r>
              <a:rPr lang="nb-NO" sz="1600" b="1" dirty="0">
                <a:solidFill>
                  <a:schemeClr val="tx2">
                    <a:lumMod val="75000"/>
                    <a:lumOff val="25000"/>
                  </a:schemeClr>
                </a:solidFill>
              </a:rPr>
              <a:t>"  "date 2025 ; </a:t>
            </a:r>
            <a:r>
              <a:rPr lang="nb-NO" sz="1600" b="1" dirty="0" err="1">
                <a:solidFill>
                  <a:schemeClr val="tx2">
                    <a:lumMod val="75000"/>
                    <a:lumOff val="25000"/>
                  </a:schemeClr>
                </a:solidFill>
              </a:rPr>
              <a:t>deci</a:t>
            </a:r>
            <a:r>
              <a:rPr lang="nb-NO" sz="1600" b="1" dirty="0">
                <a:solidFill>
                  <a:schemeClr val="tx2">
                    <a:lumMod val="75000"/>
                    <a:lumOff val="25000"/>
                  </a:schemeClr>
                </a:solidFill>
              </a:rPr>
              <a:t> 2"</a:t>
            </a:r>
          </a:p>
          <a:p>
            <a:pPr marL="0" indent="0">
              <a:buNone/>
            </a:pPr>
            <a:endParaRPr lang="nb-NO" sz="1600" dirty="0"/>
          </a:p>
          <a:p>
            <a:pPr marL="0" indent="0">
              <a:buNone/>
            </a:pPr>
            <a:endParaRPr lang="nb-NO" sz="1600" dirty="0"/>
          </a:p>
        </p:txBody>
      </p:sp>
      <p:pic>
        <p:nvPicPr>
          <p:cNvPr id="3" name="Bilde 2">
            <a:extLst>
              <a:ext uri="{FF2B5EF4-FFF2-40B4-BE49-F238E27FC236}">
                <a16:creationId xmlns:a16="http://schemas.microsoft.com/office/drawing/2014/main" id="{924E70D1-F787-CF00-A366-631EF200E95D}"/>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363813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a:extLst>
              <a:ext uri="{FF2B5EF4-FFF2-40B4-BE49-F238E27FC236}">
                <a16:creationId xmlns:a16="http://schemas.microsoft.com/office/drawing/2014/main" id="{35D353F9-E475-9E2B-2ACF-24DB87119AE5}"/>
              </a:ext>
            </a:extLst>
          </p:cNvPr>
          <p:cNvPicPr>
            <a:picLocks noChangeAspect="1"/>
          </p:cNvPicPr>
          <p:nvPr/>
        </p:nvPicPr>
        <p:blipFill>
          <a:blip r:embed="rId2"/>
          <a:stretch>
            <a:fillRect/>
          </a:stretch>
        </p:blipFill>
        <p:spPr>
          <a:xfrm>
            <a:off x="2333011" y="578067"/>
            <a:ext cx="9638272" cy="6023149"/>
          </a:xfrm>
          <a:prstGeom prst="rect">
            <a:avLst/>
          </a:prstGeom>
        </p:spPr>
      </p:pic>
      <p:pic>
        <p:nvPicPr>
          <p:cNvPr id="8" name="Bilde 7">
            <a:extLst>
              <a:ext uri="{FF2B5EF4-FFF2-40B4-BE49-F238E27FC236}">
                <a16:creationId xmlns:a16="http://schemas.microsoft.com/office/drawing/2014/main" id="{478AF894-65A6-247D-0128-5D808F635C3D}"/>
              </a:ext>
            </a:extLst>
          </p:cNvPr>
          <p:cNvPicPr>
            <a:picLocks noChangeAspect="1"/>
          </p:cNvPicPr>
          <p:nvPr/>
        </p:nvPicPr>
        <p:blipFill>
          <a:blip r:embed="rId3"/>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F71DAE6D-9316-D37D-18E2-EBA9AA3C02A3}"/>
              </a:ext>
            </a:extLst>
          </p:cNvPr>
          <p:cNvSpPr>
            <a:spLocks noGrp="1"/>
          </p:cNvSpPr>
          <p:nvPr>
            <p:ph type="title"/>
          </p:nvPr>
        </p:nvSpPr>
        <p:spPr>
          <a:xfrm>
            <a:off x="0" y="365124"/>
            <a:ext cx="2642992" cy="6023149"/>
          </a:xfrm>
        </p:spPr>
        <p:txBody>
          <a:bodyPr>
            <a:normAutofit/>
          </a:bodyPr>
          <a:lstStyle/>
          <a:p>
            <a:r>
              <a:rPr lang="nb-NO" sz="4000" b="1" dirty="0" err="1"/>
              <a:t>getfame</a:t>
            </a:r>
            <a:r>
              <a:rPr lang="nb-NO" sz="4000" b="1" dirty="0"/>
              <a:t> -s</a:t>
            </a:r>
            <a:br>
              <a:rPr lang="nb-NO" sz="4000" dirty="0"/>
            </a:br>
            <a:br>
              <a:rPr lang="nb-NO" sz="4000" dirty="0"/>
            </a:br>
            <a:r>
              <a:rPr lang="nb-NO" sz="4000" dirty="0"/>
              <a:t>From </a:t>
            </a:r>
            <a:r>
              <a:rPr lang="nb-NO" sz="4000" dirty="0" err="1"/>
              <a:t>jupyter</a:t>
            </a:r>
            <a:r>
              <a:rPr lang="nb-NO" sz="4000" dirty="0"/>
              <a:t> </a:t>
            </a:r>
            <a:br>
              <a:rPr lang="nb-NO" sz="4000" dirty="0"/>
            </a:br>
            <a:r>
              <a:rPr lang="nb-NO" sz="4000" dirty="0" err="1"/>
              <a:t>with</a:t>
            </a:r>
            <a:br>
              <a:rPr lang="nb-NO" sz="4000" dirty="0"/>
            </a:br>
            <a:r>
              <a:rPr lang="nb-NO" sz="4000" dirty="0" err="1"/>
              <a:t>py</a:t>
            </a:r>
            <a:r>
              <a:rPr lang="nb-NO" sz="4000" dirty="0"/>
              <a:t>:</a:t>
            </a:r>
          </a:p>
        </p:txBody>
      </p:sp>
    </p:spTree>
    <p:extLst>
      <p:ext uri="{BB962C8B-B14F-4D97-AF65-F5344CB8AC3E}">
        <p14:creationId xmlns:p14="http://schemas.microsoft.com/office/powerpoint/2010/main" val="392892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BB0316-D0CD-3606-DC7C-96F54FD658B0}"/>
              </a:ext>
            </a:extLst>
          </p:cNvPr>
          <p:cNvSpPr>
            <a:spLocks noGrp="1"/>
          </p:cNvSpPr>
          <p:nvPr>
            <p:ph type="title"/>
          </p:nvPr>
        </p:nvSpPr>
        <p:spPr/>
        <p:txBody>
          <a:bodyPr>
            <a:normAutofit/>
          </a:bodyPr>
          <a:lstStyle/>
          <a:p>
            <a:r>
              <a:rPr lang="nb-NO" b="1" dirty="0"/>
              <a:t>3. </a:t>
            </a:r>
            <a:r>
              <a:rPr lang="nb-NO" b="1" dirty="0" err="1"/>
              <a:t>getfame</a:t>
            </a:r>
            <a:r>
              <a:rPr lang="nb-NO" b="1" dirty="0"/>
              <a:t> -e   </a:t>
            </a:r>
            <a:r>
              <a:rPr lang="nb-NO" sz="2200" dirty="0"/>
              <a:t>$REFERTID/system/</a:t>
            </a:r>
            <a:r>
              <a:rPr lang="nb-NO" sz="2200" dirty="0" err="1"/>
              <a:t>myfame</a:t>
            </a:r>
            <a:r>
              <a:rPr lang="nb-NO" sz="2200" dirty="0"/>
              <a:t>/</a:t>
            </a:r>
            <a:r>
              <a:rPr lang="nb-NO" sz="2200" dirty="0" err="1"/>
              <a:t>api</a:t>
            </a:r>
            <a:r>
              <a:rPr lang="nb-NO" sz="2200" dirty="0"/>
              <a:t>/</a:t>
            </a:r>
            <a:r>
              <a:rPr lang="nb-NO" sz="2200" dirty="0" err="1"/>
              <a:t>getfameexpr</a:t>
            </a:r>
            <a:br>
              <a:rPr lang="nb-NO" sz="2200" dirty="0"/>
            </a:br>
            <a:r>
              <a:rPr lang="nb-NO" sz="2200" dirty="0" err="1">
                <a:highlight>
                  <a:srgbClr val="FF0000"/>
                </a:highlight>
              </a:rPr>
              <a:t>advanced</a:t>
            </a:r>
            <a:r>
              <a:rPr lang="nb-NO" sz="2200" dirty="0">
                <a:highlight>
                  <a:srgbClr val="FF0000"/>
                </a:highlight>
              </a:rPr>
              <a:t> mode</a:t>
            </a:r>
          </a:p>
        </p:txBody>
      </p:sp>
      <p:sp>
        <p:nvSpPr>
          <p:cNvPr id="3" name="Plassholder for innhold 2">
            <a:extLst>
              <a:ext uri="{FF2B5EF4-FFF2-40B4-BE49-F238E27FC236}">
                <a16:creationId xmlns:a16="http://schemas.microsoft.com/office/drawing/2014/main" id="{1D8DFEB6-340A-CDF1-38CC-64302108E5DC}"/>
              </a:ext>
            </a:extLst>
          </p:cNvPr>
          <p:cNvSpPr>
            <a:spLocks noGrp="1"/>
          </p:cNvSpPr>
          <p:nvPr>
            <p:ph idx="1"/>
          </p:nvPr>
        </p:nvSpPr>
        <p:spPr>
          <a:xfrm>
            <a:off x="838199" y="1825625"/>
            <a:ext cx="11078817" cy="4667250"/>
          </a:xfrm>
        </p:spPr>
        <p:txBody>
          <a:bodyPr>
            <a:normAutofit lnSpcReduction="10000"/>
          </a:bodyPr>
          <a:lstStyle/>
          <a:p>
            <a:r>
              <a:rPr lang="nb-NO" sz="2400" dirty="0"/>
              <a:t>Data-</a:t>
            </a:r>
            <a:r>
              <a:rPr lang="nb-NO" sz="2400" dirty="0" err="1"/>
              <a:t>observations</a:t>
            </a:r>
            <a:r>
              <a:rPr lang="nb-NO" sz="2400" dirty="0"/>
              <a:t>, from FAME database(s) given a </a:t>
            </a:r>
            <a:r>
              <a:rPr lang="nb-NO" sz="2400" dirty="0" err="1"/>
              <a:t>fame-</a:t>
            </a:r>
            <a:r>
              <a:rPr lang="nb-NO" sz="2400" b="1" dirty="0" err="1"/>
              <a:t>expression</a:t>
            </a:r>
            <a:r>
              <a:rPr lang="nb-NO" sz="2400" b="1" dirty="0"/>
              <a:t>:</a:t>
            </a:r>
            <a:endParaRPr lang="nb-NO" sz="2400" dirty="0"/>
          </a:p>
          <a:p>
            <a:pPr marL="0" indent="0">
              <a:buNone/>
            </a:pPr>
            <a:endParaRPr lang="nb-NO" sz="2600" dirty="0">
              <a:latin typeface="Courier New" panose="02070309020205020404" pitchFamily="49" charset="0"/>
              <a:cs typeface="Courier New" panose="02070309020205020404" pitchFamily="49" charset="0"/>
            </a:endParaRPr>
          </a:p>
          <a:p>
            <a:pPr marL="0" indent="0">
              <a:buNone/>
            </a:pPr>
            <a:endParaRPr lang="nb-NO" sz="2600" b="1" dirty="0">
              <a:solidFill>
                <a:schemeClr val="tx2">
                  <a:lumMod val="75000"/>
                  <a:lumOff val="25000"/>
                </a:schemeClr>
              </a:solidFill>
              <a:latin typeface="Courier New" panose="02070309020205020404" pitchFamily="49" charset="0"/>
              <a:cs typeface="Courier New" panose="02070309020205020404" pitchFamily="49" charset="0"/>
            </a:endParaRP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fornavn.db</a:t>
            </a:r>
            <a:r>
              <a:rPr lang="nb-NO" sz="1800" b="1" dirty="0">
                <a:solidFill>
                  <a:schemeClr val="tx2">
                    <a:lumMod val="75000"/>
                    <a:lumOff val="25000"/>
                  </a:schemeClr>
                </a:solidFill>
                <a:cs typeface="Courier New" panose="02070309020205020404" pitchFamily="49" charset="0"/>
              </a:rPr>
              <a:t> "  "mave(ERIK,2)" "date 2000 to 2010"</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fornavn.db</a:t>
            </a:r>
            <a:r>
              <a:rPr lang="nb-NO" sz="1800" b="1" dirty="0">
                <a:solidFill>
                  <a:schemeClr val="tx2">
                    <a:lumMod val="75000"/>
                    <a:lumOff val="25000"/>
                  </a:schemeClr>
                </a:solidFill>
                <a:cs typeface="Courier New" panose="02070309020205020404" pitchFamily="49" charset="0"/>
              </a:rPr>
              <a:t> "  "</a:t>
            </a:r>
            <a:r>
              <a:rPr lang="nb-NO" sz="1800" b="1" dirty="0" err="1">
                <a:solidFill>
                  <a:schemeClr val="tx2">
                    <a:lumMod val="75000"/>
                    <a:lumOff val="25000"/>
                  </a:schemeClr>
                </a:solidFill>
                <a:cs typeface="Courier New" panose="02070309020205020404" pitchFamily="49" charset="0"/>
              </a:rPr>
              <a:t>Lsum</a:t>
            </a:r>
            <a:r>
              <a:rPr lang="nb-NO" sz="1800" b="1" dirty="0">
                <a:solidFill>
                  <a:schemeClr val="tx2">
                    <a:lumMod val="75000"/>
                    <a:lumOff val="25000"/>
                  </a:schemeClr>
                </a:solidFill>
                <a:cs typeface="Courier New" panose="02070309020205020404" pitchFamily="49" charset="0"/>
              </a:rPr>
              <a:t>(ERIK,EIRIK)"  "date 2000 to *"</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fornavn.db</a:t>
            </a:r>
            <a:r>
              <a:rPr lang="nb-NO" sz="1800" b="1" dirty="0">
                <a:solidFill>
                  <a:schemeClr val="tx2">
                    <a:lumMod val="75000"/>
                    <a:lumOff val="25000"/>
                  </a:schemeClr>
                </a:solidFill>
                <a:cs typeface="Courier New" panose="02070309020205020404" pitchFamily="49" charset="0"/>
              </a:rPr>
              <a:t> "  "ERIK+EIRIK"  "date 2000 to *"</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kpi_publ.db</a:t>
            </a:r>
            <a:r>
              <a:rPr lang="nb-NO" sz="1800" b="1" dirty="0">
                <a:solidFill>
                  <a:schemeClr val="tx2">
                    <a:lumMod val="75000"/>
                    <a:lumOff val="25000"/>
                  </a:schemeClr>
                </a:solidFill>
                <a:cs typeface="Courier New" panose="02070309020205020404" pitchFamily="49" charset="0"/>
              </a:rPr>
              <a:t>, </a:t>
            </a:r>
            <a:r>
              <a:rPr lang="nb-NO" sz="1800" b="1" dirty="0" err="1">
                <a:solidFill>
                  <a:schemeClr val="tx2">
                    <a:lumMod val="75000"/>
                    <a:lumOff val="25000"/>
                  </a:schemeClr>
                </a:solidFill>
                <a:cs typeface="Courier New" panose="02070309020205020404" pitchFamily="49" charset="0"/>
              </a:rPr>
              <a:t>mycpi.db</a:t>
            </a:r>
            <a:r>
              <a:rPr lang="nb-NO" sz="1800" b="1" dirty="0">
                <a:solidFill>
                  <a:schemeClr val="tx2">
                    <a:lumMod val="75000"/>
                    <a:lumOff val="25000"/>
                  </a:schemeClr>
                </a:solidFill>
                <a:cs typeface="Courier New" panose="02070309020205020404" pitchFamily="49" charset="0"/>
              </a:rPr>
              <a:t> " "</a:t>
            </a:r>
            <a:r>
              <a:rPr lang="nb-NO" sz="1800" b="1" dirty="0" err="1">
                <a:solidFill>
                  <a:schemeClr val="tx2">
                    <a:lumMod val="75000"/>
                    <a:lumOff val="25000"/>
                  </a:schemeClr>
                </a:solidFill>
                <a:cs typeface="Courier New" panose="02070309020205020404" pitchFamily="49" charset="0"/>
              </a:rPr>
              <a:t>convert</a:t>
            </a:r>
            <a:r>
              <a:rPr lang="nb-NO" sz="1800" b="1" dirty="0">
                <a:solidFill>
                  <a:schemeClr val="tx2">
                    <a:lumMod val="75000"/>
                    <a:lumOff val="25000"/>
                  </a:schemeClr>
                </a:solidFill>
                <a:cs typeface="Courier New" panose="02070309020205020404" pitchFamily="49" charset="0"/>
              </a:rPr>
              <a:t>(</a:t>
            </a:r>
            <a:r>
              <a:rPr lang="nb-NO" sz="1800" b="1" dirty="0" err="1">
                <a:solidFill>
                  <a:schemeClr val="tx2">
                    <a:lumMod val="75000"/>
                    <a:lumOff val="25000"/>
                  </a:schemeClr>
                </a:solidFill>
                <a:cs typeface="Courier New" panose="02070309020205020404" pitchFamily="49" charset="0"/>
              </a:rPr>
              <a:t>total.ipr,annual,constant</a:t>
            </a:r>
            <a:r>
              <a:rPr lang="nb-NO" sz="1800" b="1" dirty="0">
                <a:solidFill>
                  <a:schemeClr val="tx2">
                    <a:lumMod val="75000"/>
                    <a:lumOff val="25000"/>
                  </a:schemeClr>
                </a:solidFill>
                <a:cs typeface="Courier New" panose="02070309020205020404" pitchFamily="49" charset="0"/>
              </a:rPr>
              <a:t>) "  "date *; </a:t>
            </a:r>
            <a:r>
              <a:rPr lang="nb-NO" sz="1800" b="1" dirty="0" err="1">
                <a:solidFill>
                  <a:schemeClr val="tx2">
                    <a:lumMod val="75000"/>
                    <a:lumOff val="25000"/>
                  </a:schemeClr>
                </a:solidFill>
                <a:cs typeface="Courier New" panose="02070309020205020404" pitchFamily="49" charset="0"/>
              </a:rPr>
              <a:t>deci</a:t>
            </a:r>
            <a:r>
              <a:rPr lang="nb-NO" sz="1800" b="1" dirty="0">
                <a:solidFill>
                  <a:schemeClr val="tx2">
                    <a:lumMod val="75000"/>
                    <a:lumOff val="25000"/>
                  </a:schemeClr>
                </a:solidFill>
                <a:cs typeface="Courier New" panose="02070309020205020404" pitchFamily="49" charset="0"/>
              </a:rPr>
              <a:t> 1 "</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kpi_publ.db</a:t>
            </a:r>
            <a:r>
              <a:rPr lang="nb-NO" sz="1800" b="1" dirty="0">
                <a:solidFill>
                  <a:schemeClr val="tx2">
                    <a:lumMod val="75000"/>
                    <a:lumOff val="25000"/>
                  </a:schemeClr>
                </a:solidFill>
                <a:cs typeface="Courier New" panose="02070309020205020404" pitchFamily="49" charset="0"/>
              </a:rPr>
              <a:t>, </a:t>
            </a:r>
            <a:r>
              <a:rPr lang="nb-NO" sz="1800" b="1" dirty="0" err="1">
                <a:solidFill>
                  <a:schemeClr val="tx2">
                    <a:lumMod val="75000"/>
                    <a:lumOff val="25000"/>
                  </a:schemeClr>
                </a:solidFill>
                <a:cs typeface="Courier New" panose="02070309020205020404" pitchFamily="49" charset="0"/>
              </a:rPr>
              <a:t>mycpi.db</a:t>
            </a:r>
            <a:r>
              <a:rPr lang="nb-NO" sz="1800" b="1" dirty="0">
                <a:solidFill>
                  <a:schemeClr val="tx2">
                    <a:lumMod val="75000"/>
                    <a:lumOff val="25000"/>
                  </a:schemeClr>
                </a:solidFill>
                <a:cs typeface="Courier New" panose="02070309020205020404" pitchFamily="49" charset="0"/>
              </a:rPr>
              <a:t> "  "PCT(mycpi’K09.IPR)"  "date 2025; </a:t>
            </a:r>
            <a:r>
              <a:rPr lang="nb-NO" sz="1800" b="1" dirty="0" err="1">
                <a:solidFill>
                  <a:schemeClr val="tx2">
                    <a:lumMod val="75000"/>
                    <a:lumOff val="25000"/>
                  </a:schemeClr>
                </a:solidFill>
                <a:cs typeface="Courier New" panose="02070309020205020404" pitchFamily="49" charset="0"/>
              </a:rPr>
              <a:t>deci</a:t>
            </a:r>
            <a:r>
              <a:rPr lang="nb-NO" sz="1800" b="1" dirty="0">
                <a:solidFill>
                  <a:schemeClr val="tx2">
                    <a:lumMod val="75000"/>
                    <a:lumOff val="25000"/>
                  </a:schemeClr>
                </a:solidFill>
                <a:cs typeface="Courier New" panose="02070309020205020404" pitchFamily="49" charset="0"/>
              </a:rPr>
              <a:t> 1 "</a:t>
            </a:r>
          </a:p>
          <a:p>
            <a:pPr marL="0" indent="0">
              <a:buNone/>
            </a:pPr>
            <a:r>
              <a:rPr lang="nb-NO" sz="1800" b="1" dirty="0" err="1">
                <a:solidFill>
                  <a:schemeClr val="tx2">
                    <a:lumMod val="75000"/>
                    <a:lumOff val="25000"/>
                  </a:schemeClr>
                </a:solidFill>
              </a:rPr>
              <a:t>getfame</a:t>
            </a:r>
            <a:r>
              <a:rPr lang="nb-NO" sz="1800" b="1" dirty="0">
                <a:solidFill>
                  <a:schemeClr val="tx2">
                    <a:lumMod val="75000"/>
                    <a:lumOff val="25000"/>
                  </a:schemeClr>
                </a:solidFill>
              </a:rPr>
              <a:t> -e   "cpi1.db,cpi2.db,cpi_form.db" "cpi1’Total.ipr"  "date 2025 ; </a:t>
            </a:r>
            <a:r>
              <a:rPr lang="nb-NO" sz="1800" b="1" dirty="0" err="1">
                <a:solidFill>
                  <a:schemeClr val="tx2">
                    <a:lumMod val="75000"/>
                    <a:lumOff val="25000"/>
                  </a:schemeClr>
                </a:solidFill>
              </a:rPr>
              <a:t>deci</a:t>
            </a:r>
            <a:r>
              <a:rPr lang="nb-NO" sz="1800" b="1" dirty="0">
                <a:solidFill>
                  <a:schemeClr val="tx2">
                    <a:lumMod val="75000"/>
                    <a:lumOff val="25000"/>
                  </a:schemeClr>
                </a:solidFill>
              </a:rPr>
              <a:t> 2"</a:t>
            </a:r>
          </a:p>
          <a:p>
            <a:pPr marL="0" indent="0">
              <a:buNone/>
            </a:pPr>
            <a:endParaRPr lang="nb-NO" sz="1800" b="1" dirty="0">
              <a:solidFill>
                <a:schemeClr val="accent1"/>
              </a:solidFill>
              <a:cs typeface="Courier New" panose="02070309020205020404" pitchFamily="49" charset="0"/>
            </a:endParaRPr>
          </a:p>
          <a:p>
            <a:pPr marL="0" indent="0">
              <a:buNone/>
            </a:pPr>
            <a:endParaRPr lang="nb-NO" sz="1400" b="1" dirty="0">
              <a:solidFill>
                <a:schemeClr val="accent1"/>
              </a:solidFill>
              <a:cs typeface="Courier New" panose="02070309020205020404" pitchFamily="49" charset="0"/>
            </a:endParaRPr>
          </a:p>
          <a:p>
            <a:pPr marL="0" indent="0">
              <a:buNone/>
            </a:pPr>
            <a:r>
              <a:rPr lang="nb-NO" sz="1800" dirty="0"/>
              <a:t>Be </a:t>
            </a:r>
            <a:r>
              <a:rPr lang="nb-NO" sz="1800" dirty="0" err="1"/>
              <a:t>aware</a:t>
            </a:r>
            <a:r>
              <a:rPr lang="nb-NO" sz="1800" dirty="0"/>
              <a:t> to </a:t>
            </a:r>
            <a:r>
              <a:rPr lang="nb-NO" sz="1800" b="1" dirty="0"/>
              <a:t>double </a:t>
            </a:r>
            <a:r>
              <a:rPr lang="nb-NO" sz="1800" b="1" dirty="0" err="1"/>
              <a:t>quote</a:t>
            </a:r>
            <a:r>
              <a:rPr lang="nb-NO" sz="1800" b="1" dirty="0"/>
              <a:t> arguments </a:t>
            </a:r>
            <a:r>
              <a:rPr lang="nb-NO" sz="1800" dirty="0" err="1"/>
              <a:t>when</a:t>
            </a:r>
            <a:r>
              <a:rPr lang="nb-NO" sz="1800" dirty="0"/>
              <a:t> </a:t>
            </a:r>
            <a:r>
              <a:rPr lang="nb-NO" sz="1800" dirty="0" err="1"/>
              <a:t>they</a:t>
            </a:r>
            <a:r>
              <a:rPr lang="nb-NO" sz="1800" dirty="0"/>
              <a:t> </a:t>
            </a:r>
            <a:r>
              <a:rPr lang="nb-NO" sz="1800" dirty="0" err="1"/>
              <a:t>contain</a:t>
            </a:r>
            <a:r>
              <a:rPr lang="nb-NO" sz="1800" dirty="0"/>
              <a:t> </a:t>
            </a:r>
            <a:r>
              <a:rPr lang="nb-NO" sz="1800" dirty="0" err="1"/>
              <a:t>special</a:t>
            </a:r>
            <a:r>
              <a:rPr lang="nb-NO" sz="1800" dirty="0"/>
              <a:t> </a:t>
            </a:r>
            <a:r>
              <a:rPr lang="nb-NO" sz="1800" dirty="0" err="1"/>
              <a:t>char</a:t>
            </a:r>
            <a:r>
              <a:rPr lang="nb-NO" sz="1800" dirty="0"/>
              <a:t> like : ,  (  ‘ ; </a:t>
            </a:r>
          </a:p>
        </p:txBody>
      </p:sp>
      <p:pic>
        <p:nvPicPr>
          <p:cNvPr id="4" name="Bilde 3">
            <a:extLst>
              <a:ext uri="{FF2B5EF4-FFF2-40B4-BE49-F238E27FC236}">
                <a16:creationId xmlns:a16="http://schemas.microsoft.com/office/drawing/2014/main" id="{97A7F2F8-A445-0AFB-C8D6-92CFC42C317C}"/>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321361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e 5">
            <a:extLst>
              <a:ext uri="{FF2B5EF4-FFF2-40B4-BE49-F238E27FC236}">
                <a16:creationId xmlns:a16="http://schemas.microsoft.com/office/drawing/2014/main" id="{1794A1B9-8DCE-9482-B646-E116785D6B93}"/>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F7C9CB55-F147-6224-AF03-5DF84EF49653}"/>
              </a:ext>
            </a:extLst>
          </p:cNvPr>
          <p:cNvSpPr>
            <a:spLocks noGrp="1"/>
          </p:cNvSpPr>
          <p:nvPr>
            <p:ph type="title"/>
          </p:nvPr>
        </p:nvSpPr>
        <p:spPr>
          <a:xfrm>
            <a:off x="838200" y="365125"/>
            <a:ext cx="10515600" cy="1325563"/>
          </a:xfrm>
        </p:spPr>
        <p:txBody>
          <a:bodyPr>
            <a:normAutofit/>
          </a:bodyPr>
          <a:lstStyle/>
          <a:p>
            <a:r>
              <a:rPr lang="nb-NO" sz="4000" b="1" dirty="0" err="1"/>
              <a:t>getfame</a:t>
            </a:r>
            <a:r>
              <a:rPr lang="nb-NO" sz="4000" b="1" dirty="0"/>
              <a:t> –e  </a:t>
            </a:r>
            <a:r>
              <a:rPr lang="nb-NO" sz="2800" b="1" dirty="0" err="1"/>
              <a:t>gets</a:t>
            </a:r>
            <a:r>
              <a:rPr lang="nb-NO" sz="2800" b="1" dirty="0"/>
              <a:t> a </a:t>
            </a:r>
            <a:r>
              <a:rPr lang="nb-NO" sz="2800" b="1" dirty="0" err="1"/>
              <a:t>fame-expression</a:t>
            </a:r>
            <a:endParaRPr lang="nb-NO" sz="2800" dirty="0"/>
          </a:p>
        </p:txBody>
      </p:sp>
      <p:pic>
        <p:nvPicPr>
          <p:cNvPr id="4" name="Bilde 3">
            <a:extLst>
              <a:ext uri="{FF2B5EF4-FFF2-40B4-BE49-F238E27FC236}">
                <a16:creationId xmlns:a16="http://schemas.microsoft.com/office/drawing/2014/main" id="{8783EA3C-0810-9F1A-E488-E744FFCE3BF5}"/>
              </a:ext>
            </a:extLst>
          </p:cNvPr>
          <p:cNvPicPr>
            <a:picLocks noChangeAspect="1"/>
          </p:cNvPicPr>
          <p:nvPr/>
        </p:nvPicPr>
        <p:blipFill>
          <a:blip r:embed="rId3"/>
          <a:stretch>
            <a:fillRect/>
          </a:stretch>
        </p:blipFill>
        <p:spPr>
          <a:xfrm>
            <a:off x="974671" y="1449122"/>
            <a:ext cx="10261176" cy="5284678"/>
          </a:xfrm>
          <a:prstGeom prst="rect">
            <a:avLst/>
          </a:prstGeom>
        </p:spPr>
      </p:pic>
    </p:spTree>
    <p:extLst>
      <p:ext uri="{BB962C8B-B14F-4D97-AF65-F5344CB8AC3E}">
        <p14:creationId xmlns:p14="http://schemas.microsoft.com/office/powerpoint/2010/main" val="360778239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509</TotalTime>
  <Words>790</Words>
  <Application>Microsoft Office PowerPoint</Application>
  <PresentationFormat>Widescreen</PresentationFormat>
  <Paragraphs>60</Paragraphs>
  <Slides>14</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14</vt:i4>
      </vt:variant>
    </vt:vector>
  </HeadingPairs>
  <TitlesOfParts>
    <vt:vector size="19" baseType="lpstr">
      <vt:lpstr>Aptos</vt:lpstr>
      <vt:lpstr>Aptos Display</vt:lpstr>
      <vt:lpstr>Arial</vt:lpstr>
      <vt:lpstr>Courier New</vt:lpstr>
      <vt:lpstr>Office-tema</vt:lpstr>
      <vt:lpstr>    getfame     -n  names         -s  series         -e  expression</vt:lpstr>
      <vt:lpstr>1. getfame -n   = getfamenames gets FAME metadata</vt:lpstr>
      <vt:lpstr>getfame –n  with identical databases identical seriesnames different places)</vt:lpstr>
      <vt:lpstr>getfame -n   $REFERTID/system/myfame/api/getfamenames  Combine with linux commands to find descriptions, or series with incorrect definitions The command below lists all series in the database but only show the one with the text «SUMM»</vt:lpstr>
      <vt:lpstr>2. getfame -s   $REFERTID/system/myfame/api/getfameseries </vt:lpstr>
      <vt:lpstr>getfame -s      getfameseries samples</vt:lpstr>
      <vt:lpstr>getfame -s  From jupyter  with py:</vt:lpstr>
      <vt:lpstr>3. getfame -e   $REFERTID/system/myfame/api/getfameexpr advanced mode</vt:lpstr>
      <vt:lpstr>getfame –e  gets a fame-expression</vt:lpstr>
      <vt:lpstr>getfame –e   with several databases in case u have formulas elsewhere</vt:lpstr>
      <vt:lpstr>Using the power of FAME by   getfame –e  with R from  Jupiterlab</vt:lpstr>
      <vt:lpstr>  getfame -e   with R from  Jupiterlab</vt:lpstr>
      <vt:lpstr>Samples ( shows help info, when no arguments passed)</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Søberg, Erik</dc:creator>
  <cp:lastModifiedBy>Søberg, Erik</cp:lastModifiedBy>
  <cp:revision>26</cp:revision>
  <dcterms:created xsi:type="dcterms:W3CDTF">2024-09-24T11:11:21Z</dcterms:created>
  <dcterms:modified xsi:type="dcterms:W3CDTF">2025-06-05T07:54:59Z</dcterms:modified>
</cp:coreProperties>
</file>