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56" r:id="rId3"/>
    <p:sldId id="257" r:id="rId4"/>
    <p:sldId id="271" r:id="rId5"/>
    <p:sldId id="268" r:id="rId6"/>
    <p:sldId id="258" r:id="rId7"/>
    <p:sldId id="263" r:id="rId8"/>
    <p:sldId id="260" r:id="rId9"/>
    <p:sldId id="259" r:id="rId10"/>
    <p:sldId id="261" r:id="rId11"/>
    <p:sldId id="269" r:id="rId12"/>
    <p:sldId id="265" r:id="rId13"/>
    <p:sldId id="272" r:id="rId14"/>
    <p:sldId id="262" r:id="rId15"/>
    <p:sldId id="270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77E4E-C4A4-4514-B69C-32E2E1773BDB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0834B-55FA-4459-A327-A9F0C368E52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6163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0834B-55FA-4459-A327-A9F0C368E526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941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B3308FB-1683-B492-DC30-C3FF2CD8E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9594A87-69BA-0B73-7FF1-6E0AAACD4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25687C-AE4C-4F53-18B2-36EE634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AB5665C-6ACF-0B1D-54DC-761F8C9DC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DB6601F-9C08-F457-1111-5D4B1359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2616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1D0B580-A1F3-A112-67F2-1D3E315E5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E235396-8755-8BCA-14E9-AADF2D702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B4F7015-20A8-95CF-20C6-2A912C36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9CC487-3C30-DD01-7947-A166E8EB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2583916-C6D1-26D1-0686-A3F6F881D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722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FE50C1CF-0F14-CF31-028F-D354515BC7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EA8DED5-C0DE-07A0-20DC-81B703FB5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F49E28-6851-D88B-29D4-2FC1FC50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90045CE-D35B-AFCB-90BB-BAF3BDB7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9376D2D-F993-1464-B021-16472C37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851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E9F1C81-941B-2AD3-3D35-282E2945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D46D3A4-D0C8-8E71-7DB7-FF046119E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1571C45-B539-8578-2460-6DF3A3F69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753CC55-2F87-BD54-958D-5D0E9AD82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8E3D227-B7F4-7297-FD18-E6E3554C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692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170B3D-2ADD-D517-A1AF-2A8A48950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5C289AB-ADE8-521C-C5D7-954B7A586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0291C46-A6AE-5E70-CAFD-179456E1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F4BA63E-5B8F-D83A-A479-203ECE9E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0CCDF96-88BB-8F1A-4EF8-DF11715D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929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EBB48F-6A5E-0E00-A390-B47EF544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BFD49DB-7DA1-A440-4946-E0795B183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AE1A76E-996A-8489-A581-134B88120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3E79C511-6E36-E279-4024-2828A2394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FB6B1CD-593B-4C4E-421E-65E3F61D1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6210AD9-3909-B97B-EF64-CF729FD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16245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2AE80BA-2D1C-D73D-A6B9-A752DC8B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657BEBD-57B1-58AA-5416-8206A03F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1E61346-8501-331A-8704-C4A3603E7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EEE9730-7B8D-DAA6-4BDF-05AD3870D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7D90F4E8-D148-A141-1A5C-FBA2F33A4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33C06DD9-4663-BCCA-AFE4-87C9A074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BF14E017-49C6-191A-89C3-ABC04806E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8120E0D4-73D6-08B7-B0C8-7B7746437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8252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E4EF655-5174-32E9-F5F8-39C86280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B907A65A-1D05-F076-4714-3F0EDCB24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F083D1D4-5355-12BD-87FA-08A4EF3D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8D18D692-F2F5-ACE3-AB59-2F85949B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81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2BF3B4D6-8917-F16E-4D31-201F8044E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AB53896C-20E4-31B0-6ED8-007BAE2A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28B44B4C-158A-EEA8-7E4D-A0730DC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179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C4D577D-05BB-FB28-E59C-ABB63AB0D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AC8038D-5AF3-F400-9823-3BEBBBC8B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BF52C20-17EF-5055-BF0B-C77FDCD9A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F17F83D-6291-DDF7-779C-13F06EAD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0B7D01FF-04C2-7C72-1882-7984DD7B3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521F610-ECA1-365A-76EF-872706E00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37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503520-24D9-A701-D9AF-B7E8B723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EDAD957-CF09-E044-63CD-4F9F1E4FD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AED74AEB-F2A4-94FC-19BB-A55F632C9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C1A43075-E796-E647-5FA5-AF6DE5AE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5ACC2DE2-102C-D7D9-5811-4DB7E455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6E1F25E-22CF-72EA-420D-D37D98113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439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D9C536-60DD-3DA9-0E3D-0691611D9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1589BBB-D47F-B4A7-71CD-33B3CD98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583C20-AD7B-150A-3DB3-F2BA116887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48B3AD-CA34-42F6-B8F0-ED1DEB1CD510}" type="datetimeFigureOut">
              <a:rPr lang="nb-NO" smtClean="0"/>
              <a:t>20.09.2025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BDD59CF-B859-FBC0-F737-84AD51E8E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B5CEB1-E839-66B1-3F6C-FBFE32435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1DBED-31E0-40E8-B1BE-85D226FEB78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7608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erte bilde">
            <a:extLst>
              <a:ext uri="{FF2B5EF4-FFF2-40B4-BE49-F238E27FC236}">
                <a16:creationId xmlns:a16="http://schemas.microsoft.com/office/drawing/2014/main" id="{81C83E9F-7F14-2972-1A65-BE5D05E7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428625"/>
            <a:ext cx="9001125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54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1794A1B9-8DCE-9482-B646-E116785D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7C9CB55-F147-6224-AF03-5DF84EF4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358" y="96254"/>
            <a:ext cx="10836442" cy="1359568"/>
          </a:xfrm>
        </p:spPr>
        <p:txBody>
          <a:bodyPr>
            <a:normAutofit/>
          </a:bodyPr>
          <a:lstStyle/>
          <a:p>
            <a:r>
              <a:rPr lang="nb-NO" sz="4000" b="1" dirty="0" err="1"/>
              <a:t>getfame</a:t>
            </a:r>
            <a:r>
              <a:rPr lang="nb-NO" sz="4000" b="1" dirty="0"/>
              <a:t> –e    </a:t>
            </a:r>
            <a:r>
              <a:rPr lang="nb-NO" sz="2800" b="1" dirty="0" err="1"/>
              <a:t>fameexpression</a:t>
            </a:r>
            <a:r>
              <a:rPr lang="nb-NO" sz="2800" b="1" dirty="0"/>
              <a:t> </a:t>
            </a:r>
            <a:r>
              <a:rPr lang="nb-NO" sz="2800" b="1" dirty="0" err="1"/>
              <a:t>example</a:t>
            </a:r>
            <a:endParaRPr lang="nb-NO" sz="28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7C8A54F4-E16B-50CC-9720-C84DD2E7D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8" y="1206330"/>
            <a:ext cx="11153516" cy="56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82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C627D-4168-7CD5-9BAC-1234EE66F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4505DE4-C1CC-9B5A-18E3-3DE65212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9598"/>
            <a:ext cx="2932134" cy="5990007"/>
          </a:xfrm>
        </p:spPr>
        <p:txBody>
          <a:bodyPr>
            <a:normAutofit/>
          </a:bodyPr>
          <a:lstStyle/>
          <a:p>
            <a:r>
              <a:rPr lang="nb-NO" dirty="0"/>
              <a:t>Using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power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FAME by </a:t>
            </a:r>
            <a:br>
              <a:rPr lang="nb-NO" dirty="0"/>
            </a:br>
            <a:br>
              <a:rPr lang="nb-NO" dirty="0"/>
            </a:br>
            <a:r>
              <a:rPr lang="nb-NO" b="1" dirty="0" err="1"/>
              <a:t>getfame</a:t>
            </a:r>
            <a:r>
              <a:rPr lang="nb-NO" b="1" dirty="0"/>
              <a:t> –e</a:t>
            </a:r>
            <a:br>
              <a:rPr lang="nb-NO" b="1" dirty="0"/>
            </a:br>
            <a:br>
              <a:rPr lang="nb-NO" dirty="0"/>
            </a:br>
            <a:r>
              <a:rPr lang="nb-NO" dirty="0" err="1"/>
              <a:t>with</a:t>
            </a:r>
            <a:r>
              <a:rPr lang="nb-NO" dirty="0"/>
              <a:t> R</a:t>
            </a:r>
            <a:br>
              <a:rPr lang="nb-NO" dirty="0"/>
            </a:br>
            <a:r>
              <a:rPr lang="nb-NO" dirty="0"/>
              <a:t>from </a:t>
            </a:r>
            <a:br>
              <a:rPr lang="nb-NO" dirty="0"/>
            </a:br>
            <a:r>
              <a:rPr lang="nb-NO" dirty="0" err="1"/>
              <a:t>Jupyterlab</a:t>
            </a:r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70C60E9-6F5E-D953-B107-6015EBC6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AE1B912-3B52-5C5B-43C0-0C694353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463" y="0"/>
            <a:ext cx="7824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75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C3DE1C-1A1F-6257-E144-F2ED3767A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9398"/>
            <a:ext cx="3690769" cy="5465621"/>
          </a:xfrm>
        </p:spPr>
        <p:txBody>
          <a:bodyPr>
            <a:normAutofit/>
          </a:bodyPr>
          <a:lstStyle/>
          <a:p>
            <a:r>
              <a:rPr lang="nb-NO" dirty="0"/>
              <a:t> </a:t>
            </a:r>
            <a:br>
              <a:rPr lang="nb-NO" dirty="0"/>
            </a:br>
            <a:r>
              <a:rPr lang="nb-NO" b="1" dirty="0" err="1"/>
              <a:t>getfame</a:t>
            </a:r>
            <a:r>
              <a:rPr lang="nb-NO" b="1" dirty="0"/>
              <a:t> -e</a:t>
            </a:r>
            <a:br>
              <a:rPr lang="nb-NO" b="1" dirty="0"/>
            </a:br>
            <a:br>
              <a:rPr lang="nb-NO" dirty="0"/>
            </a:br>
            <a:r>
              <a:rPr lang="nb-NO" dirty="0"/>
              <a:t> </a:t>
            </a:r>
            <a:r>
              <a:rPr lang="nb-NO" b="1" dirty="0"/>
              <a:t>R</a:t>
            </a:r>
            <a:br>
              <a:rPr lang="nb-NO" dirty="0"/>
            </a:br>
            <a:r>
              <a:rPr lang="nb-NO" dirty="0"/>
              <a:t>different </a:t>
            </a:r>
            <a:r>
              <a:rPr lang="nb-NO" dirty="0" err="1"/>
              <a:t>expressions</a:t>
            </a:r>
            <a:r>
              <a:rPr lang="nb-NO" dirty="0"/>
              <a:t> &amp; </a:t>
            </a:r>
            <a:r>
              <a:rPr lang="nb-NO" dirty="0" err="1"/>
              <a:t>frequences</a:t>
            </a:r>
            <a:r>
              <a:rPr lang="nb-NO" dirty="0"/>
              <a:t> &amp; </a:t>
            </a:r>
            <a:r>
              <a:rPr lang="nb-NO" dirty="0" err="1"/>
              <a:t>functions</a:t>
            </a:r>
            <a:endParaRPr lang="nb-NO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D40BCFF6-6A5A-4D1D-F73A-B91E106E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412A9CEE-C322-1661-DE55-823EEAA8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709" y="0"/>
            <a:ext cx="7954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32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D3B3D41-ADD0-78A5-4DF4-48E0FFD8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1" y="365125"/>
            <a:ext cx="11923295" cy="1325563"/>
          </a:xfrm>
        </p:spPr>
        <p:txBody>
          <a:bodyPr/>
          <a:lstStyle/>
          <a:p>
            <a:r>
              <a:rPr lang="nb-NO" dirty="0"/>
              <a:t>Interactive &amp; </a:t>
            </a:r>
            <a:r>
              <a:rPr lang="nb-NO" dirty="0" err="1"/>
              <a:t>zoomable</a:t>
            </a:r>
            <a:r>
              <a:rPr lang="nb-NO" dirty="0"/>
              <a:t> </a:t>
            </a:r>
            <a:r>
              <a:rPr lang="nb-NO" dirty="0" err="1"/>
              <a:t>chart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datetime</a:t>
            </a:r>
            <a:r>
              <a:rPr lang="nb-NO" dirty="0"/>
              <a:t> as </a:t>
            </a:r>
            <a:r>
              <a:rPr lang="nb-NO" dirty="0" err="1"/>
              <a:t>xaxis</a:t>
            </a:r>
            <a:br>
              <a:rPr lang="nb-NO" dirty="0"/>
            </a:br>
            <a:r>
              <a:rPr lang="nb-NO" sz="2800" b="1" dirty="0" err="1">
                <a:solidFill>
                  <a:schemeClr val="bg2">
                    <a:lumMod val="50000"/>
                  </a:schemeClr>
                </a:solidFill>
              </a:rPr>
              <a:t>getfame</a:t>
            </a:r>
            <a:r>
              <a:rPr lang="nb-NO" sz="2800" b="1" dirty="0">
                <a:solidFill>
                  <a:schemeClr val="bg2">
                    <a:lumMod val="50000"/>
                  </a:schemeClr>
                </a:solidFill>
              </a:rPr>
              <a:t> –s &amp; -e </a:t>
            </a:r>
            <a:r>
              <a:rPr lang="nb-NO" sz="2800" b="1" dirty="0" err="1">
                <a:solidFill>
                  <a:schemeClr val="bg2">
                    <a:lumMod val="50000"/>
                  </a:schemeClr>
                </a:solidFill>
              </a:rPr>
              <a:t>create</a:t>
            </a:r>
            <a:r>
              <a:rPr lang="nb-NO" sz="2800" b="1" dirty="0">
                <a:solidFill>
                  <a:schemeClr val="bg2">
                    <a:lumMod val="50000"/>
                  </a:schemeClr>
                </a:solidFill>
              </a:rPr>
              <a:t> JSON </a:t>
            </a:r>
            <a:r>
              <a:rPr lang="nb-NO" sz="2800" b="1" dirty="0" err="1">
                <a:solidFill>
                  <a:schemeClr val="bg2">
                    <a:lumMod val="50000"/>
                  </a:schemeClr>
                </a:solidFill>
              </a:rPr>
              <a:t>prepared</a:t>
            </a:r>
            <a:r>
              <a:rPr lang="nb-NO" sz="2800" b="1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nb-NO" sz="2800" b="1" dirty="0" err="1">
                <a:solidFill>
                  <a:schemeClr val="bg2">
                    <a:lumMod val="50000"/>
                  </a:schemeClr>
                </a:solidFill>
              </a:rPr>
              <a:t>highcharts</a:t>
            </a:r>
            <a:endParaRPr lang="nb-NO" sz="2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D66BF1C8-9BFE-C911-0FB1-2241B5614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5" y="2246731"/>
            <a:ext cx="8271282" cy="4351338"/>
          </a:xfr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7809D315-A12A-E44F-7181-19B8D908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19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DF76DA-E453-BB90-9C77-DBEE6994F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1579087" cy="1325563"/>
          </a:xfrm>
        </p:spPr>
        <p:txBody>
          <a:bodyPr>
            <a:normAutofit/>
          </a:bodyPr>
          <a:lstStyle/>
          <a:p>
            <a:r>
              <a:rPr lang="nb-NO" sz="4000" dirty="0"/>
              <a:t> </a:t>
            </a:r>
            <a:r>
              <a:rPr lang="nb-NO" sz="4000" b="1" dirty="0"/>
              <a:t>Help</a:t>
            </a:r>
            <a:r>
              <a:rPr lang="nb-NO" sz="4000" dirty="0"/>
              <a:t> </a:t>
            </a:r>
            <a:r>
              <a:rPr lang="nb-NO" sz="4000" b="1" dirty="0"/>
              <a:t>info</a:t>
            </a:r>
            <a:r>
              <a:rPr lang="nb-NO" sz="4000" dirty="0"/>
              <a:t> - </a:t>
            </a:r>
            <a:r>
              <a:rPr lang="nb-NO" sz="4000" b="1" dirty="0" err="1">
                <a:solidFill>
                  <a:schemeClr val="bg2">
                    <a:lumMod val="50000"/>
                  </a:schemeClr>
                </a:solidFill>
              </a:rPr>
              <a:t>when</a:t>
            </a:r>
            <a:r>
              <a:rPr lang="nb-NO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4000" b="1" dirty="0" err="1">
                <a:solidFill>
                  <a:schemeClr val="bg2">
                    <a:lumMod val="50000"/>
                  </a:schemeClr>
                </a:solidFill>
              </a:rPr>
              <a:t>no</a:t>
            </a:r>
            <a:r>
              <a:rPr lang="nb-NO" sz="4000" b="1" dirty="0">
                <a:solidFill>
                  <a:schemeClr val="bg2">
                    <a:lumMod val="50000"/>
                  </a:schemeClr>
                </a:solidFill>
              </a:rPr>
              <a:t> arguments </a:t>
            </a:r>
            <a:r>
              <a:rPr lang="nb-NO" sz="4000" b="1" dirty="0" err="1">
                <a:solidFill>
                  <a:schemeClr val="bg2">
                    <a:lumMod val="50000"/>
                  </a:schemeClr>
                </a:solidFill>
              </a:rPr>
              <a:t>passed</a:t>
            </a:r>
            <a:r>
              <a:rPr lang="nb-NO" sz="4000" b="1" dirty="0">
                <a:solidFill>
                  <a:schemeClr val="bg2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71A3B93-5907-2C24-7D6E-4770BA2E9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080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b="1" dirty="0" err="1"/>
              <a:t>getfame</a:t>
            </a:r>
            <a:r>
              <a:rPr lang="nb-NO" b="1" dirty="0"/>
              <a:t> –n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 err="1"/>
              <a:t>getfame</a:t>
            </a:r>
            <a:r>
              <a:rPr lang="nb-NO" b="1" dirty="0"/>
              <a:t> –s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b="1" dirty="0" err="1"/>
              <a:t>getfame</a:t>
            </a:r>
            <a:r>
              <a:rPr lang="nb-NO" b="1" dirty="0"/>
              <a:t> -e </a:t>
            </a:r>
          </a:p>
          <a:p>
            <a:pPr marL="514350" indent="-514350">
              <a:buFont typeface="+mj-lt"/>
              <a:buAutoNum type="arabicPeriod"/>
            </a:pPr>
            <a:endParaRPr lang="nb-NO" dirty="0"/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For </a:t>
            </a:r>
            <a:r>
              <a:rPr lang="nb-NO" dirty="0" err="1"/>
              <a:t>complete</a:t>
            </a:r>
            <a:r>
              <a:rPr lang="nb-NO" dirty="0"/>
              <a:t> samples </a:t>
            </a:r>
            <a:r>
              <a:rPr lang="nb-NO" dirty="0" err="1"/>
              <a:t>with</a:t>
            </a:r>
            <a:r>
              <a:rPr lang="nb-NO" dirty="0"/>
              <a:t> R and Python, 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Github</a:t>
            </a: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EB1A2FF-39EE-3B30-BC3C-0E79C4A0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06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128E975-7D68-CECF-5349-9E591C74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b="1" dirty="0" err="1"/>
              <a:t>getfame</a:t>
            </a:r>
            <a:r>
              <a:rPr lang="nb-NO" b="1" dirty="0"/>
              <a:t>   </a:t>
            </a:r>
            <a:r>
              <a:rPr lang="nb-NO" b="1" dirty="0" err="1">
                <a:solidFill>
                  <a:schemeClr val="bg2">
                    <a:lumMod val="50000"/>
                  </a:schemeClr>
                </a:solidFill>
              </a:rPr>
              <a:t>Summary</a:t>
            </a:r>
            <a:endParaRPr lang="nb-NO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12A748-67E3-530C-381F-A820ADA41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758"/>
            <a:ext cx="10515600" cy="5426241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The </a:t>
            </a:r>
            <a:r>
              <a:rPr lang="nb-NO" b="1" dirty="0" err="1"/>
              <a:t>getfame</a:t>
            </a:r>
            <a:r>
              <a:rPr lang="nb-NO" b="1" dirty="0"/>
              <a:t> –e </a:t>
            </a:r>
            <a:r>
              <a:rPr lang="nb-NO" dirty="0" err="1"/>
              <a:t>option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full </a:t>
            </a:r>
            <a:r>
              <a:rPr lang="nb-NO" dirty="0" err="1"/>
              <a:t>power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FAME and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evaluate</a:t>
            </a:r>
            <a:r>
              <a:rPr lang="nb-NO" dirty="0"/>
              <a:t> </a:t>
            </a:r>
            <a:r>
              <a:rPr lang="nb-NO" dirty="0" err="1"/>
              <a:t>formulas</a:t>
            </a:r>
            <a:r>
              <a:rPr lang="nb-NO" dirty="0"/>
              <a:t>, </a:t>
            </a:r>
            <a:r>
              <a:rPr lang="nb-NO" dirty="0" err="1"/>
              <a:t>functions</a:t>
            </a:r>
            <a:r>
              <a:rPr lang="nb-NO" dirty="0"/>
              <a:t>, </a:t>
            </a:r>
            <a:r>
              <a:rPr lang="nb-NO" dirty="0" err="1"/>
              <a:t>conversions</a:t>
            </a:r>
            <a:r>
              <a:rPr lang="nb-NO" dirty="0"/>
              <a:t> </a:t>
            </a:r>
            <a:r>
              <a:rPr lang="nb-NO" dirty="0" err="1"/>
              <a:t>among</a:t>
            </a:r>
            <a:r>
              <a:rPr lang="nb-NO" dirty="0"/>
              <a:t> </a:t>
            </a:r>
            <a:r>
              <a:rPr lang="nb-NO" dirty="0" err="1"/>
              <a:t>various</a:t>
            </a:r>
            <a:r>
              <a:rPr lang="nb-NO" dirty="0"/>
              <a:t> series, </a:t>
            </a:r>
            <a:r>
              <a:rPr lang="nb-NO" dirty="0" err="1"/>
              <a:t>formulas,frequiencies</a:t>
            </a:r>
            <a:r>
              <a:rPr lang="nb-NO" dirty="0"/>
              <a:t> and databases</a:t>
            </a:r>
          </a:p>
          <a:p>
            <a:endParaRPr lang="nb-NO" dirty="0"/>
          </a:p>
          <a:p>
            <a:r>
              <a:rPr lang="nb-NO" dirty="0"/>
              <a:t>To </a:t>
            </a:r>
            <a:r>
              <a:rPr lang="nb-NO" dirty="0" err="1"/>
              <a:t>get</a:t>
            </a:r>
            <a:r>
              <a:rPr lang="nb-NO" dirty="0"/>
              <a:t> more series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b="1" dirty="0" err="1"/>
              <a:t>getfame</a:t>
            </a:r>
            <a:r>
              <a:rPr lang="nb-NO" b="1" dirty="0"/>
              <a:t> –e «</a:t>
            </a:r>
            <a:r>
              <a:rPr lang="nb-NO" dirty="0" err="1"/>
              <a:t>simply</a:t>
            </a:r>
            <a:r>
              <a:rPr lang="nb-NO" dirty="0"/>
              <a:t>» loop by </a:t>
            </a:r>
            <a:r>
              <a:rPr lang="nb-NO" dirty="0" err="1"/>
              <a:t>expressions</a:t>
            </a:r>
            <a:r>
              <a:rPr lang="nb-NO" dirty="0"/>
              <a:t> and </a:t>
            </a:r>
            <a:r>
              <a:rPr lang="nb-NO" dirty="0" err="1"/>
              <a:t>add</a:t>
            </a:r>
            <a:r>
              <a:rPr lang="nb-NO" dirty="0"/>
              <a:t> to same </a:t>
            </a:r>
            <a:r>
              <a:rPr lang="nb-NO" dirty="0" err="1"/>
              <a:t>charts</a:t>
            </a:r>
            <a:r>
              <a:rPr lang="nb-NO" dirty="0"/>
              <a:t> or </a:t>
            </a:r>
            <a:r>
              <a:rPr lang="nb-NO" dirty="0" err="1"/>
              <a:t>dataset</a:t>
            </a:r>
            <a:r>
              <a:rPr lang="nb-NO" dirty="0"/>
              <a:t>. (R sample)</a:t>
            </a:r>
          </a:p>
          <a:p>
            <a:endParaRPr lang="nb-NO" dirty="0"/>
          </a:p>
          <a:p>
            <a:r>
              <a:rPr lang="nb-NO" b="1" dirty="0" err="1"/>
              <a:t>getfame</a:t>
            </a:r>
            <a:r>
              <a:rPr lang="nb-NO" b="1" dirty="0"/>
              <a:t> –n </a:t>
            </a:r>
            <a:r>
              <a:rPr lang="nb-NO" dirty="0"/>
              <a:t>is </a:t>
            </a:r>
            <a:r>
              <a:rPr lang="nb-NO" dirty="0" err="1"/>
              <a:t>powerful</a:t>
            </a:r>
            <a:r>
              <a:rPr lang="nb-NO" dirty="0"/>
              <a:t> </a:t>
            </a:r>
            <a:r>
              <a:rPr lang="nb-NO" dirty="0" err="1"/>
              <a:t>when</a:t>
            </a:r>
            <a:r>
              <a:rPr lang="nb-NO" dirty="0"/>
              <a:t> </a:t>
            </a:r>
            <a:r>
              <a:rPr lang="nb-NO" dirty="0" err="1"/>
              <a:t>combining</a:t>
            </a:r>
            <a:r>
              <a:rPr lang="nb-NO" dirty="0"/>
              <a:t> </a:t>
            </a:r>
            <a:r>
              <a:rPr lang="nb-NO" b="1" i="1" dirty="0"/>
              <a:t>grep | more |head </a:t>
            </a:r>
            <a:r>
              <a:rPr lang="nb-NO" dirty="0"/>
              <a:t>to </a:t>
            </a:r>
            <a:r>
              <a:rPr lang="nb-NO" dirty="0" err="1"/>
              <a:t>search</a:t>
            </a:r>
            <a:r>
              <a:rPr lang="nb-NO" dirty="0"/>
              <a:t> for series/</a:t>
            </a:r>
            <a:r>
              <a:rPr lang="nb-NO" dirty="0" err="1"/>
              <a:t>formulas</a:t>
            </a:r>
            <a:r>
              <a:rPr lang="nb-NO" dirty="0"/>
              <a:t> </a:t>
            </a:r>
            <a:r>
              <a:rPr lang="nb-NO" dirty="0" err="1"/>
              <a:t>names</a:t>
            </a:r>
            <a:r>
              <a:rPr lang="nb-NO" dirty="0"/>
              <a:t> or metadata</a:t>
            </a:r>
          </a:p>
          <a:p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b="1" dirty="0" err="1"/>
              <a:t>Epo</a:t>
            </a:r>
            <a:r>
              <a:rPr lang="nb-NO" dirty="0"/>
              <a:t> </a:t>
            </a:r>
            <a:r>
              <a:rPr lang="nb-NO" dirty="0" err="1"/>
              <a:t>touplet</a:t>
            </a:r>
            <a:r>
              <a:rPr lang="nb-NO" dirty="0"/>
              <a:t>, more robust,  </a:t>
            </a:r>
            <a:r>
              <a:rPr lang="nb-NO" dirty="0" err="1"/>
              <a:t>no</a:t>
            </a:r>
            <a:r>
              <a:rPr lang="nb-NO" dirty="0"/>
              <a:t> date formatting, and </a:t>
            </a:r>
            <a:r>
              <a:rPr lang="nb-NO" dirty="0" err="1"/>
              <a:t>smarter</a:t>
            </a:r>
            <a:endParaRPr lang="nb-NO" dirty="0"/>
          </a:p>
          <a:p>
            <a:endParaRPr lang="nb-NO" dirty="0"/>
          </a:p>
          <a:p>
            <a:r>
              <a:rPr lang="nb-NO" dirty="0"/>
              <a:t>Silent mode:  </a:t>
            </a:r>
            <a:r>
              <a:rPr lang="nb-NO" b="1" dirty="0" err="1"/>
              <a:t>getfame</a:t>
            </a:r>
            <a:r>
              <a:rPr lang="nb-NO" b="1" dirty="0"/>
              <a:t> –</a:t>
            </a:r>
            <a:r>
              <a:rPr lang="nb-NO" b="1" dirty="0" err="1"/>
              <a:t>nq</a:t>
            </a:r>
            <a:r>
              <a:rPr lang="nb-NO" b="1" dirty="0"/>
              <a:t>     </a:t>
            </a:r>
            <a:r>
              <a:rPr lang="nb-NO" b="1" dirty="0" err="1"/>
              <a:t>getfame</a:t>
            </a:r>
            <a:r>
              <a:rPr lang="nb-NO" b="1" dirty="0"/>
              <a:t> –</a:t>
            </a:r>
            <a:r>
              <a:rPr lang="nb-NO" b="1" dirty="0" err="1"/>
              <a:t>sq</a:t>
            </a:r>
            <a:r>
              <a:rPr lang="nb-NO" b="1" dirty="0"/>
              <a:t>    </a:t>
            </a:r>
            <a:r>
              <a:rPr lang="nb-NO" b="1" dirty="0" err="1"/>
              <a:t>getfame</a:t>
            </a:r>
            <a:r>
              <a:rPr lang="nb-NO" b="1" dirty="0"/>
              <a:t> -</a:t>
            </a:r>
            <a:r>
              <a:rPr lang="nb-NO" b="1" dirty="0" err="1"/>
              <a:t>eq</a:t>
            </a:r>
            <a:endParaRPr lang="nb-NO" b="1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F47DC29A-2C69-04C2-DB3A-08673614F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7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99C871D-13E7-9729-59E9-3AD8C50BE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14" y="1077238"/>
            <a:ext cx="9891386" cy="3720230"/>
          </a:xfrm>
        </p:spPr>
        <p:txBody>
          <a:bodyPr>
            <a:normAutofit/>
          </a:bodyPr>
          <a:lstStyle/>
          <a:p>
            <a:pPr algn="l"/>
            <a:r>
              <a:rPr lang="nb-NO" dirty="0"/>
              <a:t>				</a:t>
            </a:r>
            <a:r>
              <a:rPr lang="nb-NO" b="1" dirty="0" err="1"/>
              <a:t>getfame</a:t>
            </a:r>
            <a:br>
              <a:rPr lang="nb-NO" dirty="0"/>
            </a:br>
            <a:r>
              <a:rPr lang="nb-NO" dirty="0"/>
              <a:t>				</a:t>
            </a:r>
            <a:r>
              <a:rPr lang="nb-NO" sz="2700" dirty="0"/>
              <a:t>-n 	</a:t>
            </a:r>
            <a:r>
              <a:rPr lang="nb-NO" sz="2700" dirty="0" err="1"/>
              <a:t>names</a:t>
            </a:r>
            <a:r>
              <a:rPr lang="nb-NO" sz="2700" dirty="0"/>
              <a:t>   </a:t>
            </a:r>
            <a:br>
              <a:rPr lang="nb-NO" sz="2700" dirty="0"/>
            </a:br>
            <a:br>
              <a:rPr lang="nb-NO" sz="2700" dirty="0"/>
            </a:br>
            <a:r>
              <a:rPr lang="nb-NO" sz="2700" dirty="0"/>
              <a:t>				-s 	series</a:t>
            </a:r>
            <a:br>
              <a:rPr lang="nb-NO" sz="2700" dirty="0"/>
            </a:br>
            <a:br>
              <a:rPr lang="nb-NO" sz="2700" dirty="0"/>
            </a:br>
            <a:r>
              <a:rPr lang="nb-NO" sz="2700" dirty="0"/>
              <a:t>   				</a:t>
            </a:r>
            <a:r>
              <a:rPr lang="nb-NO" sz="2700" b="1" dirty="0"/>
              <a:t>-e 	</a:t>
            </a:r>
            <a:r>
              <a:rPr lang="nb-NO" sz="2700" b="1" dirty="0" err="1"/>
              <a:t>expression</a:t>
            </a:r>
            <a:endParaRPr lang="nb-NO" sz="2700" b="1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9DC26CB-CDF4-F413-A409-FA26DAE51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94041"/>
            <a:ext cx="9144000" cy="1353999"/>
          </a:xfrm>
        </p:spPr>
        <p:txBody>
          <a:bodyPr>
            <a:normAutofit/>
          </a:bodyPr>
          <a:lstStyle/>
          <a:p>
            <a:r>
              <a:rPr lang="nb-NO" sz="1200" dirty="0"/>
              <a:t>A  JSON API 2025 to </a:t>
            </a:r>
            <a:r>
              <a:rPr lang="nb-NO" sz="1200" dirty="0" err="1"/>
              <a:t>use</a:t>
            </a:r>
            <a:r>
              <a:rPr lang="nb-NO" sz="1200" dirty="0"/>
              <a:t> from R Python and more..</a:t>
            </a:r>
          </a:p>
          <a:p>
            <a:r>
              <a:rPr lang="nb-NO" sz="1200" i="1" dirty="0"/>
              <a:t>Erik.Soberg@ssb.no</a:t>
            </a:r>
          </a:p>
          <a:p>
            <a:r>
              <a:rPr lang="nb-NO" sz="1200" dirty="0"/>
              <a:t>2025 Supports series &amp; </a:t>
            </a:r>
            <a:r>
              <a:rPr lang="nb-NO" sz="1200" dirty="0" err="1"/>
              <a:t>formulas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identical</a:t>
            </a:r>
            <a:r>
              <a:rPr lang="nb-NO" sz="1200" dirty="0"/>
              <a:t> series </a:t>
            </a:r>
            <a:r>
              <a:rPr lang="nb-NO" sz="1200" dirty="0" err="1"/>
              <a:t>names</a:t>
            </a:r>
            <a:r>
              <a:rPr lang="nb-NO" sz="1200" dirty="0"/>
              <a:t> in different FAME databases. </a:t>
            </a:r>
            <a:r>
              <a:rPr lang="nb-NO" sz="1200" dirty="0" err="1"/>
              <a:t>Evaluate</a:t>
            </a:r>
            <a:r>
              <a:rPr lang="nb-NO" sz="1200" dirty="0"/>
              <a:t> &amp; </a:t>
            </a:r>
            <a:r>
              <a:rPr lang="nb-NO" sz="1200" dirty="0" err="1"/>
              <a:t>aggregate</a:t>
            </a:r>
            <a:r>
              <a:rPr lang="nb-NO" sz="1200" dirty="0"/>
              <a:t> from </a:t>
            </a:r>
            <a:r>
              <a:rPr lang="nb-NO" sz="1200" dirty="0" err="1"/>
              <a:t>several</a:t>
            </a:r>
            <a:r>
              <a:rPr lang="nb-NO" sz="1200" dirty="0"/>
              <a:t>  databases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5925642-028B-EDDE-A85E-F4C8C2AD6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BB0316-D0CD-3606-DC7C-96F54FD6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5" y="365125"/>
            <a:ext cx="11238465" cy="1325563"/>
          </a:xfrm>
        </p:spPr>
        <p:txBody>
          <a:bodyPr>
            <a:normAutofit/>
          </a:bodyPr>
          <a:lstStyle/>
          <a:p>
            <a:r>
              <a:rPr lang="nb-NO" b="1" dirty="0"/>
              <a:t>1. </a:t>
            </a:r>
            <a:r>
              <a:rPr lang="nb-NO" b="1" dirty="0" err="1"/>
              <a:t>getfame</a:t>
            </a:r>
            <a:r>
              <a:rPr lang="nb-NO" dirty="0"/>
              <a:t> </a:t>
            </a:r>
            <a:r>
              <a:rPr lang="nb-NO" b="1" dirty="0"/>
              <a:t>-n          </a:t>
            </a:r>
            <a:r>
              <a:rPr lang="nb-NO" b="1" dirty="0" err="1">
                <a:solidFill>
                  <a:schemeClr val="bg2">
                    <a:lumMod val="50000"/>
                  </a:schemeClr>
                </a:solidFill>
              </a:rPr>
              <a:t>gets</a:t>
            </a:r>
            <a:r>
              <a:rPr lang="nb-NO" b="1" dirty="0">
                <a:solidFill>
                  <a:schemeClr val="bg2">
                    <a:lumMod val="50000"/>
                  </a:schemeClr>
                </a:solidFill>
              </a:rPr>
              <a:t> FAME metadata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7A79418-5D5C-D515-22AF-9C7818E0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F569C27B-5219-D76E-4C2E-3774BFA48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93" y="-48126"/>
            <a:ext cx="11964572" cy="61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0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B1B45-642F-0577-0698-35F625C97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C736618E-ADF4-2FC1-B3C3-6564BB0D3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42ECE60A-9A22-C767-D969-53F4E52C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r>
              <a:rPr lang="nb-NO" sz="4000" b="1" dirty="0" err="1"/>
              <a:t>getfame</a:t>
            </a:r>
            <a:r>
              <a:rPr lang="nb-NO" sz="4000" b="1" dirty="0"/>
              <a:t> –n </a:t>
            </a:r>
            <a:r>
              <a:rPr lang="nb-NO" sz="4000" dirty="0"/>
              <a:t> </a:t>
            </a:r>
            <a:r>
              <a:rPr lang="nb-NO" sz="3600" dirty="0" err="1">
                <a:solidFill>
                  <a:schemeClr val="bg2">
                    <a:lumMod val="50000"/>
                  </a:schemeClr>
                </a:solidFill>
              </a:rPr>
              <a:t>identical</a:t>
            </a:r>
            <a:r>
              <a:rPr lang="nb-NO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3600" dirty="0" err="1">
                <a:solidFill>
                  <a:schemeClr val="bg2">
                    <a:lumMod val="50000"/>
                  </a:schemeClr>
                </a:solidFill>
              </a:rPr>
              <a:t>databasenames</a:t>
            </a:r>
            <a:r>
              <a:rPr lang="nb-NO" sz="36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nb-NO" sz="3600" dirty="0" err="1">
                <a:solidFill>
                  <a:schemeClr val="bg2">
                    <a:lumMod val="50000"/>
                  </a:schemeClr>
                </a:solidFill>
              </a:rPr>
              <a:t>identical</a:t>
            </a:r>
            <a:r>
              <a:rPr lang="nb-NO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3600" dirty="0" err="1">
                <a:solidFill>
                  <a:schemeClr val="bg2">
                    <a:lumMod val="50000"/>
                  </a:schemeClr>
                </a:solidFill>
              </a:rPr>
              <a:t>seriesnames</a:t>
            </a:r>
            <a:r>
              <a:rPr lang="nb-NO" sz="3600" dirty="0">
                <a:solidFill>
                  <a:schemeClr val="bg2">
                    <a:lumMod val="50000"/>
                  </a:schemeClr>
                </a:solidFill>
              </a:rPr>
              <a:t> ..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DE0624ED-5FED-5B51-87A9-73B99A98B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" y="1575251"/>
            <a:ext cx="12030097" cy="451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9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8991-3AC3-CC0F-FDAE-AA49C97CE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06FD6C6-B283-D287-65F4-1FE0ECE3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90" y="789139"/>
            <a:ext cx="11899726" cy="2367419"/>
          </a:xfrm>
        </p:spPr>
        <p:txBody>
          <a:bodyPr>
            <a:normAutofit/>
          </a:bodyPr>
          <a:lstStyle/>
          <a:p>
            <a:r>
              <a:rPr lang="nb-NO" b="1" dirty="0" err="1"/>
              <a:t>getfame</a:t>
            </a:r>
            <a:r>
              <a:rPr lang="nb-NO" b="1" dirty="0"/>
              <a:t> -n  </a:t>
            </a:r>
            <a:br>
              <a:rPr lang="nb-NO" sz="2200" b="1" dirty="0"/>
            </a:br>
            <a:br>
              <a:rPr lang="nb-NO" sz="2200" b="1" dirty="0"/>
            </a:br>
            <a:r>
              <a:rPr lang="nb-NO" sz="2000" b="1" dirty="0" err="1"/>
              <a:t>Combine</a:t>
            </a:r>
            <a:r>
              <a:rPr lang="nb-NO" sz="2000" b="1" dirty="0"/>
              <a:t> </a:t>
            </a:r>
            <a:r>
              <a:rPr lang="nb-NO" sz="2000" b="1" dirty="0" err="1"/>
              <a:t>with</a:t>
            </a:r>
            <a:r>
              <a:rPr lang="nb-NO" sz="2000" b="1" dirty="0"/>
              <a:t> </a:t>
            </a:r>
            <a:r>
              <a:rPr lang="nb-NO" sz="2000" b="1" dirty="0" err="1"/>
              <a:t>linux</a:t>
            </a:r>
            <a:r>
              <a:rPr lang="nb-NO" sz="2000" b="1" dirty="0"/>
              <a:t> </a:t>
            </a:r>
            <a:r>
              <a:rPr lang="nb-NO" sz="2000" b="1" dirty="0" err="1"/>
              <a:t>commands</a:t>
            </a:r>
            <a:r>
              <a:rPr lang="nb-NO" sz="2000" b="1" dirty="0"/>
              <a:t> to </a:t>
            </a:r>
            <a:r>
              <a:rPr lang="nb-NO" sz="2000" b="1" dirty="0" err="1"/>
              <a:t>find</a:t>
            </a:r>
            <a:r>
              <a:rPr lang="nb-NO" sz="2000" b="1" dirty="0"/>
              <a:t> </a:t>
            </a:r>
            <a:r>
              <a:rPr lang="nb-NO" sz="2000" b="1" dirty="0" err="1"/>
              <a:t>descriptions</a:t>
            </a:r>
            <a:r>
              <a:rPr lang="nb-NO" sz="2000" b="1" dirty="0"/>
              <a:t> / series,  </a:t>
            </a:r>
            <a:r>
              <a:rPr lang="nb-NO" sz="2000" b="1" dirty="0" err="1"/>
              <a:t>with</a:t>
            </a:r>
            <a:r>
              <a:rPr lang="nb-NO" sz="2000" b="1" dirty="0"/>
              <a:t> </a:t>
            </a:r>
            <a:r>
              <a:rPr lang="nb-NO" sz="2000" b="1" dirty="0" err="1"/>
              <a:t>correct</a:t>
            </a:r>
            <a:r>
              <a:rPr lang="nb-NO" sz="2000" b="1" dirty="0"/>
              <a:t> or </a:t>
            </a:r>
            <a:r>
              <a:rPr lang="nb-NO" sz="2000" b="1" dirty="0" err="1"/>
              <a:t>incorrect</a:t>
            </a:r>
            <a:r>
              <a:rPr lang="nb-NO" sz="2000" b="1" dirty="0"/>
              <a:t> </a:t>
            </a:r>
            <a:r>
              <a:rPr lang="nb-NO" sz="2000" b="1" dirty="0" err="1"/>
              <a:t>definitions</a:t>
            </a:r>
            <a:br>
              <a:rPr lang="nb-NO" sz="2000" b="1" dirty="0"/>
            </a:br>
            <a:r>
              <a:rPr lang="nb-NO" sz="2000" b="1" dirty="0"/>
              <a:t>The </a:t>
            </a:r>
            <a:r>
              <a:rPr lang="nb-NO" sz="2000" b="1" dirty="0" err="1"/>
              <a:t>command</a:t>
            </a:r>
            <a:r>
              <a:rPr lang="nb-NO" sz="2000" b="1" dirty="0"/>
              <a:t> </a:t>
            </a:r>
            <a:r>
              <a:rPr lang="nb-NO" sz="2000" b="1" dirty="0" err="1"/>
              <a:t>below</a:t>
            </a:r>
            <a:r>
              <a:rPr lang="nb-NO" sz="2000" b="1" dirty="0"/>
              <a:t> lists series, given 2 </a:t>
            </a:r>
            <a:r>
              <a:rPr lang="nb-NO" sz="2000" b="1" dirty="0" err="1"/>
              <a:t>wildcards</a:t>
            </a:r>
            <a:r>
              <a:rPr lang="nb-NO" sz="2000" b="1" dirty="0"/>
              <a:t>, </a:t>
            </a:r>
            <a:r>
              <a:rPr lang="nb-NO" sz="2000" b="1" dirty="0" err="1"/>
              <a:t>but</a:t>
            </a:r>
            <a:r>
              <a:rPr lang="nb-NO" sz="2000" b="1" dirty="0"/>
              <a:t> show  </a:t>
            </a:r>
            <a:r>
              <a:rPr lang="nb-NO" sz="2000" b="1" dirty="0" err="1"/>
              <a:t>only</a:t>
            </a:r>
            <a:r>
              <a:rPr lang="nb-NO" sz="2000" b="1" dirty="0"/>
              <a:t> </a:t>
            </a:r>
            <a:r>
              <a:rPr lang="nb-NO" sz="2000" b="1" dirty="0" err="1"/>
              <a:t>the</a:t>
            </a:r>
            <a:r>
              <a:rPr lang="nb-NO" sz="2000" b="1" dirty="0"/>
              <a:t> </a:t>
            </a:r>
            <a:r>
              <a:rPr lang="nb-NO" sz="2000" b="1" dirty="0" err="1"/>
              <a:t>one</a:t>
            </a:r>
            <a:r>
              <a:rPr lang="nb-NO" sz="2000" b="1" dirty="0"/>
              <a:t>(s) </a:t>
            </a:r>
            <a:r>
              <a:rPr lang="nb-NO" sz="2000" b="1" dirty="0" err="1"/>
              <a:t>containing</a:t>
            </a:r>
            <a:r>
              <a:rPr lang="nb-NO" sz="2000" b="1" dirty="0"/>
              <a:t> </a:t>
            </a:r>
            <a:r>
              <a:rPr lang="nb-NO" sz="2000" b="1" dirty="0" err="1"/>
              <a:t>the</a:t>
            </a:r>
            <a:r>
              <a:rPr lang="nb-NO" sz="2000" b="1" dirty="0"/>
              <a:t> </a:t>
            </a:r>
            <a:r>
              <a:rPr lang="nb-NO" sz="2000" b="1" dirty="0" err="1"/>
              <a:t>text</a:t>
            </a:r>
            <a:r>
              <a:rPr lang="nb-NO" sz="2000" b="1" dirty="0"/>
              <a:t> «SUM»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B7804EDB-CABF-9FD5-7B51-48BEFCF0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pic>
        <p:nvPicPr>
          <p:cNvPr id="8" name="Bilde 7">
            <a:extLst>
              <a:ext uri="{FF2B5EF4-FFF2-40B4-BE49-F238E27FC236}">
                <a16:creationId xmlns:a16="http://schemas.microsoft.com/office/drawing/2014/main" id="{EDE45700-93D3-B553-01EC-CCBC52BF6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88861"/>
            <a:ext cx="12192000" cy="68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1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BB0316-D0CD-3606-DC7C-96F54FD6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02" y="365125"/>
            <a:ext cx="11433020" cy="1325563"/>
          </a:xfrm>
        </p:spPr>
        <p:txBody>
          <a:bodyPr>
            <a:normAutofit/>
          </a:bodyPr>
          <a:lstStyle/>
          <a:p>
            <a:r>
              <a:rPr lang="nb-NO" b="1" dirty="0"/>
              <a:t>2. </a:t>
            </a:r>
            <a:r>
              <a:rPr lang="nb-NO" b="1" dirty="0" err="1"/>
              <a:t>getfame</a:t>
            </a:r>
            <a:r>
              <a:rPr lang="nb-NO" b="1" dirty="0"/>
              <a:t> -s   </a:t>
            </a:r>
            <a:r>
              <a:rPr lang="nb-NO" sz="3200" b="1" dirty="0" err="1">
                <a:solidFill>
                  <a:schemeClr val="bg2">
                    <a:lumMod val="50000"/>
                  </a:schemeClr>
                </a:solidFill>
              </a:rPr>
              <a:t>gets</a:t>
            </a:r>
            <a:r>
              <a:rPr lang="nb-NO" sz="3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bg2">
                    <a:lumMod val="50000"/>
                  </a:schemeClr>
                </a:solidFill>
              </a:rPr>
              <a:t>observations</a:t>
            </a:r>
            <a:r>
              <a:rPr lang="nb-NO" sz="3200" b="1" dirty="0">
                <a:solidFill>
                  <a:schemeClr val="bg2">
                    <a:lumMod val="50000"/>
                  </a:schemeClr>
                </a:solidFill>
              </a:rPr>
              <a:t> from different databases</a:t>
            </a:r>
            <a:r>
              <a:rPr lang="nb-NO" sz="2200" b="1" dirty="0">
                <a:solidFill>
                  <a:schemeClr val="bg2">
                    <a:lumMod val="50000"/>
                  </a:schemeClr>
                </a:solidFill>
              </a:rPr>
              <a:t>.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B08FFE5-B247-2BCC-E5EB-F2EA107B4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F42F8EC6-FF03-4930-B40A-E2113D9F1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24" y="1305448"/>
            <a:ext cx="10575429" cy="555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8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EB4AAE9-FB2B-9A1F-F651-F56E0C9C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203" y="480665"/>
            <a:ext cx="11373633" cy="825621"/>
          </a:xfrm>
        </p:spPr>
        <p:txBody>
          <a:bodyPr>
            <a:normAutofit/>
          </a:bodyPr>
          <a:lstStyle/>
          <a:p>
            <a:r>
              <a:rPr lang="nb-NO" b="1" dirty="0" err="1"/>
              <a:t>getfame</a:t>
            </a:r>
            <a:r>
              <a:rPr lang="nb-NO" b="1" dirty="0"/>
              <a:t> -s      </a:t>
            </a:r>
            <a:r>
              <a:rPr lang="nb-NO" sz="3200" b="1" dirty="0" err="1">
                <a:solidFill>
                  <a:schemeClr val="bg2">
                    <a:lumMod val="50000"/>
                  </a:schemeClr>
                </a:solidFill>
              </a:rPr>
              <a:t>getfameseries</a:t>
            </a:r>
            <a:r>
              <a:rPr lang="nb-NO" sz="3200" b="1" dirty="0">
                <a:solidFill>
                  <a:schemeClr val="bg2">
                    <a:lumMod val="50000"/>
                  </a:schemeClr>
                </a:solidFill>
              </a:rPr>
              <a:t> samples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4BFB3638-FA02-3B27-6449-CC1DE33F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3" y="1631963"/>
            <a:ext cx="11461315" cy="5071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$REFERTID/system/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myfame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api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-s " 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ssb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/bruker/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refertid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/data/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kpi_publ.db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" "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total.ipr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 </a:t>
            </a:r>
          </a:p>
          <a:p>
            <a:pPr marL="0" indent="0">
              <a:buNone/>
            </a:pPr>
            <a:endParaRPr lang="nb-NO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-s " 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ssb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/bruker/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refertid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/data/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kpi_publ.db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"  "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total.ipr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K0?IPR " "date 2024 "</a:t>
            </a:r>
          </a:p>
          <a:p>
            <a:pPr marL="0" indent="0">
              <a:buNone/>
            </a:pPr>
            <a:endParaRPr lang="nb-NO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-s " 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ssb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/bruker/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refertid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/data/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kpi_publ.db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" "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total.ipr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  "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freq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m; date 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thisday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(m)-5 to *"</a:t>
            </a:r>
          </a:p>
          <a:p>
            <a:pPr marL="0" indent="0">
              <a:buNone/>
            </a:pPr>
            <a:endParaRPr lang="nb-NO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-s "$REFERTID/data/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fornavn.db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"  "?ERIK;KRISTIN;JIM?" "date 2010 to 2012 "</a:t>
            </a:r>
          </a:p>
          <a:p>
            <a:pPr marL="0" indent="0">
              <a:buNone/>
            </a:pPr>
            <a:endParaRPr lang="nb-NO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-s " 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ssb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/bruker/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refertid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/data/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fornavn.db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   "?JAN?" "date 2000 to 2005 "</a:t>
            </a:r>
          </a:p>
          <a:p>
            <a:pPr marL="0" indent="0">
              <a:buNone/>
            </a:pPr>
            <a:endParaRPr lang="nb-NO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-s  "pi1.db;cpi2.db;cpi_form.db"  "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Total.ipr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 " " 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convert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on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freq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q;date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2025 ; </a:t>
            </a:r>
            <a:r>
              <a:rPr lang="nb-NO" sz="20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</a:t>
            </a:r>
            <a:r>
              <a:rPr lang="nb-NO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2"</a:t>
            </a:r>
          </a:p>
          <a:p>
            <a:pPr marL="0" indent="0">
              <a:buNone/>
            </a:pPr>
            <a:endParaRPr lang="nb-NO" sz="1600" dirty="0"/>
          </a:p>
          <a:p>
            <a:pPr marL="0" indent="0">
              <a:buNone/>
            </a:pPr>
            <a:endParaRPr lang="nb-NO" sz="1600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924E70D1-F787-CF00-A366-631EF200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13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e 7">
            <a:extLst>
              <a:ext uri="{FF2B5EF4-FFF2-40B4-BE49-F238E27FC236}">
                <a16:creationId xmlns:a16="http://schemas.microsoft.com/office/drawing/2014/main" id="{478AF894-65A6-247D-0128-5D808F63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2"/>
            <a:ext cx="12192000" cy="480665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F71DAE6D-9316-D37D-18E2-EBA9AA3C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20180" cy="4335332"/>
          </a:xfrm>
        </p:spPr>
        <p:txBody>
          <a:bodyPr>
            <a:normAutofit/>
          </a:bodyPr>
          <a:lstStyle/>
          <a:p>
            <a:r>
              <a:rPr lang="nb-NO" sz="4000" b="1" dirty="0" err="1"/>
              <a:t>getfame</a:t>
            </a:r>
            <a:r>
              <a:rPr lang="nb-NO" sz="4000" b="1" dirty="0"/>
              <a:t> –s </a:t>
            </a:r>
            <a:r>
              <a:rPr lang="nb-NO" sz="4000" dirty="0">
                <a:solidFill>
                  <a:schemeClr val="bg2">
                    <a:lumMod val="50000"/>
                  </a:schemeClr>
                </a:solidFill>
              </a:rPr>
              <a:t>   </a:t>
            </a:r>
            <a:br>
              <a:rPr lang="nb-NO" sz="40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nb-NO" sz="4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nb-NO" sz="4000" b="1" dirty="0" err="1">
                <a:solidFill>
                  <a:schemeClr val="bg2">
                    <a:lumMod val="50000"/>
                  </a:schemeClr>
                </a:solidFill>
              </a:rPr>
              <a:t>jupyter</a:t>
            </a:r>
            <a:r>
              <a:rPr lang="nb-NO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4000" b="1" dirty="0" err="1">
                <a:solidFill>
                  <a:schemeClr val="bg2">
                    <a:lumMod val="50000"/>
                  </a:schemeClr>
                </a:solidFill>
              </a:rPr>
              <a:t>with</a:t>
            </a:r>
            <a:r>
              <a:rPr lang="nb-NO" sz="4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4000" b="1" dirty="0" err="1">
                <a:solidFill>
                  <a:schemeClr val="bg2">
                    <a:lumMod val="50000"/>
                  </a:schemeClr>
                </a:solidFill>
              </a:rPr>
              <a:t>python</a:t>
            </a:r>
            <a:r>
              <a:rPr lang="nb-NO" sz="40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CE12E3B-053B-78A3-752B-472FD57E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3" y="8352"/>
            <a:ext cx="68906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22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FBB0316-D0CD-3606-DC7C-96F54FD6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" y="365125"/>
            <a:ext cx="11675633" cy="1334583"/>
          </a:xfrm>
        </p:spPr>
        <p:txBody>
          <a:bodyPr>
            <a:normAutofit/>
          </a:bodyPr>
          <a:lstStyle/>
          <a:p>
            <a:r>
              <a:rPr lang="nb-NO" b="1" dirty="0"/>
              <a:t>3. </a:t>
            </a:r>
            <a:r>
              <a:rPr lang="nb-NO" b="1" dirty="0" err="1"/>
              <a:t>getfame</a:t>
            </a:r>
            <a:r>
              <a:rPr lang="nb-NO" b="1" dirty="0"/>
              <a:t> -e   </a:t>
            </a:r>
            <a:r>
              <a:rPr lang="nb-NO" sz="2200" b="1" dirty="0" err="1">
                <a:solidFill>
                  <a:schemeClr val="bg2">
                    <a:lumMod val="50000"/>
                  </a:schemeClr>
                </a:solidFill>
              </a:rPr>
              <a:t>getfameexpression</a:t>
            </a:r>
            <a:r>
              <a:rPr lang="nb-NO" sz="2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2200" b="1" dirty="0" err="1">
                <a:solidFill>
                  <a:schemeClr val="bg2">
                    <a:lumMod val="50000"/>
                  </a:schemeClr>
                </a:solidFill>
              </a:rPr>
              <a:t>using</a:t>
            </a:r>
            <a:r>
              <a:rPr lang="nb-NO" sz="2200" b="1" dirty="0">
                <a:solidFill>
                  <a:schemeClr val="bg2">
                    <a:lumMod val="50000"/>
                  </a:schemeClr>
                </a:solidFill>
              </a:rPr>
              <a:t> FAME as </a:t>
            </a:r>
            <a:r>
              <a:rPr lang="nb-NO" sz="2200" b="1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nb-NO" sz="2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b-NO" sz="2200" b="1" dirty="0" err="1">
                <a:solidFill>
                  <a:schemeClr val="bg2">
                    <a:lumMod val="50000"/>
                  </a:schemeClr>
                </a:solidFill>
              </a:rPr>
              <a:t>engine</a:t>
            </a:r>
            <a:r>
              <a:rPr lang="nb-NO" sz="2200" b="1" dirty="0">
                <a:solidFill>
                  <a:schemeClr val="bg2">
                    <a:lumMod val="50000"/>
                  </a:schemeClr>
                </a:solidFill>
              </a:rPr>
              <a:t> for </a:t>
            </a:r>
            <a:r>
              <a:rPr lang="nb-NO" sz="2200" b="1" dirty="0" err="1">
                <a:solidFill>
                  <a:schemeClr val="bg2">
                    <a:lumMod val="50000"/>
                  </a:schemeClr>
                </a:solidFill>
              </a:rPr>
              <a:t>calculation</a:t>
            </a:r>
            <a:r>
              <a:rPr lang="nb-NO" sz="22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nb-NO" sz="2200" dirty="0"/>
            </a:br>
            <a:r>
              <a:rPr lang="nb-NO" sz="2200" dirty="0" err="1">
                <a:highlight>
                  <a:srgbClr val="FF0000"/>
                </a:highlight>
              </a:rPr>
              <a:t>advanced</a:t>
            </a:r>
            <a:r>
              <a:rPr lang="nb-NO" sz="2200" dirty="0">
                <a:highlight>
                  <a:srgbClr val="FF0000"/>
                </a:highlight>
              </a:rPr>
              <a:t> mode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8DFEB6-340A-CDF1-38CC-64302108E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1825625"/>
            <a:ext cx="11793967" cy="4667250"/>
          </a:xfrm>
        </p:spPr>
        <p:txBody>
          <a:bodyPr>
            <a:normAutofit/>
          </a:bodyPr>
          <a:lstStyle/>
          <a:p>
            <a:r>
              <a:rPr lang="nb-NO" sz="2400" dirty="0"/>
              <a:t>Data-</a:t>
            </a:r>
            <a:r>
              <a:rPr lang="nb-NO" sz="2400" dirty="0" err="1"/>
              <a:t>observations</a:t>
            </a:r>
            <a:r>
              <a:rPr lang="nb-NO" sz="2400" dirty="0"/>
              <a:t>, from FAME database(s) given </a:t>
            </a:r>
            <a:r>
              <a:rPr lang="nb-NO" sz="2400" dirty="0" err="1"/>
              <a:t>one</a:t>
            </a:r>
            <a:r>
              <a:rPr lang="nb-NO" sz="2400" dirty="0"/>
              <a:t> or more  FAME-</a:t>
            </a:r>
            <a:r>
              <a:rPr lang="nb-NO" sz="2400" b="1" dirty="0" err="1"/>
              <a:t>expression</a:t>
            </a:r>
            <a:r>
              <a:rPr lang="nb-NO" sz="2400" b="1" dirty="0"/>
              <a:t>:</a:t>
            </a:r>
            <a:endParaRPr lang="nb-NO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b-NO" sz="1900" b="1" dirty="0">
              <a:solidFill>
                <a:schemeClr val="tx2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getfame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-e  "$REFERTID/data/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fornavn.db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"  "mave(JIMMY,2); mave(LINN,3)" "date 2000 to 2010"</a:t>
            </a:r>
          </a:p>
          <a:p>
            <a:pPr marL="0" indent="0">
              <a:buNone/>
            </a:pP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getfame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-e  "$REFERTID/data/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fornavn.db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"  "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Lsum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(ERIK,EIRIK)"  "date 2000 to *"</a:t>
            </a:r>
          </a:p>
          <a:p>
            <a:pPr marL="0" indent="0">
              <a:buNone/>
            </a:pP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getfame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-e  "$REFERTID/data/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fornavn.db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"  «SOLVEIG+PETER"  "date 2000 to 2012"</a:t>
            </a:r>
          </a:p>
          <a:p>
            <a:pPr marL="0" indent="0">
              <a:buNone/>
            </a:pP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getfame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–e "$REFERTID/data/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kpi_publ.db;mycpi.db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" "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convert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(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total.ipr,annual,constant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) "  "date *; 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deci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1 "</a:t>
            </a:r>
          </a:p>
          <a:p>
            <a:pPr marL="0" indent="0">
              <a:buNone/>
            </a:pP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getfame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-e  "$REFERTID/data/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kpi_publ.db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; 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mycpi.db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"  "PCT(mycpi’K09.IPR)"  "date 2025; 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deci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  <a:cs typeface="Courier New" panose="02070309020205020404" pitchFamily="49" charset="0"/>
              </a:rPr>
              <a:t> 1 "</a:t>
            </a:r>
          </a:p>
          <a:p>
            <a:pPr marL="0" indent="0">
              <a:buNone/>
            </a:pP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getfame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-e   "cpi1.db;cpi2.db;cpi_form.db" "cpi1’Total.ipr"  "date 2025 ; </a:t>
            </a:r>
            <a:r>
              <a:rPr lang="nb-NO" sz="19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deci</a:t>
            </a:r>
            <a:r>
              <a:rPr lang="nb-NO" sz="19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2"</a:t>
            </a:r>
          </a:p>
          <a:p>
            <a:pPr marL="0" indent="0">
              <a:buNone/>
            </a:pPr>
            <a:endParaRPr lang="nb-NO" sz="1800" b="1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b-NO" sz="1400" b="1" dirty="0">
              <a:solidFill>
                <a:schemeClr val="accent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b-NO" sz="1800" dirty="0"/>
              <a:t>Be </a:t>
            </a:r>
            <a:r>
              <a:rPr lang="nb-NO" sz="1800" dirty="0" err="1"/>
              <a:t>aware</a:t>
            </a:r>
            <a:r>
              <a:rPr lang="nb-NO" sz="1800" dirty="0"/>
              <a:t> to </a:t>
            </a:r>
            <a:r>
              <a:rPr lang="nb-NO" sz="1800" b="1" dirty="0"/>
              <a:t>double </a:t>
            </a:r>
            <a:r>
              <a:rPr lang="nb-NO" sz="1800" b="1" dirty="0" err="1"/>
              <a:t>quote</a:t>
            </a:r>
            <a:r>
              <a:rPr lang="nb-NO" sz="1800" b="1" dirty="0"/>
              <a:t> arguments </a:t>
            </a:r>
            <a:r>
              <a:rPr lang="nb-NO" sz="1800" dirty="0" err="1"/>
              <a:t>when</a:t>
            </a:r>
            <a:r>
              <a:rPr lang="nb-NO" sz="1800" dirty="0"/>
              <a:t> </a:t>
            </a:r>
            <a:r>
              <a:rPr lang="nb-NO" sz="1800" dirty="0" err="1"/>
              <a:t>they</a:t>
            </a:r>
            <a:r>
              <a:rPr lang="nb-NO" sz="1800" dirty="0"/>
              <a:t> </a:t>
            </a:r>
            <a:r>
              <a:rPr lang="nb-NO" sz="1800" dirty="0" err="1"/>
              <a:t>contain</a:t>
            </a:r>
            <a:r>
              <a:rPr lang="nb-NO" sz="1800" dirty="0"/>
              <a:t> </a:t>
            </a:r>
            <a:r>
              <a:rPr lang="nb-NO" sz="1800" dirty="0" err="1"/>
              <a:t>special</a:t>
            </a:r>
            <a:r>
              <a:rPr lang="nb-NO" sz="1800" dirty="0"/>
              <a:t> </a:t>
            </a:r>
            <a:r>
              <a:rPr lang="nb-NO" sz="1800" dirty="0" err="1"/>
              <a:t>char</a:t>
            </a:r>
            <a:r>
              <a:rPr lang="nb-NO" sz="1800" dirty="0"/>
              <a:t> like : ,  (  ‘ ;  or more </a:t>
            </a:r>
            <a:r>
              <a:rPr lang="nb-NO" sz="1800" dirty="0" err="1"/>
              <a:t>expressions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used.</a:t>
            </a:r>
          </a:p>
          <a:p>
            <a:pPr marL="0" indent="0">
              <a:buNone/>
            </a:pPr>
            <a:r>
              <a:rPr lang="nb-NO" sz="1800" dirty="0"/>
              <a:t>Fame </a:t>
            </a:r>
            <a:r>
              <a:rPr lang="nb-NO" sz="1800" dirty="0" err="1"/>
              <a:t>names</a:t>
            </a:r>
            <a:r>
              <a:rPr lang="nb-NO" sz="1800" dirty="0"/>
              <a:t> </a:t>
            </a:r>
            <a:r>
              <a:rPr lang="nb-NO" sz="1800" dirty="0" err="1"/>
              <a:t>are</a:t>
            </a:r>
            <a:r>
              <a:rPr lang="nb-NO" sz="1800" dirty="0"/>
              <a:t> NOT case sensitive.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7A7F2F8-A445-0AFB-C8D6-92CFC42C3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6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777</Words>
  <Application>Microsoft Office PowerPoint</Application>
  <PresentationFormat>Widescreen</PresentationFormat>
  <Paragraphs>58</Paragraphs>
  <Slides>15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Office-tema</vt:lpstr>
      <vt:lpstr>PowerPoint-presentasjon</vt:lpstr>
      <vt:lpstr>    getfame     -n  names         -s  series         -e  expression</vt:lpstr>
      <vt:lpstr>1. getfame -n          gets FAME metadata</vt:lpstr>
      <vt:lpstr>getfame –n  identical databasenames &amp; identical seriesnames ..</vt:lpstr>
      <vt:lpstr>getfame -n    Combine with linux commands to find descriptions / series,  with correct or incorrect definitions The command below lists series, given 2 wildcards, but show  only the one(s) containing the text «SUM»</vt:lpstr>
      <vt:lpstr>2. getfame -s   gets observations from different databases. </vt:lpstr>
      <vt:lpstr>getfame -s      getfameseries samples</vt:lpstr>
      <vt:lpstr>getfame –s      jupyter with python:</vt:lpstr>
      <vt:lpstr>3. getfame -e   getfameexpression using FAME as the engine for calculation  advanced mode</vt:lpstr>
      <vt:lpstr>getfame –e    fameexpression example</vt:lpstr>
      <vt:lpstr>Using the power of FAME by   getfame –e  with R from  Jupyterlab</vt:lpstr>
      <vt:lpstr>  getfame -e   R different expressions &amp; frequences &amp; functions</vt:lpstr>
      <vt:lpstr>Interactive &amp; zoomable chart with datetime as xaxis getfame –s &amp; -e create JSON prepared for highcharts</vt:lpstr>
      <vt:lpstr> Help info - when no arguments passed  </vt:lpstr>
      <vt:lpstr>getfame  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Søberg, Erik</dc:creator>
  <cp:lastModifiedBy>Søberg, Erik</cp:lastModifiedBy>
  <cp:revision>48</cp:revision>
  <dcterms:created xsi:type="dcterms:W3CDTF">2024-09-24T11:11:21Z</dcterms:created>
  <dcterms:modified xsi:type="dcterms:W3CDTF">2025-09-20T18:41:21Z</dcterms:modified>
</cp:coreProperties>
</file>