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68" r:id="rId16"/>
    <p:sldId id="269" r:id="rId17"/>
    <p:sldId id="271"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260" autoAdjust="0"/>
  </p:normalViewPr>
  <p:slideViewPr>
    <p:cSldViewPr snapToGrid="0">
      <p:cViewPr varScale="1">
        <p:scale>
          <a:sx n="79" d="100"/>
          <a:sy n="79" d="100"/>
        </p:scale>
        <p:origin x="85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13BED-658D-423D-85B7-3C8343B24C10}" type="datetimeFigureOut">
              <a:rPr lang="de-AT" smtClean="0"/>
              <a:t>15.06.2022</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7C4EF-AF03-4485-8331-DEDEF693BD31}" type="slidenum">
              <a:rPr lang="de-AT" smtClean="0"/>
              <a:t>‹Nr.›</a:t>
            </a:fld>
            <a:endParaRPr lang="de-AT"/>
          </a:p>
        </p:txBody>
      </p:sp>
    </p:spTree>
    <p:extLst>
      <p:ext uri="{BB962C8B-B14F-4D97-AF65-F5344CB8AC3E}">
        <p14:creationId xmlns:p14="http://schemas.microsoft.com/office/powerpoint/2010/main" val="2470871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https://de.serlo.org/mathe/24467/aufgaben-zum-gau%C3%9Fverfahren</a:t>
            </a:r>
          </a:p>
          <a:p>
            <a:r>
              <a:rPr lang="de-AT" dirty="0"/>
              <a:t>Aufgabe 3)j)</a:t>
            </a:r>
          </a:p>
        </p:txBody>
      </p:sp>
      <p:sp>
        <p:nvSpPr>
          <p:cNvPr id="4" name="Foliennummernplatzhalter 3"/>
          <p:cNvSpPr>
            <a:spLocks noGrp="1"/>
          </p:cNvSpPr>
          <p:nvPr>
            <p:ph type="sldNum" sz="quarter" idx="5"/>
          </p:nvPr>
        </p:nvSpPr>
        <p:spPr/>
        <p:txBody>
          <a:bodyPr/>
          <a:lstStyle/>
          <a:p>
            <a:fld id="{A1F7C4EF-AF03-4485-8331-DEDEF693BD31}" type="slidenum">
              <a:rPr lang="de-AT" smtClean="0"/>
              <a:t>15</a:t>
            </a:fld>
            <a:endParaRPr lang="de-AT"/>
          </a:p>
        </p:txBody>
      </p:sp>
    </p:spTree>
    <p:extLst>
      <p:ext uri="{BB962C8B-B14F-4D97-AF65-F5344CB8AC3E}">
        <p14:creationId xmlns:p14="http://schemas.microsoft.com/office/powerpoint/2010/main" val="180626761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de-DE"/>
              <a:t>Mastertitelformat bearbeiten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de-DE"/>
              <a:t>Mastertitelformat bearbeiten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6/15/2022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de-DE"/>
              <a:t>Mastertitelformat bearbeiten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A16AA21-1863-4931-97CB-99D0A168701B}"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772C379-9A7C-4C87-A116-CBE9F58B04C5}" type="datetimeFigureOut">
              <a:rPr lang="en-US" dirty="0"/>
              <a:t>6/15/2022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6/15/2022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tudyflix.de/elektrotechnik/gausssches-eliminationsverfahren-333" TargetMode="External"/><Relationship Id="rId2" Type="http://schemas.openxmlformats.org/officeDocument/2006/relationships/hyperlink" Target="https://de.serlo.org/mathe/24467/aufgaben-zum-gau%C3%9Fverfahre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3B33E6-E413-A847-7B59-94D78BA23C79}"/>
              </a:ext>
            </a:extLst>
          </p:cNvPr>
          <p:cNvSpPr>
            <a:spLocks noGrp="1"/>
          </p:cNvSpPr>
          <p:nvPr>
            <p:ph type="ctrTitle"/>
          </p:nvPr>
        </p:nvSpPr>
        <p:spPr/>
        <p:txBody>
          <a:bodyPr/>
          <a:lstStyle/>
          <a:p>
            <a:r>
              <a:rPr lang="de-AT" sz="8800" dirty="0"/>
              <a:t>Gaußsches Eliminationsverfahren</a:t>
            </a:r>
          </a:p>
        </p:txBody>
      </p:sp>
      <p:sp>
        <p:nvSpPr>
          <p:cNvPr id="3" name="Untertitel 2">
            <a:extLst>
              <a:ext uri="{FF2B5EF4-FFF2-40B4-BE49-F238E27FC236}">
                <a16:creationId xmlns:a16="http://schemas.microsoft.com/office/drawing/2014/main" id="{847587F7-DA27-86CA-F4D3-1F196F96FDDC}"/>
              </a:ext>
            </a:extLst>
          </p:cNvPr>
          <p:cNvSpPr>
            <a:spLocks noGrp="1"/>
          </p:cNvSpPr>
          <p:nvPr>
            <p:ph type="subTitle" idx="1"/>
          </p:nvPr>
        </p:nvSpPr>
        <p:spPr/>
        <p:txBody>
          <a:bodyPr/>
          <a:lstStyle/>
          <a:p>
            <a:endParaRPr lang="de-AT"/>
          </a:p>
        </p:txBody>
      </p:sp>
    </p:spTree>
    <p:extLst>
      <p:ext uri="{BB962C8B-B14F-4D97-AF65-F5344CB8AC3E}">
        <p14:creationId xmlns:p14="http://schemas.microsoft.com/office/powerpoint/2010/main" val="391898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6CF6D3-B591-C178-6E6D-CAA08DF2E3C2}"/>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65FE65F5-5BDD-34CA-D722-2B66742CEA12}"/>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Durch -258z = 258 erhalten wir z = -1 als Lösung. Dies setzen wir in die mittlere Gleichung 24y -42z = 114 ein und berechnen damit y = 3.</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 Eliminationsverfahren Beispiel 1g">
            <a:extLst>
              <a:ext uri="{FF2B5EF4-FFF2-40B4-BE49-F238E27FC236}">
                <a16:creationId xmlns:a16="http://schemas.microsoft.com/office/drawing/2014/main" id="{40E8A61F-5370-6C92-6B64-C6510E3A90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103300"/>
            <a:ext cx="3810000" cy="2712720"/>
          </a:xfrm>
          <a:prstGeom prst="rect">
            <a:avLst/>
          </a:prstGeom>
          <a:noFill/>
          <a:ln>
            <a:noFill/>
          </a:ln>
        </p:spPr>
      </p:pic>
    </p:spTree>
    <p:extLst>
      <p:ext uri="{BB962C8B-B14F-4D97-AF65-F5344CB8AC3E}">
        <p14:creationId xmlns:p14="http://schemas.microsoft.com/office/powerpoint/2010/main" val="3748365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4A6059-9B6D-20B0-7A57-37CFB2B93845}"/>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2CF2155F-67DB-BB28-8FB0-411A38693231}"/>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Mit y und z gehen wir in eine Gleichung mit allen Variablen und rechnen noch x aus.</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Verfahren / Gauß-Algorithmus Beispiel 1h">
            <a:extLst>
              <a:ext uri="{FF2B5EF4-FFF2-40B4-BE49-F238E27FC236}">
                <a16:creationId xmlns:a16="http://schemas.microsoft.com/office/drawing/2014/main" id="{1E43EFDD-887E-0AF2-147C-9E5A8C60DA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60520" y="2811780"/>
            <a:ext cx="3870960" cy="3360420"/>
          </a:xfrm>
          <a:prstGeom prst="rect">
            <a:avLst/>
          </a:prstGeom>
          <a:noFill/>
          <a:ln>
            <a:noFill/>
          </a:ln>
        </p:spPr>
      </p:pic>
    </p:spTree>
    <p:extLst>
      <p:ext uri="{BB962C8B-B14F-4D97-AF65-F5344CB8AC3E}">
        <p14:creationId xmlns:p14="http://schemas.microsoft.com/office/powerpoint/2010/main" val="390080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C39A1D-C7C2-61A3-DD71-FFE28CE4466F}"/>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AC2A64E3-AD78-E05F-CC39-07E673977A34}"/>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Wir haben die Lösung berechnet. Wir erhalten x = 2, y = 3 und z = -1.</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Verfahren / Gauß-Algorithmus Lösungsmenge">
            <a:extLst>
              <a:ext uri="{FF2B5EF4-FFF2-40B4-BE49-F238E27FC236}">
                <a16:creationId xmlns:a16="http://schemas.microsoft.com/office/drawing/2014/main" id="{989A07A9-7DD6-548B-56F3-3A3F88B621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52010" y="3154680"/>
            <a:ext cx="2887980" cy="548640"/>
          </a:xfrm>
          <a:prstGeom prst="rect">
            <a:avLst/>
          </a:prstGeom>
          <a:noFill/>
          <a:ln>
            <a:noFill/>
          </a:ln>
        </p:spPr>
      </p:pic>
    </p:spTree>
    <p:extLst>
      <p:ext uri="{BB962C8B-B14F-4D97-AF65-F5344CB8AC3E}">
        <p14:creationId xmlns:p14="http://schemas.microsoft.com/office/powerpoint/2010/main" val="740673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D14441-62BB-5337-B578-D68FAD10FAC7}"/>
              </a:ext>
            </a:extLst>
          </p:cNvPr>
          <p:cNvSpPr>
            <a:spLocks noGrp="1"/>
          </p:cNvSpPr>
          <p:nvPr>
            <p:ph type="title"/>
          </p:nvPr>
        </p:nvSpPr>
        <p:spPr/>
        <p:txBody>
          <a:bodyPr/>
          <a:lstStyle/>
          <a:p>
            <a:r>
              <a:rPr lang="de-AT" dirty="0"/>
              <a:t>Fehlerfortpflanzung Generell</a:t>
            </a:r>
          </a:p>
        </p:txBody>
      </p:sp>
      <p:sp>
        <p:nvSpPr>
          <p:cNvPr id="3" name="Inhaltsplatzhalter 2">
            <a:extLst>
              <a:ext uri="{FF2B5EF4-FFF2-40B4-BE49-F238E27FC236}">
                <a16:creationId xmlns:a16="http://schemas.microsoft.com/office/drawing/2014/main" id="{7F087233-F450-4150-7AE7-0A3C570398AA}"/>
              </a:ext>
            </a:extLst>
          </p:cNvPr>
          <p:cNvSpPr>
            <a:spLocks noGrp="1"/>
          </p:cNvSpPr>
          <p:nvPr>
            <p:ph idx="1"/>
          </p:nvPr>
        </p:nvSpPr>
        <p:spPr/>
        <p:txBody>
          <a:bodyPr/>
          <a:lstStyle/>
          <a:p>
            <a:pPr algn="l"/>
            <a:r>
              <a:rPr lang="de-DE" sz="1800" b="0" i="0" dirty="0">
                <a:solidFill>
                  <a:srgbClr val="202122"/>
                </a:solidFill>
                <a:effectLst/>
                <a:latin typeface="Arial" panose="020B0604020202020204" pitchFamily="34" charset="0"/>
              </a:rPr>
              <a:t>Bei vielen Messaufgaben ist eine Größe nicht direkt messbar, sondern sie ist indirekt aus mehreren </a:t>
            </a:r>
            <a:r>
              <a:rPr lang="de-DE" sz="1800" b="0" i="0" u="none" strike="noStrike" dirty="0">
                <a:effectLst/>
                <a:latin typeface="Arial" panose="020B0604020202020204" pitchFamily="34" charset="0"/>
              </a:rPr>
              <a:t>messbaren Größen</a:t>
            </a:r>
            <a:r>
              <a:rPr lang="de-DE" sz="1800" b="0" i="0" dirty="0">
                <a:effectLst/>
                <a:latin typeface="Arial" panose="020B0604020202020204" pitchFamily="34" charset="0"/>
              </a:rPr>
              <a:t> </a:t>
            </a:r>
            <a:r>
              <a:rPr lang="de-DE" sz="1800" b="0" i="0" dirty="0">
                <a:solidFill>
                  <a:srgbClr val="202122"/>
                </a:solidFill>
                <a:effectLst/>
                <a:latin typeface="Arial" panose="020B0604020202020204" pitchFamily="34" charset="0"/>
              </a:rPr>
              <a:t>nach einer festgelegten </a:t>
            </a:r>
            <a:r>
              <a:rPr lang="de-DE" sz="1800" b="0" i="0" u="none" strike="noStrike" dirty="0">
                <a:effectLst/>
                <a:latin typeface="Arial" panose="020B0604020202020204" pitchFamily="34" charset="0"/>
              </a:rPr>
              <a:t>mathematischen Beziehung</a:t>
            </a:r>
            <a:r>
              <a:rPr lang="de-DE" sz="1800" b="0" i="0" dirty="0">
                <a:effectLst/>
                <a:latin typeface="Arial" panose="020B0604020202020204" pitchFamily="34" charset="0"/>
              </a:rPr>
              <a:t> </a:t>
            </a:r>
            <a:r>
              <a:rPr lang="de-DE" sz="1800" b="0" i="0" dirty="0">
                <a:solidFill>
                  <a:srgbClr val="202122"/>
                </a:solidFill>
                <a:effectLst/>
                <a:latin typeface="Arial" panose="020B0604020202020204" pitchFamily="34" charset="0"/>
              </a:rPr>
              <a:t>zu bestimmen. </a:t>
            </a:r>
          </a:p>
          <a:p>
            <a:pPr algn="l"/>
            <a:r>
              <a:rPr lang="de-DE" sz="1800" b="0" i="0" dirty="0">
                <a:solidFill>
                  <a:srgbClr val="202122"/>
                </a:solidFill>
                <a:effectLst/>
                <a:latin typeface="Arial" panose="020B0604020202020204" pitchFamily="34" charset="0"/>
              </a:rPr>
              <a:t>Da jeder Messwert der einzelnen Größen von seinem </a:t>
            </a:r>
            <a:r>
              <a:rPr lang="de-DE" sz="1800" b="0" i="0" u="none" strike="noStrike" dirty="0">
                <a:effectLst/>
                <a:latin typeface="Arial" panose="020B0604020202020204" pitchFamily="34" charset="0"/>
              </a:rPr>
              <a:t>richtigen Wert</a:t>
            </a:r>
            <a:r>
              <a:rPr lang="de-DE" sz="1800" b="0" i="0" dirty="0">
                <a:effectLst/>
                <a:latin typeface="Arial" panose="020B0604020202020204" pitchFamily="34" charset="0"/>
              </a:rPr>
              <a:t> </a:t>
            </a:r>
            <a:r>
              <a:rPr lang="de-DE" sz="1800" b="0" i="0" dirty="0">
                <a:solidFill>
                  <a:srgbClr val="202122"/>
                </a:solidFill>
                <a:effectLst/>
                <a:latin typeface="Arial" panose="020B0604020202020204" pitchFamily="34" charset="0"/>
              </a:rPr>
              <a:t>abweicht, wird auch das Ergebnis der Rechnung von seinem richtigen Wert abweichen. Die einzelnen Abweichungen werden mit der Formel übertragen. </a:t>
            </a:r>
          </a:p>
          <a:p>
            <a:pPr algn="l"/>
            <a:r>
              <a:rPr lang="de-DE" sz="1800" b="0" i="0" dirty="0">
                <a:solidFill>
                  <a:srgbClr val="202122"/>
                </a:solidFill>
                <a:effectLst/>
                <a:latin typeface="Arial" panose="020B0604020202020204" pitchFamily="34" charset="0"/>
              </a:rPr>
              <a:t>Dieses wird </a:t>
            </a:r>
            <a:r>
              <a:rPr lang="de-DE" sz="1800" b="1" i="0" dirty="0">
                <a:solidFill>
                  <a:srgbClr val="202122"/>
                </a:solidFill>
                <a:effectLst/>
                <a:latin typeface="Arial" panose="020B0604020202020204" pitchFamily="34" charset="0"/>
              </a:rPr>
              <a:t>Fehlerfortpflanzung</a:t>
            </a:r>
            <a:r>
              <a:rPr lang="de-DE" sz="1800" b="0" i="0" dirty="0">
                <a:solidFill>
                  <a:srgbClr val="202122"/>
                </a:solidFill>
                <a:effectLst/>
                <a:latin typeface="Arial" panose="020B0604020202020204" pitchFamily="34" charset="0"/>
              </a:rPr>
              <a:t> genannt. </a:t>
            </a:r>
          </a:p>
          <a:p>
            <a:pPr algn="l"/>
            <a:r>
              <a:rPr lang="de-DE" sz="1800" b="0" i="0" dirty="0">
                <a:solidFill>
                  <a:srgbClr val="202122"/>
                </a:solidFill>
                <a:effectLst/>
                <a:latin typeface="Arial" panose="020B0604020202020204" pitchFamily="34" charset="0"/>
              </a:rPr>
              <a:t>Für diese existieren Rechenregeln, mit denen die Abweichung des Ergebnisses bestimmt oder abgeschätzt werden kann.</a:t>
            </a:r>
          </a:p>
          <a:p>
            <a:endParaRPr lang="de-AT" sz="1800" dirty="0">
              <a:latin typeface="Arial" panose="020B0604020202020204" pitchFamily="34" charset="0"/>
              <a:cs typeface="Arial" panose="020B0604020202020204" pitchFamily="34" charset="0"/>
            </a:endParaRPr>
          </a:p>
          <a:p>
            <a:endParaRPr lang="de-AT" dirty="0"/>
          </a:p>
        </p:txBody>
      </p:sp>
    </p:spTree>
    <p:extLst>
      <p:ext uri="{BB962C8B-B14F-4D97-AF65-F5344CB8AC3E}">
        <p14:creationId xmlns:p14="http://schemas.microsoft.com/office/powerpoint/2010/main" val="2118657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31C351-CF53-12C3-89DE-A7CD58142E50}"/>
              </a:ext>
            </a:extLst>
          </p:cNvPr>
          <p:cNvSpPr>
            <a:spLocks noGrp="1"/>
          </p:cNvSpPr>
          <p:nvPr>
            <p:ph type="title"/>
          </p:nvPr>
        </p:nvSpPr>
        <p:spPr/>
        <p:txBody>
          <a:bodyPr/>
          <a:lstStyle/>
          <a:p>
            <a:r>
              <a:rPr lang="de-AT" dirty="0"/>
              <a:t>Fehlerfortpflanzung und warum es hier besonders Wichtig ist</a:t>
            </a:r>
          </a:p>
        </p:txBody>
      </p:sp>
      <p:sp>
        <p:nvSpPr>
          <p:cNvPr id="3" name="Inhaltsplatzhalter 2">
            <a:extLst>
              <a:ext uri="{FF2B5EF4-FFF2-40B4-BE49-F238E27FC236}">
                <a16:creationId xmlns:a16="http://schemas.microsoft.com/office/drawing/2014/main" id="{65DB9493-1326-ACFB-6316-591DD2F373A2}"/>
              </a:ext>
            </a:extLst>
          </p:cNvPr>
          <p:cNvSpPr>
            <a:spLocks noGrp="1"/>
          </p:cNvSpPr>
          <p:nvPr>
            <p:ph idx="1"/>
          </p:nvPr>
        </p:nvSpPr>
        <p:spPr/>
        <p:txBody>
          <a:bodyPr/>
          <a:lstStyle/>
          <a:p>
            <a:r>
              <a:rPr kumimoji="0" lang="de-DE" altLang="de-DE"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Häufig soll ein Ergebnis y aus einer Größe x oder im allgemeinen Fall aus mehreren Größen  </a:t>
            </a:r>
            <a:r>
              <a:rPr lang="de-AT" sz="1800" dirty="0">
                <a:effectLst/>
                <a:latin typeface="Arial" panose="020B0604020202020204" pitchFamily="34" charset="0"/>
                <a:ea typeface="Yu Mincho" panose="020B0400000000000000" pitchFamily="18" charset="-128"/>
                <a:cs typeface="Arial" panose="020B0604020202020204" pitchFamily="34" charset="0"/>
              </a:rPr>
              <a:t>X</a:t>
            </a:r>
            <a:r>
              <a:rPr lang="de-AT" sz="1800" baseline="-25000" dirty="0">
                <a:latin typeface="Arial" panose="020B0604020202020204" pitchFamily="34" charset="0"/>
                <a:ea typeface="Yu Mincho" panose="020B0400000000000000" pitchFamily="18" charset="-128"/>
                <a:cs typeface="Arial" panose="020B0604020202020204" pitchFamily="34" charset="0"/>
              </a:rPr>
              <a:t>1 ,  </a:t>
            </a:r>
            <a:r>
              <a:rPr lang="de-AT" sz="1800" dirty="0">
                <a:effectLst/>
                <a:latin typeface="Arial" panose="020B0604020202020204" pitchFamily="34" charset="0"/>
                <a:ea typeface="Yu Mincho" panose="02020400000000000000" pitchFamily="18" charset="-128"/>
                <a:cs typeface="Arial" panose="020B0604020202020204" pitchFamily="34" charset="0"/>
              </a:rPr>
              <a:t>X</a:t>
            </a:r>
            <a:r>
              <a:rPr lang="de-AT" sz="1800" baseline="-25000" dirty="0">
                <a:effectLst/>
                <a:latin typeface="Arial" panose="020B0604020202020204" pitchFamily="34" charset="0"/>
                <a:ea typeface="Yu Mincho" panose="02020400000000000000" pitchFamily="18" charset="-128"/>
                <a:cs typeface="Arial" panose="020B0604020202020204" pitchFamily="34" charset="0"/>
              </a:rPr>
              <a:t>2, </a:t>
            </a:r>
            <a:r>
              <a:rPr kumimoji="0" lang="de-DE" altLang="de-DE"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berechnet werden. Mit einer fehlerbehafteten Bestimmung der Eingangsgröße(n) wird auch die Ergebnisgröße falsch berechnet. Nach groben Fehlern muss neu gerechnet werden. Sonst ist es eher angebracht, nur die Auswirkung des Fehlers oder der Fehler auf das Ergebnis zu bestimmen.</a:t>
            </a:r>
          </a:p>
          <a:p>
            <a:r>
              <a:rPr lang="de-DE" sz="1800" b="0" i="0">
                <a:solidFill>
                  <a:srgbClr val="202122"/>
                </a:solidFill>
                <a:effectLst/>
                <a:latin typeface="Arial" panose="020B0604020202020204" pitchFamily="34" charset="0"/>
                <a:cs typeface="Arial" panose="020B0604020202020204" pitchFamily="34" charset="0"/>
              </a:rPr>
              <a:t>Messtechnisch </a:t>
            </a:r>
            <a:r>
              <a:rPr lang="de-DE" sz="1800" b="0" i="0" dirty="0">
                <a:solidFill>
                  <a:srgbClr val="202122"/>
                </a:solidFill>
                <a:effectLst/>
                <a:latin typeface="Arial" panose="020B0604020202020204" pitchFamily="34" charset="0"/>
                <a:cs typeface="Arial" panose="020B0604020202020204" pitchFamily="34" charset="0"/>
              </a:rPr>
              <a:t>gesagt: Ist ein Messergebnis aus Messwerten verschiedener Größen auszurechnen, wobei diese Messwerte von ihren richtigen Werten abweichen, so wird ein Ergebnis berechnet, das entsprechend auch vom richtigen Ergebnis abweicht. </a:t>
            </a:r>
          </a:p>
          <a:p>
            <a:endParaRPr kumimoji="0" lang="de-DE" altLang="de-DE"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a:p>
            <a:endParaRPr kumimoji="0" lang="de-AT" altLang="de-DE" sz="1800" b="0" i="0" u="none" strike="noStrike" cap="none" normalizeH="0" baseline="0" dirty="0">
              <a:ln>
                <a:noFill/>
              </a:ln>
              <a:solidFill>
                <a:srgbClr val="202122"/>
              </a:solidFill>
              <a:latin typeface="Calibri" panose="020F0502020204030204" pitchFamily="34" charset="0"/>
              <a:ea typeface="Yu Mincho" panose="02020400000000000000" pitchFamily="18" charset="-128"/>
              <a:cs typeface="Arial" panose="020B0604020202020204" pitchFamily="34" charset="0"/>
            </a:endParaRPr>
          </a:p>
          <a:p>
            <a:endParaRPr kumimoji="0" lang="de-DE" altLang="de-DE" sz="18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p:txBody>
      </p:sp>
      <p:sp>
        <p:nvSpPr>
          <p:cNvPr id="29" name="AutoShape 27" descr="y">
            <a:extLst>
              <a:ext uri="{FF2B5EF4-FFF2-40B4-BE49-F238E27FC236}">
                <a16:creationId xmlns:a16="http://schemas.microsoft.com/office/drawing/2014/main" id="{EE3917B3-8CA2-BF57-40C7-6624EFA626B9}"/>
              </a:ext>
            </a:extLst>
          </p:cNvPr>
          <p:cNvSpPr>
            <a:spLocks noChangeAspect="1" noChangeArrowheads="1"/>
          </p:cNvSpPr>
          <p:nvPr/>
        </p:nvSpPr>
        <p:spPr bwMode="auto">
          <a:xfrm>
            <a:off x="1603375"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0" name="AutoShape 28" descr="x">
            <a:extLst>
              <a:ext uri="{FF2B5EF4-FFF2-40B4-BE49-F238E27FC236}">
                <a16:creationId xmlns:a16="http://schemas.microsoft.com/office/drawing/2014/main" id="{E672934E-A6F0-B86C-DB48-8786EACE266B}"/>
              </a:ext>
            </a:extLst>
          </p:cNvPr>
          <p:cNvSpPr>
            <a:spLocks noChangeAspect="1" noChangeArrowheads="1"/>
          </p:cNvSpPr>
          <p:nvPr/>
        </p:nvSpPr>
        <p:spPr bwMode="auto">
          <a:xfrm>
            <a:off x="2989263"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1" name="AutoShape 29" descr="x_{1}">
            <a:extLst>
              <a:ext uri="{FF2B5EF4-FFF2-40B4-BE49-F238E27FC236}">
                <a16:creationId xmlns:a16="http://schemas.microsoft.com/office/drawing/2014/main" id="{6D9B7E66-3C9A-EB22-BCE7-DE8B0A722736}"/>
              </a:ext>
            </a:extLst>
          </p:cNvPr>
          <p:cNvSpPr>
            <a:spLocks noChangeAspect="1" noChangeArrowheads="1"/>
          </p:cNvSpPr>
          <p:nvPr/>
        </p:nvSpPr>
        <p:spPr bwMode="auto">
          <a:xfrm>
            <a:off x="6118225"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2" name="AutoShape 30" descr="x_{2}">
            <a:extLst>
              <a:ext uri="{FF2B5EF4-FFF2-40B4-BE49-F238E27FC236}">
                <a16:creationId xmlns:a16="http://schemas.microsoft.com/office/drawing/2014/main" id="{BA191E12-BB1C-06D9-E46B-69FD5483F5AF}"/>
              </a:ext>
            </a:extLst>
          </p:cNvPr>
          <p:cNvSpPr>
            <a:spLocks noChangeAspect="1" noChangeArrowheads="1"/>
          </p:cNvSpPr>
          <p:nvPr/>
        </p:nvSpPr>
        <p:spPr bwMode="auto">
          <a:xfrm>
            <a:off x="6626225"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3" name="AutoShape 31" descr="{\displaystyle \dotsc \ }">
            <a:extLst>
              <a:ext uri="{FF2B5EF4-FFF2-40B4-BE49-F238E27FC236}">
                <a16:creationId xmlns:a16="http://schemas.microsoft.com/office/drawing/2014/main" id="{21E4F6FD-53A1-3EBA-D18A-DA8D1E9C7734}"/>
              </a:ext>
            </a:extLst>
          </p:cNvPr>
          <p:cNvSpPr>
            <a:spLocks noChangeAspect="1" noChangeArrowheads="1"/>
          </p:cNvSpPr>
          <p:nvPr/>
        </p:nvSpPr>
        <p:spPr bwMode="auto">
          <a:xfrm>
            <a:off x="7134225"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6" name="AutoShape 35" descr="{\displaystyle y=y(x_{1}\,,\ x_{2}\,,\ \dotsc \ )}">
            <a:extLst>
              <a:ext uri="{FF2B5EF4-FFF2-40B4-BE49-F238E27FC236}">
                <a16:creationId xmlns:a16="http://schemas.microsoft.com/office/drawing/2014/main" id="{24D0DBDA-17D3-AA0A-AEA5-8D276E3898E3}"/>
              </a:ext>
            </a:extLst>
          </p:cNvPr>
          <p:cNvSpPr>
            <a:spLocks noChangeAspect="1" noChangeArrowheads="1"/>
          </p:cNvSpPr>
          <p:nvPr/>
        </p:nvSpPr>
        <p:spPr bwMode="auto">
          <a:xfrm>
            <a:off x="2738438"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7" name="AutoShape 36" descr="{\displaystyle x_{i\,}}">
            <a:extLst>
              <a:ext uri="{FF2B5EF4-FFF2-40B4-BE49-F238E27FC236}">
                <a16:creationId xmlns:a16="http://schemas.microsoft.com/office/drawing/2014/main" id="{22389144-9701-83EE-B428-046DB301AE68}"/>
              </a:ext>
            </a:extLst>
          </p:cNvPr>
          <p:cNvSpPr>
            <a:spLocks noChangeAspect="1" noChangeArrowheads="1"/>
          </p:cNvSpPr>
          <p:nvPr/>
        </p:nvSpPr>
        <p:spPr bwMode="auto">
          <a:xfrm>
            <a:off x="5357813"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8" name="AutoShape 37" descr="\Delta x_{i}">
            <a:extLst>
              <a:ext uri="{FF2B5EF4-FFF2-40B4-BE49-F238E27FC236}">
                <a16:creationId xmlns:a16="http://schemas.microsoft.com/office/drawing/2014/main" id="{D5624FBE-15CF-E29A-6D5D-66B81C22DDB8}"/>
              </a:ext>
            </a:extLst>
          </p:cNvPr>
          <p:cNvSpPr>
            <a:spLocks noChangeAspect="1" noChangeArrowheads="1"/>
          </p:cNvSpPr>
          <p:nvPr/>
        </p:nvSpPr>
        <p:spPr bwMode="auto">
          <a:xfrm>
            <a:off x="6877050"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9" name="AutoShape 38" descr="y">
            <a:extLst>
              <a:ext uri="{FF2B5EF4-FFF2-40B4-BE49-F238E27FC236}">
                <a16:creationId xmlns:a16="http://schemas.microsoft.com/office/drawing/2014/main" id="{1CA3D9D8-241F-0C06-8E54-2FE236653399}"/>
              </a:ext>
            </a:extLst>
          </p:cNvPr>
          <p:cNvSpPr>
            <a:spLocks noChangeAspect="1" noChangeArrowheads="1"/>
          </p:cNvSpPr>
          <p:nvPr/>
        </p:nvSpPr>
        <p:spPr bwMode="auto">
          <a:xfrm>
            <a:off x="9498013"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40" name="AutoShape 39" descr="\Delta y">
            <a:extLst>
              <a:ext uri="{FF2B5EF4-FFF2-40B4-BE49-F238E27FC236}">
                <a16:creationId xmlns:a16="http://schemas.microsoft.com/office/drawing/2014/main" id="{FCDF6D88-1777-3C94-1C51-64AFD850F56D}"/>
              </a:ext>
            </a:extLst>
          </p:cNvPr>
          <p:cNvSpPr>
            <a:spLocks noChangeAspect="1" noChangeArrowheads="1"/>
          </p:cNvSpPr>
          <p:nvPr/>
        </p:nvSpPr>
        <p:spPr bwMode="auto">
          <a:xfrm>
            <a:off x="11144250"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41" name="AutoShape 40" descr="\Delta y">
            <a:extLst>
              <a:ext uri="{FF2B5EF4-FFF2-40B4-BE49-F238E27FC236}">
                <a16:creationId xmlns:a16="http://schemas.microsoft.com/office/drawing/2014/main" id="{BC334704-2B86-8EA2-0A09-6C77B79A1BFC}"/>
              </a:ext>
            </a:extLst>
          </p:cNvPr>
          <p:cNvSpPr>
            <a:spLocks noChangeAspect="1" noChangeArrowheads="1"/>
          </p:cNvSpPr>
          <p:nvPr/>
        </p:nvSpPr>
        <p:spPr bwMode="auto">
          <a:xfrm>
            <a:off x="12039600" y="-120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Tree>
    <p:extLst>
      <p:ext uri="{BB962C8B-B14F-4D97-AF65-F5344CB8AC3E}">
        <p14:creationId xmlns:p14="http://schemas.microsoft.com/office/powerpoint/2010/main" val="153922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02604D-7086-2D62-18A9-8605BD1AFDE2}"/>
              </a:ext>
            </a:extLst>
          </p:cNvPr>
          <p:cNvSpPr>
            <a:spLocks noGrp="1"/>
          </p:cNvSpPr>
          <p:nvPr>
            <p:ph type="title"/>
          </p:nvPr>
        </p:nvSpPr>
        <p:spPr/>
        <p:txBody>
          <a:bodyPr/>
          <a:lstStyle/>
          <a:p>
            <a:r>
              <a:rPr lang="de-AT" dirty="0"/>
              <a:t>Beispiel zum selberrechnen</a:t>
            </a:r>
          </a:p>
        </p:txBody>
      </p:sp>
      <p:pic>
        <p:nvPicPr>
          <p:cNvPr id="5" name="Inhaltsplatzhalter 4">
            <a:extLst>
              <a:ext uri="{FF2B5EF4-FFF2-40B4-BE49-F238E27FC236}">
                <a16:creationId xmlns:a16="http://schemas.microsoft.com/office/drawing/2014/main" id="{51E9B094-A349-2637-8881-EDE71A804412}"/>
              </a:ext>
            </a:extLst>
          </p:cNvPr>
          <p:cNvPicPr>
            <a:picLocks noGrp="1" noChangeAspect="1"/>
          </p:cNvPicPr>
          <p:nvPr>
            <p:ph idx="1"/>
          </p:nvPr>
        </p:nvPicPr>
        <p:blipFill>
          <a:blip r:embed="rId3"/>
          <a:stretch>
            <a:fillRect/>
          </a:stretch>
        </p:blipFill>
        <p:spPr>
          <a:xfrm>
            <a:off x="3296462" y="2310866"/>
            <a:ext cx="5599075" cy="2236267"/>
          </a:xfrm>
        </p:spPr>
      </p:pic>
    </p:spTree>
    <p:extLst>
      <p:ext uri="{BB962C8B-B14F-4D97-AF65-F5344CB8AC3E}">
        <p14:creationId xmlns:p14="http://schemas.microsoft.com/office/powerpoint/2010/main" val="130338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B4EB96-EAEE-FBB4-40DA-455C4F4C5B35}"/>
              </a:ext>
            </a:extLst>
          </p:cNvPr>
          <p:cNvSpPr>
            <a:spLocks noGrp="1"/>
          </p:cNvSpPr>
          <p:nvPr>
            <p:ph type="title"/>
          </p:nvPr>
        </p:nvSpPr>
        <p:spPr/>
        <p:txBody>
          <a:bodyPr/>
          <a:lstStyle/>
          <a:p>
            <a:r>
              <a:rPr lang="de-AT" dirty="0"/>
              <a:t>Lösung Vom Beispiel zum selbstrechnen</a:t>
            </a:r>
          </a:p>
        </p:txBody>
      </p:sp>
      <p:pic>
        <p:nvPicPr>
          <p:cNvPr id="5" name="Inhaltsplatzhalter 4">
            <a:extLst>
              <a:ext uri="{FF2B5EF4-FFF2-40B4-BE49-F238E27FC236}">
                <a16:creationId xmlns:a16="http://schemas.microsoft.com/office/drawing/2014/main" id="{BDE1EB40-98CB-FAAB-2A9F-529CF0A67656}"/>
              </a:ext>
            </a:extLst>
          </p:cNvPr>
          <p:cNvPicPr>
            <a:picLocks noGrp="1" noChangeAspect="1"/>
          </p:cNvPicPr>
          <p:nvPr>
            <p:ph idx="1"/>
          </p:nvPr>
        </p:nvPicPr>
        <p:blipFill>
          <a:blip r:embed="rId2"/>
          <a:stretch>
            <a:fillRect/>
          </a:stretch>
        </p:blipFill>
        <p:spPr>
          <a:xfrm>
            <a:off x="4296072" y="3429000"/>
            <a:ext cx="3599855" cy="884175"/>
          </a:xfrm>
        </p:spPr>
      </p:pic>
    </p:spTree>
    <p:extLst>
      <p:ext uri="{BB962C8B-B14F-4D97-AF65-F5344CB8AC3E}">
        <p14:creationId xmlns:p14="http://schemas.microsoft.com/office/powerpoint/2010/main" val="1496804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4995A9-566D-15E6-9431-9730B9B014AA}"/>
              </a:ext>
            </a:extLst>
          </p:cNvPr>
          <p:cNvSpPr>
            <a:spLocks noGrp="1"/>
          </p:cNvSpPr>
          <p:nvPr>
            <p:ph type="title"/>
          </p:nvPr>
        </p:nvSpPr>
        <p:spPr/>
        <p:txBody>
          <a:bodyPr/>
          <a:lstStyle/>
          <a:p>
            <a:r>
              <a:rPr lang="de-AT" dirty="0"/>
              <a:t>quellen</a:t>
            </a:r>
          </a:p>
        </p:txBody>
      </p:sp>
      <p:sp>
        <p:nvSpPr>
          <p:cNvPr id="3" name="Inhaltsplatzhalter 2">
            <a:extLst>
              <a:ext uri="{FF2B5EF4-FFF2-40B4-BE49-F238E27FC236}">
                <a16:creationId xmlns:a16="http://schemas.microsoft.com/office/drawing/2014/main" id="{B45F1048-B526-C412-05A2-2515ED4397B9}"/>
              </a:ext>
            </a:extLst>
          </p:cNvPr>
          <p:cNvSpPr>
            <a:spLocks noGrp="1"/>
          </p:cNvSpPr>
          <p:nvPr>
            <p:ph idx="1"/>
          </p:nvPr>
        </p:nvSpPr>
        <p:spPr/>
        <p:txBody>
          <a:bodyPr/>
          <a:lstStyle/>
          <a:p>
            <a:r>
              <a:rPr lang="de-AT" dirty="0">
                <a:hlinkClick r:id="rId2"/>
              </a:rPr>
              <a:t>https://de.serlo.org/mathe/24467/aufgaben-zum-gau%C3%9Fverfahren</a:t>
            </a:r>
            <a:endParaRPr lang="de-AT" dirty="0"/>
          </a:p>
          <a:p>
            <a:r>
              <a:rPr lang="de-AT" dirty="0">
                <a:hlinkClick r:id="rId3"/>
              </a:rPr>
              <a:t>https://studyflix.de/elektrotechnik/gausssches-eliminationsverfahren-333</a:t>
            </a:r>
            <a:endParaRPr lang="de-AT" dirty="0"/>
          </a:p>
          <a:p>
            <a:endParaRPr lang="de-AT" dirty="0"/>
          </a:p>
        </p:txBody>
      </p:sp>
    </p:spTree>
    <p:extLst>
      <p:ext uri="{BB962C8B-B14F-4D97-AF65-F5344CB8AC3E}">
        <p14:creationId xmlns:p14="http://schemas.microsoft.com/office/powerpoint/2010/main" val="882534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23043C-D6D4-5E08-9063-995C07CE5DA9}"/>
              </a:ext>
            </a:extLst>
          </p:cNvPr>
          <p:cNvSpPr>
            <a:spLocks noGrp="1"/>
          </p:cNvSpPr>
          <p:nvPr>
            <p:ph type="ctrTitle"/>
          </p:nvPr>
        </p:nvSpPr>
        <p:spPr/>
        <p:txBody>
          <a:bodyPr/>
          <a:lstStyle/>
          <a:p>
            <a:r>
              <a:rPr lang="de-AT" dirty="0"/>
              <a:t>Danke für eure </a:t>
            </a:r>
            <a:r>
              <a:rPr lang="de-AT" dirty="0" err="1"/>
              <a:t>aufmerksamkeit</a:t>
            </a:r>
            <a:endParaRPr lang="de-AT" dirty="0"/>
          </a:p>
        </p:txBody>
      </p:sp>
      <p:sp>
        <p:nvSpPr>
          <p:cNvPr id="3" name="Untertitel 2">
            <a:extLst>
              <a:ext uri="{FF2B5EF4-FFF2-40B4-BE49-F238E27FC236}">
                <a16:creationId xmlns:a16="http://schemas.microsoft.com/office/drawing/2014/main" id="{54567F32-8E11-5D45-FC47-3A127D07EBA5}"/>
              </a:ext>
            </a:extLst>
          </p:cNvPr>
          <p:cNvSpPr>
            <a:spLocks noGrp="1"/>
          </p:cNvSpPr>
          <p:nvPr>
            <p:ph type="subTitle" idx="1"/>
          </p:nvPr>
        </p:nvSpPr>
        <p:spPr/>
        <p:txBody>
          <a:bodyPr/>
          <a:lstStyle/>
          <a:p>
            <a:endParaRPr lang="de-AT"/>
          </a:p>
        </p:txBody>
      </p:sp>
    </p:spTree>
    <p:extLst>
      <p:ext uri="{BB962C8B-B14F-4D97-AF65-F5344CB8AC3E}">
        <p14:creationId xmlns:p14="http://schemas.microsoft.com/office/powerpoint/2010/main" val="208638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371F1-D09D-E878-D949-2609C69358A8}"/>
              </a:ext>
            </a:extLst>
          </p:cNvPr>
          <p:cNvSpPr>
            <a:spLocks noGrp="1"/>
          </p:cNvSpPr>
          <p:nvPr>
            <p:ph type="title"/>
          </p:nvPr>
        </p:nvSpPr>
        <p:spPr/>
        <p:txBody>
          <a:bodyPr/>
          <a:lstStyle/>
          <a:p>
            <a:r>
              <a:rPr lang="de-AT" dirty="0"/>
              <a:t>Inhalt</a:t>
            </a:r>
          </a:p>
        </p:txBody>
      </p:sp>
      <p:sp>
        <p:nvSpPr>
          <p:cNvPr id="3" name="Inhaltsplatzhalter 2">
            <a:extLst>
              <a:ext uri="{FF2B5EF4-FFF2-40B4-BE49-F238E27FC236}">
                <a16:creationId xmlns:a16="http://schemas.microsoft.com/office/drawing/2014/main" id="{228C47BC-01DB-C5DF-5593-030284748CC4}"/>
              </a:ext>
            </a:extLst>
          </p:cNvPr>
          <p:cNvSpPr>
            <a:spLocks noGrp="1"/>
          </p:cNvSpPr>
          <p:nvPr>
            <p:ph idx="1"/>
          </p:nvPr>
        </p:nvSpPr>
        <p:spPr/>
        <p:txBody>
          <a:bodyPr>
            <a:normAutofit/>
          </a:bodyPr>
          <a:lstStyle/>
          <a:p>
            <a:r>
              <a:rPr lang="de-AT" sz="1800" dirty="0">
                <a:latin typeface="Arial" panose="020B0604020202020204" pitchFamily="34" charset="0"/>
                <a:cs typeface="Arial" panose="020B0604020202020204" pitchFamily="34" charset="0"/>
              </a:rPr>
              <a:t>Allgemeiner Inhalt zum Eliminationsverfahren</a:t>
            </a:r>
          </a:p>
          <a:p>
            <a:r>
              <a:rPr lang="de-AT" sz="1800" dirty="0">
                <a:latin typeface="Arial" panose="020B0604020202020204" pitchFamily="34" charset="0"/>
                <a:cs typeface="Arial" panose="020B0604020202020204" pitchFamily="34" charset="0"/>
              </a:rPr>
              <a:t>Beispiel mit Lösungsweg</a:t>
            </a:r>
          </a:p>
          <a:p>
            <a:r>
              <a:rPr lang="de-AT" sz="1800" dirty="0">
                <a:latin typeface="Arial" panose="020B0604020202020204" pitchFamily="34" charset="0"/>
                <a:cs typeface="Arial" panose="020B0604020202020204" pitchFamily="34" charset="0"/>
              </a:rPr>
              <a:t>Fehlerfortpflanzung Generell</a:t>
            </a:r>
          </a:p>
          <a:p>
            <a:r>
              <a:rPr lang="de-AT" sz="1800" dirty="0">
                <a:latin typeface="Arial" panose="020B0604020202020204" pitchFamily="34" charset="0"/>
                <a:cs typeface="Arial" panose="020B0604020202020204" pitchFamily="34" charset="0"/>
              </a:rPr>
              <a:t>Fehlerfortpflanzung und warum es hier besonders wichtig ist</a:t>
            </a:r>
          </a:p>
          <a:p>
            <a:r>
              <a:rPr lang="de-AT" sz="1800" dirty="0">
                <a:latin typeface="Arial" panose="020B0604020202020204" pitchFamily="34" charset="0"/>
                <a:cs typeface="Arial" panose="020B0604020202020204" pitchFamily="34" charset="0"/>
              </a:rPr>
              <a:t>Beispiel zum selberrechnen</a:t>
            </a:r>
          </a:p>
          <a:p>
            <a:r>
              <a:rPr lang="de-AT" sz="1800" dirty="0">
                <a:latin typeface="Arial" panose="020B0604020202020204" pitchFamily="34" charset="0"/>
                <a:cs typeface="Arial" panose="020B0604020202020204" pitchFamily="34" charset="0"/>
              </a:rPr>
              <a:t>Lösung vom Beispiel zum selbstrechnen</a:t>
            </a:r>
          </a:p>
        </p:txBody>
      </p:sp>
    </p:spTree>
    <p:extLst>
      <p:ext uri="{BB962C8B-B14F-4D97-AF65-F5344CB8AC3E}">
        <p14:creationId xmlns:p14="http://schemas.microsoft.com/office/powerpoint/2010/main" val="420723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636062-5035-11F1-4B5B-5AA0F1AC1A66}"/>
              </a:ext>
            </a:extLst>
          </p:cNvPr>
          <p:cNvSpPr>
            <a:spLocks noGrp="1"/>
          </p:cNvSpPr>
          <p:nvPr>
            <p:ph type="title"/>
          </p:nvPr>
        </p:nvSpPr>
        <p:spPr/>
        <p:txBody>
          <a:bodyPr/>
          <a:lstStyle/>
          <a:p>
            <a:r>
              <a:rPr lang="de-AT" dirty="0"/>
              <a:t>Allgemein</a:t>
            </a:r>
          </a:p>
        </p:txBody>
      </p:sp>
      <p:sp>
        <p:nvSpPr>
          <p:cNvPr id="3" name="Inhaltsplatzhalter 2">
            <a:extLst>
              <a:ext uri="{FF2B5EF4-FFF2-40B4-BE49-F238E27FC236}">
                <a16:creationId xmlns:a16="http://schemas.microsoft.com/office/drawing/2014/main" id="{285469D0-0598-4BD4-D371-2FF35B17F605}"/>
              </a:ext>
            </a:extLst>
          </p:cNvPr>
          <p:cNvSpPr>
            <a:spLocks noGrp="1"/>
          </p:cNvSpPr>
          <p:nvPr>
            <p:ph idx="1"/>
          </p:nvPr>
        </p:nvSpPr>
        <p:spPr/>
        <p:txBody>
          <a:bodyPr/>
          <a:lstStyle/>
          <a:p>
            <a:r>
              <a:rPr lang="de-AT" sz="1800" dirty="0">
                <a:solidFill>
                  <a:srgbClr val="38444F"/>
                </a:solidFill>
                <a:effectLst/>
                <a:latin typeface="Arial" panose="020B0604020202020204" pitchFamily="34" charset="0"/>
                <a:ea typeface="Calibri" panose="020F0502020204030204" pitchFamily="34" charset="0"/>
                <a:cs typeface="Arial" panose="020B0604020202020204" pitchFamily="34" charset="0"/>
              </a:rPr>
              <a:t>Das </a:t>
            </a:r>
            <a:r>
              <a:rPr lang="de-AT" sz="1800" b="1" dirty="0">
                <a:solidFill>
                  <a:srgbClr val="38444F"/>
                </a:solidFill>
                <a:effectLst/>
                <a:latin typeface="Arial" panose="020B0604020202020204" pitchFamily="34" charset="0"/>
                <a:ea typeface="Calibri" panose="020F0502020204030204" pitchFamily="34" charset="0"/>
                <a:cs typeface="Arial" panose="020B0604020202020204" pitchFamily="34" charset="0"/>
              </a:rPr>
              <a:t>Gaußsche Eliminationsverfahren</a:t>
            </a:r>
            <a:r>
              <a:rPr lang="de-AT" sz="1800" dirty="0">
                <a:solidFill>
                  <a:srgbClr val="38444F"/>
                </a:solidFill>
                <a:effectLst/>
                <a:latin typeface="Arial" panose="020B0604020202020204" pitchFamily="34" charset="0"/>
                <a:ea typeface="Calibri" panose="020F0502020204030204" pitchFamily="34" charset="0"/>
                <a:cs typeface="Arial" panose="020B0604020202020204" pitchFamily="34" charset="0"/>
              </a:rPr>
              <a:t> ist ein Verfahren zur Lösung </a:t>
            </a:r>
            <a:r>
              <a:rPr lang="de-AT" sz="1800" b="1" dirty="0">
                <a:solidFill>
                  <a:srgbClr val="38444F"/>
                </a:solidFill>
                <a:effectLst/>
                <a:latin typeface="Arial" panose="020B0604020202020204" pitchFamily="34" charset="0"/>
                <a:ea typeface="Calibri" panose="020F0502020204030204" pitchFamily="34" charset="0"/>
                <a:cs typeface="Arial" panose="020B0604020202020204" pitchFamily="34" charset="0"/>
              </a:rPr>
              <a:t>linearer</a:t>
            </a:r>
            <a:r>
              <a:rPr lang="de-AT" sz="1800" dirty="0">
                <a:solidFill>
                  <a:srgbClr val="38444F"/>
                </a:solidFill>
                <a:effectLst/>
                <a:latin typeface="Arial" panose="020B0604020202020204" pitchFamily="34" charset="0"/>
                <a:ea typeface="Calibri" panose="020F0502020204030204" pitchFamily="34" charset="0"/>
                <a:cs typeface="Arial" panose="020B0604020202020204" pitchFamily="34" charset="0"/>
              </a:rPr>
              <a:t> </a:t>
            </a:r>
            <a:r>
              <a:rPr lang="de-AT" sz="1800" b="1" dirty="0">
                <a:solidFill>
                  <a:srgbClr val="38444F"/>
                </a:solidFill>
                <a:effectLst/>
                <a:latin typeface="Arial" panose="020B0604020202020204" pitchFamily="34" charset="0"/>
                <a:ea typeface="Calibri" panose="020F0502020204030204" pitchFamily="34" charset="0"/>
                <a:cs typeface="Arial" panose="020B0604020202020204" pitchFamily="34" charset="0"/>
              </a:rPr>
              <a:t>Gleichungssysteme</a:t>
            </a:r>
            <a:r>
              <a:rPr lang="de-AT" sz="1800" dirty="0">
                <a:solidFill>
                  <a:srgbClr val="38444F"/>
                </a:solidFill>
                <a:effectLst/>
                <a:latin typeface="Arial" panose="020B0604020202020204" pitchFamily="34" charset="0"/>
                <a:ea typeface="Calibri" panose="020F0502020204030204" pitchFamily="34" charset="0"/>
                <a:cs typeface="Arial" panose="020B0604020202020204" pitchFamily="34" charset="0"/>
              </a:rPr>
              <a:t>. </a:t>
            </a:r>
          </a:p>
          <a:p>
            <a:pPr marL="617220" lvl="1" indent="-342900">
              <a:buFont typeface="+mj-lt"/>
              <a:buAutoNum type="arabicPeriod"/>
            </a:pP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Dafür wird das Gleichungssystem zunächst in </a:t>
            </a:r>
            <a:r>
              <a:rPr lang="de-AT" sz="1600" b="1" dirty="0">
                <a:solidFill>
                  <a:srgbClr val="38444F"/>
                </a:solidFill>
                <a:effectLst/>
                <a:latin typeface="Arial" panose="020B0604020202020204" pitchFamily="34" charset="0"/>
                <a:ea typeface="Calibri" panose="020F0502020204030204" pitchFamily="34" charset="0"/>
                <a:cs typeface="Arial" panose="020B0604020202020204" pitchFamily="34" charset="0"/>
              </a:rPr>
              <a:t>Matrixform</a:t>
            </a: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 ausgedrückt. </a:t>
            </a:r>
          </a:p>
          <a:p>
            <a:pPr marL="617220" lvl="1" indent="-342900">
              <a:buFont typeface="+mj-lt"/>
              <a:buAutoNum type="arabicPeriod"/>
            </a:pP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Anschließend formst du die Matrix, durch </a:t>
            </a:r>
            <a:r>
              <a:rPr lang="de-AT" sz="1600" b="1" dirty="0">
                <a:solidFill>
                  <a:srgbClr val="38444F"/>
                </a:solidFill>
                <a:effectLst/>
                <a:latin typeface="Arial" panose="020B0604020202020204" pitchFamily="34" charset="0"/>
                <a:ea typeface="Calibri" panose="020F0502020204030204" pitchFamily="34" charset="0"/>
                <a:cs typeface="Arial" panose="020B0604020202020204" pitchFamily="34" charset="0"/>
              </a:rPr>
              <a:t>Zeilenumformung</a:t>
            </a: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 so um, dass ihre Werte unterhalb der Hauptdiagonalen zu 0 werden.</a:t>
            </a:r>
          </a:p>
          <a:p>
            <a:pPr marL="617220" lvl="1" indent="-342900">
              <a:buFont typeface="+mj-lt"/>
              <a:buAutoNum type="arabicPeriod"/>
            </a:pP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In der untersten Zeile kannst du nun die Lösung der ersten Unbekannten ermitteln. </a:t>
            </a:r>
          </a:p>
          <a:p>
            <a:pPr marL="617220" lvl="1" indent="-342900">
              <a:buFont typeface="+mj-lt"/>
              <a:buAutoNum type="arabicPeriod"/>
            </a:pP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Diese Lösung setzt du dann in die Zeile darüber ein um deine nächste Unbekannte zu bestimmen. </a:t>
            </a:r>
          </a:p>
          <a:p>
            <a:pPr marL="617220" lvl="1" indent="-342900">
              <a:buFont typeface="+mj-lt"/>
              <a:buAutoNum type="arabicPeriod"/>
            </a:pPr>
            <a:r>
              <a:rPr lang="de-AT" sz="1600" dirty="0">
                <a:solidFill>
                  <a:srgbClr val="38444F"/>
                </a:solidFill>
                <a:effectLst/>
                <a:latin typeface="Arial" panose="020B0604020202020204" pitchFamily="34" charset="0"/>
                <a:ea typeface="Calibri" panose="020F0502020204030204" pitchFamily="34" charset="0"/>
                <a:cs typeface="Arial" panose="020B0604020202020204" pitchFamily="34" charset="0"/>
              </a:rPr>
              <a:t>Diesen Vorgang wiederholst du solange, bis du alle Unbekannten bestimmt hast und damit dein Gleichungssystem gelöst ist.</a:t>
            </a:r>
            <a:endParaRPr lang="de-AT" sz="16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spTree>
    <p:extLst>
      <p:ext uri="{BB962C8B-B14F-4D97-AF65-F5344CB8AC3E}">
        <p14:creationId xmlns:p14="http://schemas.microsoft.com/office/powerpoint/2010/main" val="266013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20A8DA-6C9F-3B00-6D64-984232169FB0}"/>
              </a:ext>
            </a:extLst>
          </p:cNvPr>
          <p:cNvSpPr>
            <a:spLocks noGrp="1"/>
          </p:cNvSpPr>
          <p:nvPr>
            <p:ph type="title"/>
          </p:nvPr>
        </p:nvSpPr>
        <p:spPr/>
        <p:txBody>
          <a:bodyPr/>
          <a:lstStyle/>
          <a:p>
            <a:r>
              <a:rPr lang="de-AT" dirty="0"/>
              <a:t>Beispiel</a:t>
            </a:r>
          </a:p>
        </p:txBody>
      </p:sp>
      <p:sp>
        <p:nvSpPr>
          <p:cNvPr id="3" name="Inhaltsplatzhalter 2">
            <a:extLst>
              <a:ext uri="{FF2B5EF4-FFF2-40B4-BE49-F238E27FC236}">
                <a16:creationId xmlns:a16="http://schemas.microsoft.com/office/drawing/2014/main" id="{5F9C44AC-9C58-F395-598B-3CB020AFE7ED}"/>
              </a:ext>
            </a:extLst>
          </p:cNvPr>
          <p:cNvSpPr>
            <a:spLocks noGrp="1"/>
          </p:cNvSpPr>
          <p:nvPr>
            <p:ph idx="1"/>
          </p:nvPr>
        </p:nvSpPr>
        <p:spPr/>
        <p:txBody>
          <a:bodyPr/>
          <a:lstStyle/>
          <a:p>
            <a:r>
              <a:rPr lang="de-AT" sz="18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3 Gleichungen mit 3 Unbekannten</a:t>
            </a:r>
          </a:p>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Wir haben ein lineares Gleichungssystem mit drei Gleichungen und drei Unbekannten. Dieses soll mit dem Gaußschen Eliminationsverfahren gelöst werden. Wie groß sind x, y und z? Gib die Lösungsmenge an.</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7" name="Grafik 6" descr="Gauß Verfahren / Algorithmus Beispiel 2">
            <a:extLst>
              <a:ext uri="{FF2B5EF4-FFF2-40B4-BE49-F238E27FC236}">
                <a16:creationId xmlns:a16="http://schemas.microsoft.com/office/drawing/2014/main" id="{EC8830F3-72CE-7741-BC17-E4A7AC1F4F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77690" y="3483864"/>
            <a:ext cx="3436620" cy="1531620"/>
          </a:xfrm>
          <a:prstGeom prst="rect">
            <a:avLst/>
          </a:prstGeom>
          <a:noFill/>
          <a:ln>
            <a:noFill/>
          </a:ln>
        </p:spPr>
      </p:pic>
    </p:spTree>
    <p:extLst>
      <p:ext uri="{BB962C8B-B14F-4D97-AF65-F5344CB8AC3E}">
        <p14:creationId xmlns:p14="http://schemas.microsoft.com/office/powerpoint/2010/main" val="163287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464E1C-C5E6-8887-F32E-7760252891D5}"/>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D0209575-6F6E-32DC-1F53-0E56C989927A}"/>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Zunächst bringen wir alle Variablen auf die linke Seite der Gleichung und die reinen Zahlen auf die rechte Seite der Gleichung. Dabei sollen die Terme mit x, y und z untereinander stehen.</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 Verfahren / Algorithmus Beispiel 1b">
            <a:extLst>
              <a:ext uri="{FF2B5EF4-FFF2-40B4-BE49-F238E27FC236}">
                <a16:creationId xmlns:a16="http://schemas.microsoft.com/office/drawing/2014/main" id="{B1D48A17-78DB-201F-8025-1EA6BDFE87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72940" y="3429000"/>
            <a:ext cx="3246120" cy="1493520"/>
          </a:xfrm>
          <a:prstGeom prst="rect">
            <a:avLst/>
          </a:prstGeom>
          <a:noFill/>
          <a:ln>
            <a:noFill/>
          </a:ln>
        </p:spPr>
      </p:pic>
    </p:spTree>
    <p:extLst>
      <p:ext uri="{BB962C8B-B14F-4D97-AF65-F5344CB8AC3E}">
        <p14:creationId xmlns:p14="http://schemas.microsoft.com/office/powerpoint/2010/main" val="2966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A10D68-B235-7B0A-A1B9-48816023DCF7}"/>
              </a:ext>
            </a:extLst>
          </p:cNvPr>
          <p:cNvSpPr>
            <a:spLocks noGrp="1"/>
          </p:cNvSpPr>
          <p:nvPr>
            <p:ph type="title"/>
          </p:nvPr>
        </p:nvSpPr>
        <p:spPr/>
        <p:txBody>
          <a:bodyPr/>
          <a:lstStyle/>
          <a:p>
            <a:r>
              <a:rPr lang="de-AT" dirty="0"/>
              <a:t>Beispiel </a:t>
            </a:r>
            <a:r>
              <a:rPr lang="de-AT" dirty="0" err="1"/>
              <a:t>lösung</a:t>
            </a:r>
            <a:endParaRPr lang="de-AT" dirty="0"/>
          </a:p>
        </p:txBody>
      </p:sp>
      <p:sp>
        <p:nvSpPr>
          <p:cNvPr id="3" name="Inhaltsplatzhalter 2">
            <a:extLst>
              <a:ext uri="{FF2B5EF4-FFF2-40B4-BE49-F238E27FC236}">
                <a16:creationId xmlns:a16="http://schemas.microsoft.com/office/drawing/2014/main" id="{D15D423C-7456-CAEC-654D-BFB6CBF99CC5}"/>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Zunächst wollen wir x eliminieren. Durch Multiplikation oder Division bei allen Gleichungen sollen gleiche Faktoren bei allen Gleichungen erzeugt werden. Dies erreichen wir am einfachsten, indem wir 6x bei jeder Gleichung erzeugen. Daher multiplizieren wir die erste Gleichung mit 6, die zweite Gleichung mit 2 und die dritte Gleichung multiplizieren wir mit 3.</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7" name="Grafik 6" descr="Gauß-Verfahren / Gauß-Algorithmus Beispiel 1c">
            <a:extLst>
              <a:ext uri="{FF2B5EF4-FFF2-40B4-BE49-F238E27FC236}">
                <a16:creationId xmlns:a16="http://schemas.microsoft.com/office/drawing/2014/main" id="{172113A8-853C-2B14-470B-4BDF202F03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20540" y="3495294"/>
            <a:ext cx="3550920" cy="1303020"/>
          </a:xfrm>
          <a:prstGeom prst="rect">
            <a:avLst/>
          </a:prstGeom>
          <a:noFill/>
          <a:ln>
            <a:noFill/>
          </a:ln>
        </p:spPr>
      </p:pic>
    </p:spTree>
    <p:extLst>
      <p:ext uri="{BB962C8B-B14F-4D97-AF65-F5344CB8AC3E}">
        <p14:creationId xmlns:p14="http://schemas.microsoft.com/office/powerpoint/2010/main" val="122096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8AE10F-5221-6813-EFDA-E5D63D2B8FFC}"/>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D6BCAFDE-A13E-5E03-BA0B-25A30B203DAF}"/>
              </a:ext>
            </a:extLst>
          </p:cNvPr>
          <p:cNvSpPr>
            <a:spLocks noGrp="1"/>
          </p:cNvSpPr>
          <p:nvPr>
            <p:ph idx="1"/>
          </p:nvPr>
        </p:nvSpPr>
        <p:spPr/>
        <p:txBody>
          <a:bodyPr/>
          <a:lstStyle/>
          <a:p>
            <a:pPr>
              <a:lnSpc>
                <a:spcPct val="107000"/>
              </a:lnSpc>
              <a:spcAft>
                <a:spcPts val="800"/>
              </a:spcAft>
            </a:pPr>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Nun subtrahieren wir:</a:t>
            </a:r>
            <a:endParaRPr lang="de-AT" sz="1800" dirty="0">
              <a:latin typeface="Arial" panose="020B0604020202020204" pitchFamily="34" charset="0"/>
              <a:ea typeface="Times New Roman" panose="02020603050405020304" pitchFamily="18" charset="0"/>
              <a:cs typeface="Arial" panose="020B0604020202020204" pitchFamily="34" charset="0"/>
            </a:endParaRPr>
          </a:p>
          <a:p>
            <a:pPr lvl="1">
              <a:lnSpc>
                <a:spcPct val="107000"/>
              </a:lnSpc>
              <a:spcAft>
                <a:spcPts val="800"/>
              </a:spcAft>
            </a:pPr>
            <a:r>
              <a:rPr lang="de-AT" sz="1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Wir nehmen die oberste Gleichung und subtrahieren davon die mittlere Gleichung. Vorne erhalten wir 6x - 6x = 0. Danach 6y - (-2y) = 8y und -12z - 2z = -14z. Auf der rechten Seite 42 - 4 = 38.</a:t>
            </a:r>
            <a:endParaRPr lang="de-AT" sz="1600" dirty="0">
              <a:solidFill>
                <a:srgbClr val="333333"/>
              </a:solidFill>
              <a:latin typeface="Arial" panose="020B0604020202020204" pitchFamily="34" charset="0"/>
              <a:ea typeface="Times New Roman" panose="02020603050405020304" pitchFamily="18" charset="0"/>
              <a:cs typeface="Arial" panose="020B0604020202020204" pitchFamily="34" charset="0"/>
            </a:endParaRPr>
          </a:p>
          <a:p>
            <a:pPr lvl="1">
              <a:lnSpc>
                <a:spcPct val="107000"/>
              </a:lnSpc>
              <a:spcAft>
                <a:spcPts val="800"/>
              </a:spcAft>
            </a:pPr>
            <a:r>
              <a:rPr lang="de-AT" sz="1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Wir nehmen die oberste Gleichung und subtrahieren davon die unterste Gleichung. Vorne erhalten wir 6x - 6x = 0. Danach 6y - 9y = -3y. Außerdem -12z -15z = -27z. Auf der rechten Seite 42 - 24 = 18.</a:t>
            </a:r>
            <a:endParaRPr lang="de-AT" sz="1600" dirty="0">
              <a:solidFill>
                <a:srgbClr val="333333"/>
              </a:solidFill>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Verfahren / Gauß-Algorithmus Beispiel 2d">
            <a:extLst>
              <a:ext uri="{FF2B5EF4-FFF2-40B4-BE49-F238E27FC236}">
                <a16:creationId xmlns:a16="http://schemas.microsoft.com/office/drawing/2014/main" id="{2A927339-7BF5-4EEE-42D2-CA706BDFB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20540" y="4286694"/>
            <a:ext cx="3550920" cy="1303020"/>
          </a:xfrm>
          <a:prstGeom prst="rect">
            <a:avLst/>
          </a:prstGeom>
          <a:noFill/>
          <a:ln>
            <a:noFill/>
          </a:ln>
        </p:spPr>
      </p:pic>
    </p:spTree>
    <p:extLst>
      <p:ext uri="{BB962C8B-B14F-4D97-AF65-F5344CB8AC3E}">
        <p14:creationId xmlns:p14="http://schemas.microsoft.com/office/powerpoint/2010/main" val="323979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6FFD6C-4D7A-BDAC-8EF9-C5D5BCCD5F5C}"/>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5AC78414-B3EE-9A3D-110B-8E0A589894B5}"/>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Mit 8y -14z = 38 und -3y - 27z = 18 haben wir noch zwei Gleichungen mit zwei Unbekannten. Als nächstes werfen wir y raus. Um dies zu erreichen multiplizieren wir die mittlere Gleichung mit 3 und die unterste Gleichung mit 8.</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Verfahren / Gauß-Algorithmus Beispiel 1e">
            <a:extLst>
              <a:ext uri="{FF2B5EF4-FFF2-40B4-BE49-F238E27FC236}">
                <a16:creationId xmlns:a16="http://schemas.microsoft.com/office/drawing/2014/main" id="{8E311A28-0B82-2412-81D4-56A8114DFC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48150" y="3429000"/>
            <a:ext cx="3695700" cy="1287780"/>
          </a:xfrm>
          <a:prstGeom prst="rect">
            <a:avLst/>
          </a:prstGeom>
          <a:noFill/>
          <a:ln>
            <a:noFill/>
          </a:ln>
        </p:spPr>
      </p:pic>
    </p:spTree>
    <p:extLst>
      <p:ext uri="{BB962C8B-B14F-4D97-AF65-F5344CB8AC3E}">
        <p14:creationId xmlns:p14="http://schemas.microsoft.com/office/powerpoint/2010/main" val="120023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48704-BD04-2CBD-88ED-02F24D81A099}"/>
              </a:ext>
            </a:extLst>
          </p:cNvPr>
          <p:cNvSpPr>
            <a:spLocks noGrp="1"/>
          </p:cNvSpPr>
          <p:nvPr>
            <p:ph type="title"/>
          </p:nvPr>
        </p:nvSpPr>
        <p:spPr/>
        <p:txBody>
          <a:bodyPr/>
          <a:lstStyle/>
          <a:p>
            <a:r>
              <a:rPr lang="de-AT" dirty="0"/>
              <a:t>Beispiel Lösung</a:t>
            </a:r>
          </a:p>
        </p:txBody>
      </p:sp>
      <p:sp>
        <p:nvSpPr>
          <p:cNvPr id="3" name="Inhaltsplatzhalter 2">
            <a:extLst>
              <a:ext uri="{FF2B5EF4-FFF2-40B4-BE49-F238E27FC236}">
                <a16:creationId xmlns:a16="http://schemas.microsoft.com/office/drawing/2014/main" id="{173DD882-B261-5385-F3E8-E9FE4E3E50F4}"/>
              </a:ext>
            </a:extLst>
          </p:cNvPr>
          <p:cNvSpPr>
            <a:spLocks noGrp="1"/>
          </p:cNvSpPr>
          <p:nvPr>
            <p:ph idx="1"/>
          </p:nvPr>
        </p:nvSpPr>
        <p:spPr/>
        <p:txBody>
          <a:bodyPr/>
          <a:lstStyle/>
          <a:p>
            <a:r>
              <a:rPr lang="de-AT"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Wir addieren nun: Die mittlere Gleichung plus die unterste Gleichung. Wir erhalten 24y + (-24y) = 0. Außerdem -42z + (-216z) = -258z. Auf der rechten Seite der Gleichung erhalten wir 114 + 144 = 258.</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pic>
        <p:nvPicPr>
          <p:cNvPr id="4" name="Grafik 3" descr="Gauß Eliminationsverfahren Beispiel 1f">
            <a:extLst>
              <a:ext uri="{FF2B5EF4-FFF2-40B4-BE49-F238E27FC236}">
                <a16:creationId xmlns:a16="http://schemas.microsoft.com/office/drawing/2014/main" id="{F8F6911C-6BB1-5D9D-76C4-7B70F85216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1960" y="3132227"/>
            <a:ext cx="3688080" cy="1836420"/>
          </a:xfrm>
          <a:prstGeom prst="rect">
            <a:avLst/>
          </a:prstGeom>
          <a:noFill/>
          <a:ln>
            <a:noFill/>
          </a:ln>
        </p:spPr>
      </p:pic>
    </p:spTree>
    <p:extLst>
      <p:ext uri="{BB962C8B-B14F-4D97-AF65-F5344CB8AC3E}">
        <p14:creationId xmlns:p14="http://schemas.microsoft.com/office/powerpoint/2010/main" val="242409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lzart">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Holzart</Template>
  <TotalTime>0</TotalTime>
  <Words>790</Words>
  <Application>Microsoft Office PowerPoint</Application>
  <PresentationFormat>Breitbild</PresentationFormat>
  <Paragraphs>54</Paragraphs>
  <Slides>18</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18</vt:i4>
      </vt:variant>
    </vt:vector>
  </HeadingPairs>
  <TitlesOfParts>
    <vt:vector size="24" baseType="lpstr">
      <vt:lpstr>Arial</vt:lpstr>
      <vt:lpstr>Calibri</vt:lpstr>
      <vt:lpstr>Rockwell</vt:lpstr>
      <vt:lpstr>Rockwell Condensed</vt:lpstr>
      <vt:lpstr>Wingdings</vt:lpstr>
      <vt:lpstr>Holzart</vt:lpstr>
      <vt:lpstr>Gaußsches Eliminationsverfahren</vt:lpstr>
      <vt:lpstr>Inhalt</vt:lpstr>
      <vt:lpstr>Allgemein</vt:lpstr>
      <vt:lpstr>Beispiel</vt:lpstr>
      <vt:lpstr>Beispiel Lösung</vt:lpstr>
      <vt:lpstr>Beispiel lösung</vt:lpstr>
      <vt:lpstr>Beispiel Lösung</vt:lpstr>
      <vt:lpstr>Beispiel Lösung</vt:lpstr>
      <vt:lpstr>Beispiel Lösung</vt:lpstr>
      <vt:lpstr>Beispiel Lösung</vt:lpstr>
      <vt:lpstr>Beispiel Lösung</vt:lpstr>
      <vt:lpstr>Beispiel Lösung</vt:lpstr>
      <vt:lpstr>Fehlerfortpflanzung Generell</vt:lpstr>
      <vt:lpstr>Fehlerfortpflanzung und warum es hier besonders Wichtig ist</vt:lpstr>
      <vt:lpstr>Beispiel zum selberrechnen</vt:lpstr>
      <vt:lpstr>Lösung Vom Beispiel zum selbstrechnen</vt:lpstr>
      <vt:lpstr>quellen</vt:lpstr>
      <vt:lpstr>Danke für eure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Gaußsches Eliminationsverfahren</dc:title>
  <dc:creator>Moritz Hackenbuchner</dc:creator>
  <cp:lastModifiedBy> </cp:lastModifiedBy>
  <cp:revision>11</cp:revision>
  <dcterms:created xsi:type="dcterms:W3CDTF">2022-06-01T09:59:14Z</dcterms:created>
  <dcterms:modified xsi:type="dcterms:W3CDTF">2022-06-15T09:52:44Z</dcterms:modified>
</cp:coreProperties>
</file>