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A61697CC-8C9A-4411-A2FF-5A5DEC2AE565}">
          <p14:sldIdLst>
            <p14:sldId id="256"/>
            <p14:sldId id="257"/>
            <p14:sldId id="258"/>
            <p14:sldId id="259"/>
            <p14:sldId id="260"/>
            <p14:sldId id="261"/>
            <p14:sldId id="262"/>
            <p14:sldId id="263"/>
            <p14:sldId id="265"/>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2" autoAdjust="0"/>
    <p:restoredTop sz="94660"/>
  </p:normalViewPr>
  <p:slideViewPr>
    <p:cSldViewPr snapToGrid="0" showGuides="1">
      <p:cViewPr varScale="1">
        <p:scale>
          <a:sx n="113" d="100"/>
          <a:sy n="113" d="100"/>
        </p:scale>
        <p:origin x="31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7AFF8B-2A1C-4993-96A7-7ADDD34D184A}" type="datetimeFigureOut">
              <a:rPr lang="de-DE" smtClean="0"/>
              <a:t>13.06.2022</a:t>
            </a:fld>
            <a:endParaRPr lang="de-DE"/>
          </a:p>
        </p:txBody>
      </p:sp>
      <p:sp>
        <p:nvSpPr>
          <p:cNvPr id="5" name="Footer Placeholder 4"/>
          <p:cNvSpPr>
            <a:spLocks noGrp="1"/>
          </p:cNvSpPr>
          <p:nvPr>
            <p:ph type="ftr" sz="quarter" idx="11"/>
          </p:nvPr>
        </p:nvSpPr>
        <p:spPr>
          <a:xfrm>
            <a:off x="2692397" y="5037663"/>
            <a:ext cx="5214635" cy="279400"/>
          </a:xfrm>
        </p:spPr>
        <p:txBody>
          <a:bodyPr/>
          <a:lstStyle/>
          <a:p>
            <a:endParaRPr lang="de-DE"/>
          </a:p>
        </p:txBody>
      </p:sp>
      <p:sp>
        <p:nvSpPr>
          <p:cNvPr id="6" name="Slide Number Placeholder 5"/>
          <p:cNvSpPr>
            <a:spLocks noGrp="1"/>
          </p:cNvSpPr>
          <p:nvPr>
            <p:ph type="sldNum" sz="quarter" idx="12"/>
          </p:nvPr>
        </p:nvSpPr>
        <p:spPr>
          <a:xfrm>
            <a:off x="8956900" y="5037663"/>
            <a:ext cx="551167" cy="279400"/>
          </a:xfrm>
        </p:spPr>
        <p:txBody>
          <a:bodyPr/>
          <a:lstStyle/>
          <a:p>
            <a:fld id="{35C946CC-63CD-4FC2-93DF-262F5F7330F6}" type="slidenum">
              <a:rPr lang="de-DE" smtClean="0"/>
              <a:t>‹Nr.›</a:t>
            </a:fld>
            <a:endParaRPr lang="de-D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518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F7AFF8B-2A1C-4993-96A7-7ADDD34D184A}" type="datetimeFigureOut">
              <a:rPr lang="de-DE" smtClean="0"/>
              <a:t>13.06.2022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C946CC-63CD-4FC2-93DF-262F5F7330F6}" type="slidenum">
              <a:rPr lang="de-DE" smtClean="0"/>
              <a:t>‹Nr.›</a:t>
            </a:fld>
            <a:endParaRPr lang="de-DE"/>
          </a:p>
        </p:txBody>
      </p:sp>
    </p:spTree>
    <p:extLst>
      <p:ext uri="{BB962C8B-B14F-4D97-AF65-F5344CB8AC3E}">
        <p14:creationId xmlns:p14="http://schemas.microsoft.com/office/powerpoint/2010/main" val="255623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F7AFF8B-2A1C-4993-96A7-7ADDD34D184A}" type="datetimeFigureOut">
              <a:rPr lang="de-DE" smtClean="0"/>
              <a:t>13.06.2022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C946CC-63CD-4FC2-93DF-262F5F7330F6}" type="slidenum">
              <a:rPr lang="de-DE" smtClean="0"/>
              <a:t>‹Nr.›</a:t>
            </a:fld>
            <a:endParaRPr lang="de-D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7766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smtClean="0"/>
              <a:t>Titelmasterformat durch Klicken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F7AFF8B-2A1C-4993-96A7-7ADDD34D184A}" type="datetimeFigureOut">
              <a:rPr lang="de-DE" smtClean="0"/>
              <a:t>13.06.2022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C946CC-63CD-4FC2-93DF-262F5F7330F6}" type="slidenum">
              <a:rPr lang="de-DE" smtClean="0"/>
              <a:t>‹Nr.›</a:t>
            </a:fld>
            <a:endParaRPr lang="de-D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0762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F7AFF8B-2A1C-4993-96A7-7ADDD34D184A}" type="datetimeFigureOut">
              <a:rPr lang="de-DE" smtClean="0"/>
              <a:t>13.06.2022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C946CC-63CD-4FC2-93DF-262F5F7330F6}" type="slidenum">
              <a:rPr lang="de-DE" smtClean="0"/>
              <a:t>‹Nr.›</a:t>
            </a:fld>
            <a:endParaRPr lang="de-DE"/>
          </a:p>
        </p:txBody>
      </p:sp>
    </p:spTree>
    <p:extLst>
      <p:ext uri="{BB962C8B-B14F-4D97-AF65-F5344CB8AC3E}">
        <p14:creationId xmlns:p14="http://schemas.microsoft.com/office/powerpoint/2010/main" val="2531850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smtClean="0"/>
              <a:t>Titelmasterformat durch Klicken bearbeiten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F7AFF8B-2A1C-4993-96A7-7ADDD34D184A}" type="datetimeFigureOut">
              <a:rPr lang="de-DE" smtClean="0"/>
              <a:t>13.06.2022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C946CC-63CD-4FC2-93DF-262F5F7330F6}" type="slidenum">
              <a:rPr lang="de-DE" smtClean="0"/>
              <a:t>‹Nr.›</a:t>
            </a:fld>
            <a:endParaRPr lang="de-D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671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smtClean="0"/>
              <a:t>Titelmasterformat durch Klicken bearbeiten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F7AFF8B-2A1C-4993-96A7-7ADDD34D184A}" type="datetimeFigureOut">
              <a:rPr lang="de-DE" smtClean="0"/>
              <a:t>13.06.2022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C946CC-63CD-4FC2-93DF-262F5F7330F6}" type="slidenum">
              <a:rPr lang="de-DE" smtClean="0"/>
              <a:t>‹Nr.›</a:t>
            </a:fld>
            <a:endParaRPr lang="de-D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8615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F7AFF8B-2A1C-4993-96A7-7ADDD34D184A}" type="datetimeFigureOut">
              <a:rPr lang="de-DE" smtClean="0"/>
              <a:t>13.06.2022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C946CC-63CD-4FC2-93DF-262F5F7330F6}" type="slidenum">
              <a:rPr lang="de-DE" smtClean="0"/>
              <a:t>‹Nr.›</a:t>
            </a:fld>
            <a:endParaRPr lang="de-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278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F7AFF8B-2A1C-4993-96A7-7ADDD34D184A}" type="datetimeFigureOut">
              <a:rPr lang="de-DE" smtClean="0"/>
              <a:t>13.06.2022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C946CC-63CD-4FC2-93DF-262F5F7330F6}" type="slidenum">
              <a:rPr lang="de-DE" smtClean="0"/>
              <a:t>‹Nr.›</a:t>
            </a:fld>
            <a:endParaRPr lang="de-D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827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F7AFF8B-2A1C-4993-96A7-7ADDD34D184A}" type="datetimeFigureOut">
              <a:rPr lang="de-DE" smtClean="0"/>
              <a:t>13.06.2022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C946CC-63CD-4FC2-93DF-262F5F7330F6}" type="slidenum">
              <a:rPr lang="de-DE" smtClean="0"/>
              <a:t>‹Nr.›</a:t>
            </a:fld>
            <a:endParaRPr lang="de-DE"/>
          </a:p>
        </p:txBody>
      </p:sp>
    </p:spTree>
    <p:extLst>
      <p:ext uri="{BB962C8B-B14F-4D97-AF65-F5344CB8AC3E}">
        <p14:creationId xmlns:p14="http://schemas.microsoft.com/office/powerpoint/2010/main" val="378870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F7AFF8B-2A1C-4993-96A7-7ADDD34D184A}" type="datetimeFigureOut">
              <a:rPr lang="de-DE" smtClean="0"/>
              <a:t>13.06.2022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C946CC-63CD-4FC2-93DF-262F5F7330F6}" type="slidenum">
              <a:rPr lang="de-DE" smtClean="0"/>
              <a:t>‹Nr.›</a:t>
            </a:fld>
            <a:endParaRPr lang="de-D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945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4F7AFF8B-2A1C-4993-96A7-7ADDD34D184A}" type="datetimeFigureOut">
              <a:rPr lang="de-DE" smtClean="0"/>
              <a:t>13.06.2022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C946CC-63CD-4FC2-93DF-262F5F7330F6}" type="slidenum">
              <a:rPr lang="de-DE" smtClean="0"/>
              <a:t>‹Nr.›</a:t>
            </a:fld>
            <a:endParaRPr lang="de-DE"/>
          </a:p>
        </p:txBody>
      </p:sp>
    </p:spTree>
    <p:extLst>
      <p:ext uri="{BB962C8B-B14F-4D97-AF65-F5344CB8AC3E}">
        <p14:creationId xmlns:p14="http://schemas.microsoft.com/office/powerpoint/2010/main" val="70814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4F7AFF8B-2A1C-4993-96A7-7ADDD34D184A}" type="datetimeFigureOut">
              <a:rPr lang="de-DE" smtClean="0"/>
              <a:t>13.06.2022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5C946CC-63CD-4FC2-93DF-262F5F7330F6}" type="slidenum">
              <a:rPr lang="de-DE" smtClean="0"/>
              <a:t>‹Nr.›</a:t>
            </a:fld>
            <a:endParaRPr lang="de-D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90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4F7AFF8B-2A1C-4993-96A7-7ADDD34D184A}" type="datetimeFigureOut">
              <a:rPr lang="de-DE" smtClean="0"/>
              <a:t>13.06.2022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5C946CC-63CD-4FC2-93DF-262F5F7330F6}" type="slidenum">
              <a:rPr lang="de-DE" smtClean="0"/>
              <a:t>‹Nr.›</a:t>
            </a:fld>
            <a:endParaRPr lang="de-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640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AFF8B-2A1C-4993-96A7-7ADDD34D184A}" type="datetimeFigureOut">
              <a:rPr lang="de-DE" smtClean="0"/>
              <a:t>13.06.2022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5C946CC-63CD-4FC2-93DF-262F5F7330F6}" type="slidenum">
              <a:rPr lang="de-DE" smtClean="0"/>
              <a:t>‹Nr.›</a:t>
            </a:fld>
            <a:endParaRPr lang="de-DE"/>
          </a:p>
        </p:txBody>
      </p:sp>
    </p:spTree>
    <p:extLst>
      <p:ext uri="{BB962C8B-B14F-4D97-AF65-F5344CB8AC3E}">
        <p14:creationId xmlns:p14="http://schemas.microsoft.com/office/powerpoint/2010/main" val="424313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smtClean="0"/>
              <a:t>Titelmasterformat durch Klicken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F7AFF8B-2A1C-4993-96A7-7ADDD34D184A}" type="datetimeFigureOut">
              <a:rPr lang="de-DE" smtClean="0"/>
              <a:t>13.06.2022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C946CC-63CD-4FC2-93DF-262F5F7330F6}" type="slidenum">
              <a:rPr lang="de-DE" smtClean="0"/>
              <a:t>‹Nr.›</a:t>
            </a:fld>
            <a:endParaRPr lang="de-D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92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smtClean="0"/>
              <a:t>Titelmasterformat durch Klicken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F7AFF8B-2A1C-4993-96A7-7ADDD34D184A}" type="datetimeFigureOut">
              <a:rPr lang="de-DE" smtClean="0"/>
              <a:t>13.06.2022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C946CC-63CD-4FC2-93DF-262F5F7330F6}" type="slidenum">
              <a:rPr lang="de-DE" smtClean="0"/>
              <a:t>‹Nr.›</a:t>
            </a:fld>
            <a:endParaRPr lang="de-DE"/>
          </a:p>
        </p:txBody>
      </p:sp>
    </p:spTree>
    <p:extLst>
      <p:ext uri="{BB962C8B-B14F-4D97-AF65-F5344CB8AC3E}">
        <p14:creationId xmlns:p14="http://schemas.microsoft.com/office/powerpoint/2010/main" val="24607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7AFF8B-2A1C-4993-96A7-7ADDD34D184A}" type="datetimeFigureOut">
              <a:rPr lang="de-DE" smtClean="0"/>
              <a:t>13.06.2022</a:t>
            </a:fld>
            <a:endParaRPr lang="de-D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C946CC-63CD-4FC2-93DF-262F5F7330F6}" type="slidenum">
              <a:rPr lang="de-DE" smtClean="0"/>
              <a:t>‹Nr.›</a:t>
            </a:fld>
            <a:endParaRPr lang="de-DE"/>
          </a:p>
        </p:txBody>
      </p:sp>
    </p:spTree>
    <p:extLst>
      <p:ext uri="{BB962C8B-B14F-4D97-AF65-F5344CB8AC3E}">
        <p14:creationId xmlns:p14="http://schemas.microsoft.com/office/powerpoint/2010/main" val="2857261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wikipedia.org/wiki/Approximationsalgorithmus" TargetMode="External"/><Relationship Id="rId2" Type="http://schemas.openxmlformats.org/officeDocument/2006/relationships/hyperlink" Target="https://de.wikipedia.org/wiki/Mathematik" TargetMode="External"/><Relationship Id="rId1" Type="http://schemas.openxmlformats.org/officeDocument/2006/relationships/slideLayout" Target="../slideLayouts/slideLayout2.xml"/><Relationship Id="rId5" Type="http://schemas.openxmlformats.org/officeDocument/2006/relationships/hyperlink" Target="https://de.wikipedia.org/wiki/Nichtlineare_Gleichung" TargetMode="External"/><Relationship Id="rId4" Type="http://schemas.openxmlformats.org/officeDocument/2006/relationships/hyperlink" Target="https://de.wikipedia.org/wiki/Numerische_Mathemati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studyflix.de/mathematik/newton-verfahren-1780" TargetMode="External"/><Relationship Id="rId2" Type="http://schemas.openxmlformats.org/officeDocument/2006/relationships/hyperlink" Target="https://de.wikipedia.org/wiki/Newtonverfahren" TargetMode="External"/><Relationship Id="rId1" Type="http://schemas.openxmlformats.org/officeDocument/2006/relationships/slideLayout" Target="../slideLayouts/slideLayout2.xml"/><Relationship Id="rId4" Type="http://schemas.openxmlformats.org/officeDocument/2006/relationships/hyperlink" Target="https://www.youtube.com/watch?v=xGemDmrCqE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Newtonverfahren</a:t>
            </a:r>
            <a:endParaRPr lang="de-DE" dirty="0"/>
          </a:p>
        </p:txBody>
      </p:sp>
      <p:sp>
        <p:nvSpPr>
          <p:cNvPr id="3" name="Untertitel 2"/>
          <p:cNvSpPr>
            <a:spLocks noGrp="1"/>
          </p:cNvSpPr>
          <p:nvPr>
            <p:ph type="subTitle" idx="1"/>
          </p:nvPr>
        </p:nvSpPr>
        <p:spPr/>
        <p:txBody>
          <a:bodyPr/>
          <a:lstStyle/>
          <a:p>
            <a:r>
              <a:rPr lang="de-DE" dirty="0" smtClean="0"/>
              <a:t>Ozan Ölmez</a:t>
            </a:r>
            <a:endParaRPr lang="de-DE" dirty="0"/>
          </a:p>
        </p:txBody>
      </p:sp>
    </p:spTree>
    <p:extLst>
      <p:ext uri="{BB962C8B-B14F-4D97-AF65-F5344CB8AC3E}">
        <p14:creationId xmlns:p14="http://schemas.microsoft.com/office/powerpoint/2010/main" val="4048207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295402" y="3056465"/>
            <a:ext cx="9601196" cy="1303867"/>
          </a:xfrm>
        </p:spPr>
        <p:txBody>
          <a:bodyPr/>
          <a:lstStyle/>
          <a:p>
            <a:r>
              <a:rPr lang="de-DE" dirty="0" smtClean="0"/>
              <a:t>Vielen Dank für Ihre Aufmerksamkeit</a:t>
            </a:r>
            <a:endParaRPr lang="de-DE" dirty="0"/>
          </a:p>
        </p:txBody>
      </p:sp>
    </p:spTree>
    <p:extLst>
      <p:ext uri="{BB962C8B-B14F-4D97-AF65-F5344CB8AC3E}">
        <p14:creationId xmlns:p14="http://schemas.microsoft.com/office/powerpoint/2010/main" val="271633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Geschichte</a:t>
            </a:r>
            <a:endParaRPr lang="de-DE" dirty="0"/>
          </a:p>
        </p:txBody>
      </p:sp>
      <p:sp>
        <p:nvSpPr>
          <p:cNvPr id="3" name="Inhaltsplatzhalter 2"/>
          <p:cNvSpPr>
            <a:spLocks noGrp="1"/>
          </p:cNvSpPr>
          <p:nvPr>
            <p:ph idx="1"/>
          </p:nvPr>
        </p:nvSpPr>
        <p:spPr/>
        <p:txBody>
          <a:bodyPr/>
          <a:lstStyle/>
          <a:p>
            <a:r>
              <a:rPr lang="de-DE" dirty="0" smtClean="0"/>
              <a:t>Benannt nach Issac Newton 1669 und Joseph </a:t>
            </a:r>
            <a:r>
              <a:rPr lang="de-DE" dirty="0" err="1" smtClean="0"/>
              <a:t>Raphson</a:t>
            </a:r>
            <a:r>
              <a:rPr lang="de-DE" dirty="0" smtClean="0"/>
              <a:t> 1690</a:t>
            </a:r>
          </a:p>
          <a:p>
            <a:r>
              <a:rPr lang="de-DE" dirty="0"/>
              <a:t>I</a:t>
            </a:r>
            <a:r>
              <a:rPr lang="de-DE" dirty="0" smtClean="0"/>
              <a:t>st </a:t>
            </a:r>
            <a:r>
              <a:rPr lang="de-DE" dirty="0" smtClean="0">
                <a:solidFill>
                  <a:schemeClr val="tx1"/>
                </a:solidFill>
              </a:rPr>
              <a:t>in </a:t>
            </a:r>
            <a:r>
              <a:rPr lang="de-AT" dirty="0">
                <a:solidFill>
                  <a:schemeClr val="tx1"/>
                </a:solidFill>
              </a:rPr>
              <a:t>der </a:t>
            </a:r>
            <a:r>
              <a:rPr lang="de-AT" dirty="0">
                <a:solidFill>
                  <a:schemeClr val="tx1"/>
                </a:solidFill>
                <a:hlinkClick r:id="rId2" tooltip="Mathematik"/>
              </a:rPr>
              <a:t>Mathematik</a:t>
            </a:r>
            <a:r>
              <a:rPr lang="de-AT" dirty="0">
                <a:solidFill>
                  <a:schemeClr val="tx1"/>
                </a:solidFill>
              </a:rPr>
              <a:t> ein häufig verwendeter </a:t>
            </a:r>
            <a:r>
              <a:rPr lang="de-AT" dirty="0">
                <a:solidFill>
                  <a:schemeClr val="tx1"/>
                </a:solidFill>
                <a:hlinkClick r:id="rId3" tooltip="Approximationsalgorithmus"/>
              </a:rPr>
              <a:t>Approximationsalgorithmus</a:t>
            </a:r>
            <a:r>
              <a:rPr lang="de-AT" dirty="0">
                <a:solidFill>
                  <a:schemeClr val="tx1"/>
                </a:solidFill>
              </a:rPr>
              <a:t> zur </a:t>
            </a:r>
            <a:r>
              <a:rPr lang="de-AT" dirty="0">
                <a:solidFill>
                  <a:schemeClr val="tx1"/>
                </a:solidFill>
                <a:hlinkClick r:id="rId4" tooltip="Numerische Mathematik"/>
              </a:rPr>
              <a:t>numerischen</a:t>
            </a:r>
            <a:r>
              <a:rPr lang="de-AT" dirty="0">
                <a:solidFill>
                  <a:schemeClr val="tx1"/>
                </a:solidFill>
              </a:rPr>
              <a:t> Lösung von </a:t>
            </a:r>
            <a:r>
              <a:rPr lang="de-AT" dirty="0">
                <a:solidFill>
                  <a:schemeClr val="tx1"/>
                </a:solidFill>
                <a:hlinkClick r:id="rId5" tooltip="Nichtlineare Gleichung"/>
              </a:rPr>
              <a:t>nichtlinearen Gleichungen</a:t>
            </a:r>
            <a:r>
              <a:rPr lang="de-AT" dirty="0">
                <a:solidFill>
                  <a:schemeClr val="tx1"/>
                </a:solidFill>
              </a:rPr>
              <a:t> und Gleichungssystemen</a:t>
            </a:r>
            <a:endParaRPr lang="de-DE" dirty="0">
              <a:solidFill>
                <a:schemeClr val="tx1"/>
              </a:solidFill>
            </a:endParaRPr>
          </a:p>
        </p:txBody>
      </p:sp>
    </p:spTree>
    <p:extLst>
      <p:ext uri="{BB962C8B-B14F-4D97-AF65-F5344CB8AC3E}">
        <p14:creationId xmlns:p14="http://schemas.microsoft.com/office/powerpoint/2010/main" val="1179780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man mit dem Newtonverfahren machen?</a:t>
            </a:r>
            <a:endParaRPr lang="de-DE" dirty="0"/>
          </a:p>
        </p:txBody>
      </p:sp>
      <p:sp>
        <p:nvSpPr>
          <p:cNvPr id="3" name="Inhaltsplatzhalter 2"/>
          <p:cNvSpPr>
            <a:spLocks noGrp="1"/>
          </p:cNvSpPr>
          <p:nvPr>
            <p:ph idx="1"/>
          </p:nvPr>
        </p:nvSpPr>
        <p:spPr/>
        <p:txBody>
          <a:bodyPr/>
          <a:lstStyle/>
          <a:p>
            <a:r>
              <a:rPr lang="de-DE" dirty="0" smtClean="0"/>
              <a:t>Nullstellen einer Funktion näherungsweise bestimmen</a:t>
            </a:r>
            <a:r>
              <a:rPr lang="de-DE" dirty="0" smtClean="0"/>
              <a:t>.</a:t>
            </a:r>
          </a:p>
          <a:p>
            <a:endParaRPr lang="de-DE" dirty="0"/>
          </a:p>
          <a:p>
            <a:r>
              <a:rPr lang="de-DE" dirty="0" smtClean="0"/>
              <a:t>Funktioniert nicht bei lineare Funktionen!</a:t>
            </a:r>
            <a:endParaRPr lang="de-DE" dirty="0"/>
          </a:p>
        </p:txBody>
      </p:sp>
    </p:spTree>
    <p:extLst>
      <p:ext uri="{BB962C8B-B14F-4D97-AF65-F5344CB8AC3E}">
        <p14:creationId xmlns:p14="http://schemas.microsoft.com/office/powerpoint/2010/main" val="3652764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Wie funktioniert das Newtonverfahren?</a:t>
            </a:r>
            <a:endParaRPr lang="de-DE" dirty="0"/>
          </a:p>
        </p:txBody>
      </p:sp>
      <p:sp>
        <p:nvSpPr>
          <p:cNvPr id="3" name="Inhaltsplatzhalter 2"/>
          <p:cNvSpPr>
            <a:spLocks noGrp="1"/>
          </p:cNvSpPr>
          <p:nvPr>
            <p:ph idx="1"/>
          </p:nvPr>
        </p:nvSpPr>
        <p:spPr/>
        <p:txBody>
          <a:bodyPr/>
          <a:lstStyle/>
          <a:p>
            <a:pPr marL="0" indent="0">
              <a:buNone/>
            </a:pPr>
            <a:r>
              <a:rPr lang="de-DE" dirty="0"/>
              <a:t>Beim </a:t>
            </a:r>
            <a:r>
              <a:rPr lang="de-DE" b="1" dirty="0"/>
              <a:t>Newton Verfahren</a:t>
            </a:r>
            <a:r>
              <a:rPr lang="de-DE" dirty="0"/>
              <a:t> wird ein Anfangswert in eine Formel und anschließend das erhaltene Ergebnis erneut in die Formel eingesetzt. Führt man das weiter fort, so erhält man im Idealfall ein immer besseres Ergebnis für eine Nullstelle der Funktion. Die Berechnung der Nullstelle erfolgt also näherungsweise. Ein solches Verfahren nennt man </a:t>
            </a:r>
            <a:r>
              <a:rPr lang="de-DE" b="1" dirty="0"/>
              <a:t>Iterationsverfahren</a:t>
            </a:r>
            <a:endParaRPr lang="de-DE" dirty="0"/>
          </a:p>
        </p:txBody>
      </p:sp>
    </p:spTree>
    <p:extLst>
      <p:ext uri="{BB962C8B-B14F-4D97-AF65-F5344CB8AC3E}">
        <p14:creationId xmlns:p14="http://schemas.microsoft.com/office/powerpoint/2010/main" val="116945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Formel Newtonverfahren</a:t>
            </a:r>
            <a:endParaRPr lang="de-DE" dirty="0"/>
          </a:p>
        </p:txBody>
      </p:sp>
      <p:sp>
        <p:nvSpPr>
          <p:cNvPr id="7" name="Textfeld 6"/>
          <p:cNvSpPr txBox="1"/>
          <p:nvPr/>
        </p:nvSpPr>
        <p:spPr>
          <a:xfrm>
            <a:off x="4132386" y="3642410"/>
            <a:ext cx="3927228" cy="400110"/>
          </a:xfrm>
          <a:prstGeom prst="rect">
            <a:avLst/>
          </a:prstGeom>
          <a:noFill/>
        </p:spPr>
        <p:txBody>
          <a:bodyPr wrap="square" rtlCol="0">
            <a:spAutoFit/>
          </a:bodyPr>
          <a:lstStyle/>
          <a:p>
            <a:r>
              <a:rPr lang="de-DE" sz="2000" dirty="0" smtClean="0"/>
              <a:t>Wird auch Iterationsformel genannt</a:t>
            </a:r>
            <a:endParaRPr lang="de-DE" sz="2000" dirty="0"/>
          </a:p>
        </p:txBody>
      </p:sp>
      <p:sp>
        <p:nvSpPr>
          <p:cNvPr id="3" name="Textfeld 2"/>
          <p:cNvSpPr txBox="1"/>
          <p:nvPr/>
        </p:nvSpPr>
        <p:spPr>
          <a:xfrm>
            <a:off x="4749800" y="2982009"/>
            <a:ext cx="3420533" cy="738664"/>
          </a:xfrm>
          <a:prstGeom prst="rect">
            <a:avLst/>
          </a:prstGeom>
          <a:noFill/>
        </p:spPr>
        <p:txBody>
          <a:bodyPr wrap="square" rtlCol="0">
            <a:spAutoFit/>
          </a:bodyPr>
          <a:lstStyle/>
          <a:p>
            <a:r>
              <a:rPr lang="de-DE" sz="2400" dirty="0"/>
              <a:t>X</a:t>
            </a:r>
            <a:r>
              <a:rPr lang="de-DE" sz="2400" baseline="-25000" dirty="0"/>
              <a:t>n</a:t>
            </a:r>
            <a:r>
              <a:rPr lang="de-DE" sz="2400" dirty="0"/>
              <a:t>+1=</a:t>
            </a:r>
            <a:r>
              <a:rPr lang="de-DE" sz="2400" dirty="0" err="1"/>
              <a:t>x</a:t>
            </a:r>
            <a:r>
              <a:rPr lang="de-DE" sz="2400" baseline="-25000" dirty="0" err="1"/>
              <a:t>n</a:t>
            </a:r>
            <a:r>
              <a:rPr lang="de-DE" sz="2400" dirty="0"/>
              <a:t>-f(</a:t>
            </a:r>
            <a:r>
              <a:rPr lang="de-DE" sz="2400" dirty="0" err="1"/>
              <a:t>X</a:t>
            </a:r>
            <a:r>
              <a:rPr lang="de-DE" sz="2400" baseline="-25000" dirty="0" err="1"/>
              <a:t>n</a:t>
            </a:r>
            <a:r>
              <a:rPr lang="de-DE" sz="2400" dirty="0"/>
              <a:t>)/f‘(</a:t>
            </a:r>
            <a:r>
              <a:rPr lang="de-DE" sz="2400" dirty="0" err="1"/>
              <a:t>X</a:t>
            </a:r>
            <a:r>
              <a:rPr lang="de-DE" sz="2400" baseline="-25000" dirty="0" err="1"/>
              <a:t>n</a:t>
            </a:r>
            <a:r>
              <a:rPr lang="de-DE" sz="2400" dirty="0"/>
              <a:t>)</a:t>
            </a:r>
          </a:p>
          <a:p>
            <a:endParaRPr lang="de-DE" dirty="0"/>
          </a:p>
        </p:txBody>
      </p:sp>
    </p:spTree>
    <p:extLst>
      <p:ext uri="{BB962C8B-B14F-4D97-AF65-F5344CB8AC3E}">
        <p14:creationId xmlns:p14="http://schemas.microsoft.com/office/powerpoint/2010/main" val="1111934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a:t>
            </a:r>
            <a:endParaRPr lang="de-DE" dirty="0"/>
          </a:p>
        </p:txBody>
      </p:sp>
      <p:sp>
        <p:nvSpPr>
          <p:cNvPr id="5" name="Textfeld 4"/>
          <p:cNvSpPr txBox="1"/>
          <p:nvPr/>
        </p:nvSpPr>
        <p:spPr>
          <a:xfrm>
            <a:off x="1925516" y="2710189"/>
            <a:ext cx="8530817" cy="523220"/>
          </a:xfrm>
          <a:prstGeom prst="rect">
            <a:avLst/>
          </a:prstGeom>
          <a:noFill/>
        </p:spPr>
        <p:txBody>
          <a:bodyPr wrap="square" rtlCol="0">
            <a:spAutoFit/>
          </a:bodyPr>
          <a:lstStyle/>
          <a:p>
            <a:r>
              <a:rPr lang="de-DE" sz="2800" dirty="0" smtClean="0"/>
              <a:t>Berechne mit Hilfe des </a:t>
            </a:r>
            <a:r>
              <a:rPr lang="de-DE" sz="2800" dirty="0" err="1" smtClean="0"/>
              <a:t>Newtonsches</a:t>
            </a:r>
            <a:r>
              <a:rPr lang="de-DE" sz="2800" dirty="0" smtClean="0"/>
              <a:t> Näherungsverfahrens</a:t>
            </a:r>
            <a:endParaRPr lang="de-DE" sz="2800" dirty="0"/>
          </a:p>
        </p:txBody>
      </p:sp>
      <p:sp>
        <p:nvSpPr>
          <p:cNvPr id="3" name="Textfeld 2"/>
          <p:cNvSpPr txBox="1"/>
          <p:nvPr/>
        </p:nvSpPr>
        <p:spPr>
          <a:xfrm>
            <a:off x="4509476" y="3657599"/>
            <a:ext cx="3606800" cy="861774"/>
          </a:xfrm>
          <a:prstGeom prst="rect">
            <a:avLst/>
          </a:prstGeom>
          <a:noFill/>
        </p:spPr>
        <p:txBody>
          <a:bodyPr wrap="square" rtlCol="0">
            <a:spAutoFit/>
          </a:bodyPr>
          <a:lstStyle/>
          <a:p>
            <a:r>
              <a:rPr lang="de-DE" sz="3200" dirty="0"/>
              <a:t>f(x) = x</a:t>
            </a:r>
            <a:r>
              <a:rPr lang="de-DE" sz="3200" baseline="30000" dirty="0"/>
              <a:t>3</a:t>
            </a:r>
            <a:r>
              <a:rPr lang="de-DE" sz="3200" dirty="0"/>
              <a:t>-5x</a:t>
            </a:r>
            <a:r>
              <a:rPr lang="de-DE" sz="3200" baseline="30000" dirty="0"/>
              <a:t>2</a:t>
            </a:r>
            <a:r>
              <a:rPr lang="de-DE" sz="3200" dirty="0"/>
              <a:t>-4x+2</a:t>
            </a:r>
          </a:p>
          <a:p>
            <a:endParaRPr lang="de-DE" dirty="0"/>
          </a:p>
        </p:txBody>
      </p:sp>
    </p:spTree>
    <p:extLst>
      <p:ext uri="{BB962C8B-B14F-4D97-AF65-F5344CB8AC3E}">
        <p14:creationId xmlns:p14="http://schemas.microsoft.com/office/powerpoint/2010/main" val="561527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295402" y="982132"/>
            <a:ext cx="9601196" cy="1091873"/>
          </a:xfrm>
        </p:spPr>
        <p:txBody>
          <a:bodyPr/>
          <a:lstStyle/>
          <a:p>
            <a:r>
              <a:rPr lang="de-DE" dirty="0" smtClean="0"/>
              <a:t>Lösung</a:t>
            </a:r>
            <a:endParaRPr lang="de-DE" dirty="0"/>
          </a:p>
        </p:txBody>
      </p:sp>
      <p:sp>
        <p:nvSpPr>
          <p:cNvPr id="3" name="Inhaltsplatzhalter 2"/>
          <p:cNvSpPr>
            <a:spLocks noGrp="1"/>
          </p:cNvSpPr>
          <p:nvPr>
            <p:ph idx="1"/>
          </p:nvPr>
        </p:nvSpPr>
        <p:spPr>
          <a:xfrm>
            <a:off x="1295402" y="1977289"/>
            <a:ext cx="9601196" cy="4159742"/>
          </a:xfrm>
        </p:spPr>
        <p:txBody>
          <a:bodyPr/>
          <a:lstStyle/>
          <a:p>
            <a:r>
              <a:rPr lang="de-DE" dirty="0" smtClean="0"/>
              <a:t>1.Schritt -&gt; Ableitung von der Funktion</a:t>
            </a:r>
          </a:p>
          <a:p>
            <a:pPr marL="0" indent="0">
              <a:buNone/>
            </a:pPr>
            <a:endParaRPr lang="de-DE" dirty="0" smtClean="0"/>
          </a:p>
          <a:p>
            <a:r>
              <a:rPr lang="de-DE" dirty="0" smtClean="0"/>
              <a:t>2.Schritt </a:t>
            </a:r>
            <a:r>
              <a:rPr lang="de-DE" dirty="0" smtClean="0"/>
              <a:t>-&gt;In die Iterationsformel einsetzen</a:t>
            </a:r>
            <a:endParaRPr lang="de-DE" dirty="0" smtClean="0"/>
          </a:p>
          <a:p>
            <a:pPr marL="0" indent="0">
              <a:buNone/>
            </a:pPr>
            <a:endParaRPr lang="de-DE" dirty="0" smtClean="0"/>
          </a:p>
          <a:p>
            <a:pPr marL="0" indent="0">
              <a:buNone/>
            </a:pPr>
            <a:endParaRPr lang="de-DE" dirty="0" smtClean="0"/>
          </a:p>
          <a:p>
            <a:r>
              <a:rPr lang="de-DE" dirty="0" smtClean="0"/>
              <a:t>3. Schritt -&gt;beliebigen Wert aus dem Intervall ]0;0,5[ für </a:t>
            </a:r>
            <a:r>
              <a:rPr lang="de-DE" dirty="0" smtClean="0"/>
              <a:t>x</a:t>
            </a:r>
            <a:r>
              <a:rPr lang="de-DE" baseline="-25000" dirty="0" smtClean="0"/>
              <a:t>0 </a:t>
            </a:r>
            <a:r>
              <a:rPr lang="de-DE" dirty="0"/>
              <a:t>einsetzen</a:t>
            </a:r>
          </a:p>
          <a:p>
            <a:r>
              <a:rPr lang="de-DE" dirty="0" smtClean="0"/>
              <a:t>Zum Beispiel 0,25</a:t>
            </a:r>
            <a:r>
              <a:rPr lang="de-DE" dirty="0"/>
              <a:t/>
            </a:r>
            <a:br>
              <a:rPr lang="de-DE" dirty="0"/>
            </a:br>
            <a:endParaRPr lang="de-DE" dirty="0" smtClean="0"/>
          </a:p>
          <a:p>
            <a:pPr marL="0" indent="0">
              <a:buNone/>
            </a:pPr>
            <a:endParaRPr lang="de-DE" dirty="0"/>
          </a:p>
        </p:txBody>
      </p:sp>
      <p:pic>
        <p:nvPicPr>
          <p:cNvPr id="7" name="Grafik 6"/>
          <p:cNvPicPr>
            <a:picLocks noChangeAspect="1"/>
          </p:cNvPicPr>
          <p:nvPr/>
        </p:nvPicPr>
        <p:blipFill>
          <a:blip r:embed="rId2"/>
          <a:stretch>
            <a:fillRect/>
          </a:stretch>
        </p:blipFill>
        <p:spPr>
          <a:xfrm>
            <a:off x="4319250" y="2549483"/>
            <a:ext cx="2723221" cy="552733"/>
          </a:xfrm>
          <a:prstGeom prst="rect">
            <a:avLst/>
          </a:prstGeom>
        </p:spPr>
      </p:pic>
      <p:pic>
        <p:nvPicPr>
          <p:cNvPr id="8" name="Grafik 7"/>
          <p:cNvPicPr>
            <a:picLocks noChangeAspect="1"/>
          </p:cNvPicPr>
          <p:nvPr/>
        </p:nvPicPr>
        <p:blipFill>
          <a:blip r:embed="rId3"/>
          <a:stretch>
            <a:fillRect/>
          </a:stretch>
        </p:blipFill>
        <p:spPr>
          <a:xfrm>
            <a:off x="4319250" y="3552783"/>
            <a:ext cx="2884303" cy="884239"/>
          </a:xfrm>
          <a:prstGeom prst="rect">
            <a:avLst/>
          </a:prstGeom>
        </p:spPr>
      </p:pic>
      <p:pic>
        <p:nvPicPr>
          <p:cNvPr id="9" name="Grafik 8"/>
          <p:cNvPicPr>
            <a:picLocks noChangeAspect="1"/>
          </p:cNvPicPr>
          <p:nvPr/>
        </p:nvPicPr>
        <p:blipFill>
          <a:blip r:embed="rId4"/>
          <a:stretch>
            <a:fillRect/>
          </a:stretch>
        </p:blipFill>
        <p:spPr>
          <a:xfrm>
            <a:off x="4656139" y="5002735"/>
            <a:ext cx="2684462" cy="990451"/>
          </a:xfrm>
          <a:prstGeom prst="rect">
            <a:avLst/>
          </a:prstGeom>
        </p:spPr>
      </p:pic>
    </p:spTree>
    <p:extLst>
      <p:ext uri="{BB962C8B-B14F-4D97-AF65-F5344CB8AC3E}">
        <p14:creationId xmlns:p14="http://schemas.microsoft.com/office/powerpoint/2010/main" val="2831441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 Fortsetzung</a:t>
            </a:r>
            <a:endParaRPr lang="de-DE" dirty="0"/>
          </a:p>
        </p:txBody>
      </p:sp>
      <p:sp>
        <p:nvSpPr>
          <p:cNvPr id="3" name="Inhaltsplatzhalter 2"/>
          <p:cNvSpPr>
            <a:spLocks noGrp="1"/>
          </p:cNvSpPr>
          <p:nvPr>
            <p:ph idx="1"/>
          </p:nvPr>
        </p:nvSpPr>
        <p:spPr>
          <a:xfrm>
            <a:off x="1295401" y="2556932"/>
            <a:ext cx="5825066" cy="3318936"/>
          </a:xfrm>
        </p:spPr>
        <p:txBody>
          <a:bodyPr/>
          <a:lstStyle/>
          <a:p>
            <a:r>
              <a:rPr lang="de-DE" dirty="0" smtClean="0"/>
              <a:t>4. Schritt Mit dem Wert weiterarbeiten</a:t>
            </a:r>
          </a:p>
          <a:p>
            <a:endParaRPr lang="de-DE" dirty="0"/>
          </a:p>
          <a:p>
            <a:endParaRPr lang="de-DE" dirty="0" smtClean="0"/>
          </a:p>
          <a:p>
            <a:endParaRPr lang="de-DE" dirty="0"/>
          </a:p>
          <a:p>
            <a:r>
              <a:rPr lang="de-DE" dirty="0" smtClean="0"/>
              <a:t>5. Schritt-&gt; Mit dem neuen Wert weiterarbeiten</a:t>
            </a:r>
          </a:p>
          <a:p>
            <a:endParaRPr lang="de-DE" dirty="0"/>
          </a:p>
        </p:txBody>
      </p:sp>
      <p:pic>
        <p:nvPicPr>
          <p:cNvPr id="4" name="Grafik 3"/>
          <p:cNvPicPr>
            <a:picLocks noChangeAspect="1"/>
          </p:cNvPicPr>
          <p:nvPr/>
        </p:nvPicPr>
        <p:blipFill>
          <a:blip r:embed="rId2"/>
          <a:stretch>
            <a:fillRect/>
          </a:stretch>
        </p:blipFill>
        <p:spPr>
          <a:xfrm>
            <a:off x="2201863" y="3056467"/>
            <a:ext cx="2420938" cy="1517498"/>
          </a:xfrm>
          <a:prstGeom prst="rect">
            <a:avLst/>
          </a:prstGeom>
        </p:spPr>
      </p:pic>
      <p:pic>
        <p:nvPicPr>
          <p:cNvPr id="5" name="Grafik 4"/>
          <p:cNvPicPr>
            <a:picLocks noChangeAspect="1"/>
          </p:cNvPicPr>
          <p:nvPr/>
        </p:nvPicPr>
        <p:blipFill>
          <a:blip r:embed="rId3"/>
          <a:stretch>
            <a:fillRect/>
          </a:stretch>
        </p:blipFill>
        <p:spPr>
          <a:xfrm>
            <a:off x="1025914" y="5383568"/>
            <a:ext cx="4199731" cy="822500"/>
          </a:xfrm>
          <a:prstGeom prst="rect">
            <a:avLst/>
          </a:prstGeom>
        </p:spPr>
      </p:pic>
      <p:pic>
        <p:nvPicPr>
          <p:cNvPr id="6" name="Grafik 5"/>
          <p:cNvPicPr>
            <a:picLocks noChangeAspect="1"/>
          </p:cNvPicPr>
          <p:nvPr/>
        </p:nvPicPr>
        <p:blipFill>
          <a:blip r:embed="rId4"/>
          <a:stretch>
            <a:fillRect/>
          </a:stretch>
        </p:blipFill>
        <p:spPr>
          <a:xfrm>
            <a:off x="6829134" y="3253746"/>
            <a:ext cx="4392659" cy="1927853"/>
          </a:xfrm>
          <a:prstGeom prst="rect">
            <a:avLst/>
          </a:prstGeom>
        </p:spPr>
      </p:pic>
      <p:pic>
        <p:nvPicPr>
          <p:cNvPr id="8" name="Grafik 7"/>
          <p:cNvPicPr>
            <a:picLocks noChangeAspect="1"/>
          </p:cNvPicPr>
          <p:nvPr/>
        </p:nvPicPr>
        <p:blipFill>
          <a:blip r:embed="rId5"/>
          <a:stretch>
            <a:fillRect/>
          </a:stretch>
        </p:blipFill>
        <p:spPr>
          <a:xfrm>
            <a:off x="5250780" y="5730710"/>
            <a:ext cx="904487" cy="318724"/>
          </a:xfrm>
          <a:prstGeom prst="rect">
            <a:avLst/>
          </a:prstGeom>
        </p:spPr>
      </p:pic>
      <p:sp>
        <p:nvSpPr>
          <p:cNvPr id="9" name="Textfeld 8"/>
          <p:cNvSpPr txBox="1"/>
          <p:nvPr/>
        </p:nvSpPr>
        <p:spPr>
          <a:xfrm>
            <a:off x="6527798" y="2792081"/>
            <a:ext cx="1600887" cy="461665"/>
          </a:xfrm>
          <a:prstGeom prst="rect">
            <a:avLst/>
          </a:prstGeom>
          <a:noFill/>
        </p:spPr>
        <p:txBody>
          <a:bodyPr wrap="none" rtlCol="0">
            <a:spAutoFit/>
          </a:bodyPr>
          <a:lstStyle/>
          <a:p>
            <a:pPr marL="342900" indent="-342900">
              <a:buClr>
                <a:schemeClr val="accent1"/>
              </a:buClr>
              <a:buFont typeface="Arial" panose="020B0604020202020204" pitchFamily="34" charset="0"/>
              <a:buChar char="•"/>
            </a:pPr>
            <a:r>
              <a:rPr lang="de-DE" sz="2400" dirty="0" smtClean="0"/>
              <a:t>6. Schritt</a:t>
            </a:r>
            <a:endParaRPr lang="de-DE" sz="2400" dirty="0"/>
          </a:p>
        </p:txBody>
      </p:sp>
    </p:spTree>
    <p:extLst>
      <p:ext uri="{BB962C8B-B14F-4D97-AF65-F5344CB8AC3E}">
        <p14:creationId xmlns:p14="http://schemas.microsoft.com/office/powerpoint/2010/main" val="180733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Inhaltsplatzhalter 2"/>
          <p:cNvSpPr>
            <a:spLocks noGrp="1"/>
          </p:cNvSpPr>
          <p:nvPr>
            <p:ph idx="1"/>
          </p:nvPr>
        </p:nvSpPr>
        <p:spPr/>
        <p:txBody>
          <a:bodyPr/>
          <a:lstStyle/>
          <a:p>
            <a:r>
              <a:rPr lang="de-DE" dirty="0">
                <a:hlinkClick r:id="rId2"/>
              </a:rPr>
              <a:t>https://</a:t>
            </a:r>
            <a:r>
              <a:rPr lang="de-DE" dirty="0" smtClean="0">
                <a:hlinkClick r:id="rId2"/>
              </a:rPr>
              <a:t>de.wikipedia.org/wiki/Newtonverfahren</a:t>
            </a:r>
            <a:endParaRPr lang="de-DE" dirty="0" smtClean="0"/>
          </a:p>
          <a:p>
            <a:r>
              <a:rPr lang="de-DE" dirty="0" smtClean="0">
                <a:hlinkClick r:id="rId3"/>
              </a:rPr>
              <a:t>https://studyflix.de/mathematik/newton-verfahren-1780</a:t>
            </a:r>
            <a:endParaRPr lang="de-DE" dirty="0" smtClean="0"/>
          </a:p>
          <a:p>
            <a:r>
              <a:rPr lang="de-DE" dirty="0" smtClean="0">
                <a:hlinkClick r:id="rId4"/>
              </a:rPr>
              <a:t>https://www.youtube.com/watch?v=xGemDmrCqEk</a:t>
            </a:r>
            <a:endParaRPr lang="de-DE" dirty="0" smtClean="0"/>
          </a:p>
          <a:p>
            <a:r>
              <a:rPr lang="de-DE" dirty="0">
                <a:solidFill>
                  <a:schemeClr val="accent1"/>
                </a:solidFill>
              </a:rPr>
              <a:t>https://www.youtube.com/watch?v=YZmwMzYg--w</a:t>
            </a:r>
          </a:p>
        </p:txBody>
      </p:sp>
    </p:spTree>
    <p:extLst>
      <p:ext uri="{BB962C8B-B14F-4D97-AF65-F5344CB8AC3E}">
        <p14:creationId xmlns:p14="http://schemas.microsoft.com/office/powerpoint/2010/main" val="28723282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sch">
  <a:themeElements>
    <a:clrScheme name="Organisch">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sch">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sch">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137</Words>
  <Application>Microsoft Office PowerPoint</Application>
  <PresentationFormat>Breitbild</PresentationFormat>
  <Paragraphs>38</Paragraphs>
  <Slides>10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10</vt:i4>
      </vt:variant>
    </vt:vector>
  </HeadingPairs>
  <TitlesOfParts>
    <vt:vector size="13" baseType="lpstr">
      <vt:lpstr>Arial</vt:lpstr>
      <vt:lpstr>Garamond</vt:lpstr>
      <vt:lpstr>Organisch</vt:lpstr>
      <vt:lpstr>Newtonverfahren</vt:lpstr>
      <vt:lpstr>Geschichte</vt:lpstr>
      <vt:lpstr>Was kann man mit dem Newtonverfahren machen?</vt:lpstr>
      <vt:lpstr>Wie funktioniert das Newtonverfahren?</vt:lpstr>
      <vt:lpstr>Formel Newtonverfahren</vt:lpstr>
      <vt:lpstr>Beispiel</vt:lpstr>
      <vt:lpstr>Lösung</vt:lpstr>
      <vt:lpstr>Lösung Fortsetzung</vt:lpstr>
      <vt:lpstr>Quellen</vt:lpstr>
      <vt:lpstr>Vielen Dank für Ihre Aufmerksamkeit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Newton-Verfahren</dc:title>
  <dc:creator>Ozan Ölmez</dc:creator>
  <cp:lastModifiedBy>Ozan Ölmez</cp:lastModifiedBy>
  <cp:revision>15</cp:revision>
  <dcterms:created xsi:type="dcterms:W3CDTF">2022-06-08T10:25:55Z</dcterms:created>
  <dcterms:modified xsi:type="dcterms:W3CDTF">2022-06-13T19:59:02Z</dcterms:modified>
</cp:coreProperties>
</file>