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58" r:id="rId7"/>
    <p:sldId id="259" r:id="rId8"/>
    <p:sldId id="261" r:id="rId9"/>
    <p:sldId id="262" r:id="rId10"/>
    <p:sldId id="263" r:id="rId11"/>
    <p:sldId id="264" r:id="rId12"/>
    <p:sldId id="267" r:id="rId13"/>
    <p:sldId id="265" r:id="rId14"/>
    <p:sldId id="266" r:id="rId15"/>
    <p:sldId id="26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0438" autoAdjust="0"/>
  </p:normalViewPr>
  <p:slideViewPr>
    <p:cSldViewPr snapToGrid="0">
      <p:cViewPr varScale="1">
        <p:scale>
          <a:sx n="128" d="100"/>
          <a:sy n="128" d="100"/>
        </p:scale>
        <p:origin x="15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CADC0-E2B6-4EC8-87F8-C27EE96B9408}" type="datetimeFigureOut">
              <a:rPr lang="de-AT" smtClean="0"/>
              <a:t>23.06.2022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46206-27B9-4D33-8E7D-2785837744B8}" type="slidenum">
              <a:rPr lang="de-AT" smtClean="0"/>
              <a:t>‹Nr.›</a:t>
            </a:fld>
            <a:endParaRPr lang="de-AT"/>
          </a:p>
        </p:txBody>
      </p:sp>
    </p:spTree>
    <p:extLst>
      <p:ext uri="{BB962C8B-B14F-4D97-AF65-F5344CB8AC3E}">
        <p14:creationId xmlns:p14="http://schemas.microsoft.com/office/powerpoint/2010/main" val="428241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Die </a:t>
            </a:r>
            <a:r>
              <a:rPr lang="de-DE"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Logic</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beschreibt eine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Logik der unscharfen Mengen</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die auch als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Sets bezeichnet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Gegensatz zur Booleschen Logik bzw. der binären Logik</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der nur der Zustand 0 (falsch) oder 1 (wahr) angenommen werden kann, wird durch die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Logic</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ein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Wert zwischen 0 und 1 zugeordnet</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0" lvl="0" indent="0">
              <a:buFont typeface="Symbol" panose="05050102010706020507" pitchFamily="18" charset="2"/>
              <a:buNone/>
            </a:pPr>
            <a:endParaRPr lang="de-A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Diese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Logik der Unschärfe geht auf den Informatik Professor Lotfi Zadeh der Universität Berkeley zurück</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der im Jahr 1965 die mathematische Theorie der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Sets beschrieb, die den Ausgangspunkt der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Logic</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bildete.</a:t>
            </a:r>
          </a:p>
          <a:p>
            <a:pPr marL="0" lvl="0" indent="0">
              <a:buFont typeface="Symbol" panose="05050102010706020507" pitchFamily="18" charset="2"/>
              <a:buNone/>
            </a:pPr>
            <a:endParaRPr lang="de-A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800"/>
              </a:spcAft>
              <a:buFont typeface="Symbol" panose="05050102010706020507" pitchFamily="18" charset="2"/>
              <a:buNone/>
            </a:pP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Die </a:t>
            </a:r>
            <a:r>
              <a:rPr lang="de-DE"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Logic</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hat sich zu einem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wesentlichen Bestandteil der Regelungstechnik</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entwickelt, in der verschiedene nicht eindeutige Zustände auftreten können und bewertet sowie verarbeitet werden müssen. Auch in der </a:t>
            </a:r>
            <a:r>
              <a:rPr lang="de-DE"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Entwicklung von KI-Systemen</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spielt die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Fuzzy</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Logic</a:t>
            </a:r>
            <a:r>
              <a:rPr lang="de-DE"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eine große Rolle.</a:t>
            </a:r>
            <a:endParaRPr lang="de-AT"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E3C46206-27B9-4D33-8E7D-2785837744B8}" type="slidenum">
              <a:rPr lang="de-AT" smtClean="0"/>
              <a:t>4</a:t>
            </a:fld>
            <a:endParaRPr lang="de-AT"/>
          </a:p>
        </p:txBody>
      </p:sp>
    </p:spTree>
    <p:extLst>
      <p:ext uri="{BB962C8B-B14F-4D97-AF65-F5344CB8AC3E}">
        <p14:creationId xmlns:p14="http://schemas.microsoft.com/office/powerpoint/2010/main" val="182969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dirty="0">
                <a:solidFill>
                  <a:schemeClr val="bg1"/>
                </a:solidFill>
                <a:effectLst/>
                <a:latin typeface="Calibri" panose="020F0502020204030204" pitchFamily="34" charset="0"/>
              </a:rPr>
              <a:t>Durch die </a:t>
            </a:r>
            <a:r>
              <a:rPr lang="de-DE" sz="1200" b="1" i="0" dirty="0" err="1">
                <a:solidFill>
                  <a:schemeClr val="bg1"/>
                </a:solidFill>
                <a:effectLst/>
                <a:latin typeface="Calibri" panose="020F0502020204030204" pitchFamily="34" charset="0"/>
              </a:rPr>
              <a:t>Fuzzy</a:t>
            </a:r>
            <a:r>
              <a:rPr lang="de-DE" sz="1200" b="1" i="0" dirty="0">
                <a:solidFill>
                  <a:schemeClr val="bg1"/>
                </a:solidFill>
                <a:effectLst/>
                <a:latin typeface="Calibri" panose="020F0502020204030204" pitchFamily="34" charset="0"/>
              </a:rPr>
              <a:t> Sets</a:t>
            </a:r>
            <a:r>
              <a:rPr lang="de-DE" sz="1200" b="0" i="0" dirty="0">
                <a:solidFill>
                  <a:schemeClr val="bg1"/>
                </a:solidFill>
                <a:effectLst/>
                <a:latin typeface="Calibri" panose="020F0502020204030204" pitchFamily="34" charset="0"/>
              </a:rPr>
              <a:t> werden unscharfe Aussagen ausgedrückt, die </a:t>
            </a:r>
            <a:r>
              <a:rPr lang="de-DE" sz="1200" b="1" i="0" dirty="0">
                <a:solidFill>
                  <a:schemeClr val="bg1"/>
                </a:solidFill>
                <a:effectLst/>
                <a:latin typeface="Calibri" panose="020F0502020204030204" pitchFamily="34" charset="0"/>
              </a:rPr>
              <a:t>auf sprachlichen Formulierungen basieren und als linguistische Variablen bezeichnet</a:t>
            </a:r>
            <a:r>
              <a:rPr lang="de-DE" sz="1200" b="0" i="0" dirty="0">
                <a:solidFill>
                  <a:schemeClr val="bg1"/>
                </a:solidFill>
                <a:effectLst/>
                <a:latin typeface="Calibri" panose="020F0502020204030204" pitchFamily="34" charset="0"/>
              </a:rPr>
              <a:t> werden. Wie in </a:t>
            </a:r>
            <a:r>
              <a:rPr lang="de-DE" sz="1200" b="0" i="0" dirty="0" err="1">
                <a:solidFill>
                  <a:schemeClr val="bg1"/>
                </a:solidFill>
                <a:effectLst/>
                <a:latin typeface="Calibri" panose="020F0502020204030204" pitchFamily="34" charset="0"/>
              </a:rPr>
              <a:t>in</a:t>
            </a:r>
            <a:r>
              <a:rPr lang="de-DE" sz="1200" b="0" i="0" dirty="0">
                <a:solidFill>
                  <a:schemeClr val="bg1"/>
                </a:solidFill>
                <a:effectLst/>
                <a:latin typeface="Calibri" panose="020F0502020204030204" pitchFamily="34" charset="0"/>
              </a:rPr>
              <a:t> der Abbildung zu sehen, werden statt der binären Aussage </a:t>
            </a:r>
            <a:r>
              <a:rPr lang="de-DE" sz="1200" b="0" i="1" dirty="0">
                <a:solidFill>
                  <a:schemeClr val="bg1"/>
                </a:solidFill>
                <a:effectLst/>
                <a:latin typeface="Calibri" panose="020F0502020204030204" pitchFamily="34" charset="0"/>
              </a:rPr>
              <a:t>hell</a:t>
            </a:r>
            <a:r>
              <a:rPr lang="de-DE" sz="1200" b="0" i="0" dirty="0">
                <a:solidFill>
                  <a:schemeClr val="bg1"/>
                </a:solidFill>
                <a:effectLst/>
                <a:latin typeface="Calibri" panose="020F0502020204030204" pitchFamily="34" charset="0"/>
              </a:rPr>
              <a:t> und </a:t>
            </a:r>
            <a:r>
              <a:rPr lang="de-DE" sz="1200" b="0" i="1" dirty="0">
                <a:solidFill>
                  <a:schemeClr val="bg1"/>
                </a:solidFill>
                <a:effectLst/>
                <a:latin typeface="Calibri" panose="020F0502020204030204" pitchFamily="34" charset="0"/>
              </a:rPr>
              <a:t>dunkel</a:t>
            </a:r>
            <a:r>
              <a:rPr lang="de-DE" sz="1200" b="0" i="0" dirty="0">
                <a:solidFill>
                  <a:schemeClr val="bg1"/>
                </a:solidFill>
                <a:effectLst/>
                <a:latin typeface="Calibri" panose="020F0502020204030204" pitchFamily="34" charset="0"/>
              </a:rPr>
              <a:t> in einem </a:t>
            </a:r>
            <a:r>
              <a:rPr lang="de-DE" sz="1200" b="0" i="0" dirty="0" err="1">
                <a:solidFill>
                  <a:schemeClr val="bg1"/>
                </a:solidFill>
                <a:effectLst/>
                <a:latin typeface="Calibri" panose="020F0502020204030204" pitchFamily="34" charset="0"/>
              </a:rPr>
              <a:t>Fuzzy</a:t>
            </a:r>
            <a:r>
              <a:rPr lang="de-DE" sz="1200" b="0" i="0" dirty="0">
                <a:solidFill>
                  <a:schemeClr val="bg1"/>
                </a:solidFill>
                <a:effectLst/>
                <a:latin typeface="Calibri" panose="020F0502020204030204" pitchFamily="34" charset="0"/>
              </a:rPr>
              <a:t> Set verschiedene Stufen (</a:t>
            </a:r>
            <a:r>
              <a:rPr lang="de-DE" sz="1200" b="0" i="1" dirty="0">
                <a:solidFill>
                  <a:schemeClr val="bg1"/>
                </a:solidFill>
                <a:effectLst/>
                <a:latin typeface="Calibri" panose="020F0502020204030204" pitchFamily="34" charset="0"/>
              </a:rPr>
              <a:t>dunkel</a:t>
            </a:r>
            <a:r>
              <a:rPr lang="de-DE" sz="1200" b="0" i="0" dirty="0">
                <a:solidFill>
                  <a:schemeClr val="bg1"/>
                </a:solidFill>
                <a:effectLst/>
                <a:latin typeface="Calibri" panose="020F0502020204030204" pitchFamily="34" charset="0"/>
              </a:rPr>
              <a:t>, </a:t>
            </a:r>
            <a:r>
              <a:rPr lang="de-DE" sz="1200" b="0" i="1" dirty="0">
                <a:solidFill>
                  <a:schemeClr val="bg1"/>
                </a:solidFill>
                <a:effectLst/>
                <a:latin typeface="Calibri" panose="020F0502020204030204" pitchFamily="34" charset="0"/>
              </a:rPr>
              <a:t>düster</a:t>
            </a:r>
            <a:r>
              <a:rPr lang="de-DE" sz="1200" b="0" i="0" dirty="0">
                <a:solidFill>
                  <a:schemeClr val="bg1"/>
                </a:solidFill>
                <a:effectLst/>
                <a:latin typeface="Calibri" panose="020F0502020204030204" pitchFamily="34" charset="0"/>
              </a:rPr>
              <a:t>, </a:t>
            </a:r>
            <a:r>
              <a:rPr lang="de-DE" sz="1200" b="0" i="1" dirty="0">
                <a:solidFill>
                  <a:schemeClr val="bg1"/>
                </a:solidFill>
                <a:effectLst/>
                <a:latin typeface="Calibri" panose="020F0502020204030204" pitchFamily="34" charset="0"/>
              </a:rPr>
              <a:t>schattig</a:t>
            </a:r>
            <a:r>
              <a:rPr lang="de-DE" sz="1200" b="0" i="0" dirty="0">
                <a:solidFill>
                  <a:schemeClr val="bg1"/>
                </a:solidFill>
                <a:effectLst/>
                <a:latin typeface="Calibri" panose="020F0502020204030204" pitchFamily="34" charset="0"/>
              </a:rPr>
              <a:t>, </a:t>
            </a:r>
            <a:r>
              <a:rPr lang="de-DE" sz="1200" b="0" i="1" dirty="0">
                <a:solidFill>
                  <a:schemeClr val="bg1"/>
                </a:solidFill>
                <a:effectLst/>
                <a:latin typeface="Calibri" panose="020F0502020204030204" pitchFamily="34" charset="0"/>
              </a:rPr>
              <a:t>hell</a:t>
            </a:r>
            <a:r>
              <a:rPr lang="de-DE" sz="1200" b="0" i="0" dirty="0">
                <a:solidFill>
                  <a:schemeClr val="bg1"/>
                </a:solidFill>
                <a:effectLst/>
                <a:latin typeface="Calibri" panose="020F0502020204030204" pitchFamily="34" charset="0"/>
              </a:rPr>
              <a:t>) der Helligkeit unterschieden und durch einen linguistischen Ausdruck beschrieben. Die </a:t>
            </a:r>
            <a:r>
              <a:rPr lang="de-DE" sz="1200" b="1" i="0" dirty="0">
                <a:solidFill>
                  <a:schemeClr val="bg1"/>
                </a:solidFill>
                <a:effectLst/>
                <a:latin typeface="Calibri" panose="020F0502020204030204" pitchFamily="34" charset="0"/>
              </a:rPr>
              <a:t>Stufen</a:t>
            </a:r>
            <a:r>
              <a:rPr lang="de-DE" sz="1200" b="0" i="0" dirty="0">
                <a:solidFill>
                  <a:schemeClr val="bg1"/>
                </a:solidFill>
                <a:effectLst/>
                <a:latin typeface="Calibri" panose="020F0502020204030204" pitchFamily="34" charset="0"/>
              </a:rPr>
              <a:t>, welche in Intervalle unterteilt sind, dienen </a:t>
            </a:r>
            <a:r>
              <a:rPr lang="de-DE" sz="1200" b="1" i="0" dirty="0">
                <a:solidFill>
                  <a:schemeClr val="bg1"/>
                </a:solidFill>
                <a:effectLst/>
                <a:latin typeface="Calibri" panose="020F0502020204030204" pitchFamily="34" charset="0"/>
              </a:rPr>
              <a:t>zur Anwendung von Regeln</a:t>
            </a:r>
            <a:r>
              <a:rPr lang="de-DE" sz="1200" b="0" i="0" dirty="0">
                <a:solidFill>
                  <a:schemeClr val="bg1"/>
                </a:solidFill>
                <a:effectLst/>
                <a:latin typeface="Calibri" panose="020F0502020204030204" pitchFamily="34" charset="0"/>
              </a:rPr>
              <a:t>, wie beispielsweise dem An- und Ausschalten der Scheinwerfer an einem Fahrzeug, ab einer bestimmten Helligkeitsstufe.</a:t>
            </a:r>
          </a:p>
          <a:p>
            <a:endParaRPr lang="de-DE" sz="1200" b="0" i="0" dirty="0">
              <a:solidFill>
                <a:schemeClr val="bg1"/>
              </a:solidFill>
              <a:effectLst/>
              <a:latin typeface="Calibri" panose="020F0502020204030204" pitchFamily="34" charset="0"/>
            </a:endParaRPr>
          </a:p>
          <a:p>
            <a:r>
              <a:rPr lang="de-DE" sz="1200" b="0" i="0" dirty="0">
                <a:solidFill>
                  <a:schemeClr val="bg1"/>
                </a:solidFill>
                <a:effectLst/>
                <a:latin typeface="Calibri" panose="020F0502020204030204" pitchFamily="34" charset="0"/>
              </a:rPr>
              <a:t>Durch </a:t>
            </a:r>
            <a:r>
              <a:rPr lang="de-DE" sz="1200" b="0" i="0" dirty="0" err="1">
                <a:solidFill>
                  <a:schemeClr val="bg1"/>
                </a:solidFill>
                <a:effectLst/>
                <a:latin typeface="Calibri" panose="020F0502020204030204" pitchFamily="34" charset="0"/>
              </a:rPr>
              <a:t>Fuzzy</a:t>
            </a:r>
            <a:r>
              <a:rPr lang="de-DE" sz="1200" b="0" i="0" dirty="0">
                <a:solidFill>
                  <a:schemeClr val="bg1"/>
                </a:solidFill>
                <a:effectLst/>
                <a:latin typeface="Calibri" panose="020F0502020204030204" pitchFamily="34" charset="0"/>
              </a:rPr>
              <a:t> Sets lassen sich </a:t>
            </a:r>
            <a:r>
              <a:rPr lang="de-DE" sz="1200" b="1" i="0" dirty="0">
                <a:solidFill>
                  <a:schemeClr val="bg1"/>
                </a:solidFill>
                <a:effectLst/>
                <a:latin typeface="Calibri" panose="020F0502020204030204" pitchFamily="34" charset="0"/>
              </a:rPr>
              <a:t>Schnittmengen</a:t>
            </a:r>
            <a:r>
              <a:rPr lang="de-DE" sz="1200" b="0" i="0" dirty="0">
                <a:solidFill>
                  <a:schemeClr val="bg1"/>
                </a:solidFill>
                <a:effectLst/>
                <a:latin typeface="Calibri" panose="020F0502020204030204" pitchFamily="34" charset="0"/>
              </a:rPr>
              <a:t> (UND-Verknüpfung), </a:t>
            </a:r>
            <a:r>
              <a:rPr lang="de-DE" sz="1200" b="1" i="0" dirty="0">
                <a:solidFill>
                  <a:schemeClr val="bg1"/>
                </a:solidFill>
                <a:effectLst/>
                <a:latin typeface="Calibri" panose="020F0502020204030204" pitchFamily="34" charset="0"/>
              </a:rPr>
              <a:t>Vereinigungsmengen</a:t>
            </a:r>
            <a:r>
              <a:rPr lang="de-DE" sz="1200" b="0" i="0" dirty="0">
                <a:solidFill>
                  <a:schemeClr val="bg1"/>
                </a:solidFill>
                <a:effectLst/>
                <a:latin typeface="Calibri" panose="020F0502020204030204" pitchFamily="34" charset="0"/>
              </a:rPr>
              <a:t> (ODER-Verknüpfungen) und </a:t>
            </a:r>
            <a:r>
              <a:rPr lang="de-DE" sz="1200" b="1" i="0" dirty="0">
                <a:solidFill>
                  <a:schemeClr val="bg1"/>
                </a:solidFill>
                <a:effectLst/>
                <a:latin typeface="Calibri" panose="020F0502020204030204" pitchFamily="34" charset="0"/>
              </a:rPr>
              <a:t>Komplementmengen</a:t>
            </a:r>
            <a:r>
              <a:rPr lang="de-DE" sz="1200" b="0" i="0" dirty="0">
                <a:solidFill>
                  <a:schemeClr val="bg1"/>
                </a:solidFill>
                <a:effectLst/>
                <a:latin typeface="Calibri" panose="020F0502020204030204" pitchFamily="34" charset="0"/>
              </a:rPr>
              <a:t> (NICHT-Enthalten sein) bilden.</a:t>
            </a:r>
          </a:p>
          <a:p>
            <a:endParaRPr lang="de-AT" dirty="0"/>
          </a:p>
        </p:txBody>
      </p:sp>
      <p:sp>
        <p:nvSpPr>
          <p:cNvPr id="4" name="Foliennummernplatzhalter 3"/>
          <p:cNvSpPr>
            <a:spLocks noGrp="1"/>
          </p:cNvSpPr>
          <p:nvPr>
            <p:ph type="sldNum" sz="quarter" idx="5"/>
          </p:nvPr>
        </p:nvSpPr>
        <p:spPr/>
        <p:txBody>
          <a:bodyPr/>
          <a:lstStyle/>
          <a:p>
            <a:fld id="{E3C46206-27B9-4D33-8E7D-2785837744B8}" type="slidenum">
              <a:rPr lang="de-AT" smtClean="0"/>
              <a:t>5</a:t>
            </a:fld>
            <a:endParaRPr lang="de-AT"/>
          </a:p>
        </p:txBody>
      </p:sp>
    </p:spTree>
    <p:extLst>
      <p:ext uri="{BB962C8B-B14F-4D97-AF65-F5344CB8AC3E}">
        <p14:creationId xmlns:p14="http://schemas.microsoft.com/office/powerpoint/2010/main" val="131619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dirty="0">
                <a:solidFill>
                  <a:schemeClr val="bg1"/>
                </a:solidFill>
                <a:effectLst/>
                <a:latin typeface="Calibri" panose="020F0502020204030204" pitchFamily="34" charset="0"/>
              </a:rPr>
              <a:t>Die </a:t>
            </a:r>
            <a:r>
              <a:rPr lang="de-DE" sz="1200" b="1" i="0" dirty="0">
                <a:solidFill>
                  <a:schemeClr val="bg1"/>
                </a:solidFill>
                <a:effectLst/>
                <a:latin typeface="Calibri" panose="020F0502020204030204" pitchFamily="34" charset="0"/>
              </a:rPr>
              <a:t>Zugehörigkeit zu einem Intervall oder einer Stufe wird durch eine oder mehrere Zugehörigkeitsfunktionen</a:t>
            </a:r>
            <a:r>
              <a:rPr lang="de-DE" sz="1200" b="0" i="0" dirty="0">
                <a:solidFill>
                  <a:schemeClr val="bg1"/>
                </a:solidFill>
                <a:effectLst/>
                <a:latin typeface="Calibri" panose="020F0502020204030204" pitchFamily="34" charset="0"/>
              </a:rPr>
              <a:t> berechnet. Eine Eingangsgröße bzw. ein Wert gehört nicht in die eine oder andere Menge, sondern gehört nur zu einem gewissen Teil in eine Menge. Die Abbildung verdeutlicht den Übergang der Helligkeit im Tagesverlauf. Während der Nacht ist der Anteil </a:t>
            </a:r>
            <a:r>
              <a:rPr lang="de-DE" sz="1200" b="0" i="1" dirty="0">
                <a:solidFill>
                  <a:schemeClr val="bg1"/>
                </a:solidFill>
                <a:effectLst/>
                <a:latin typeface="Calibri" panose="020F0502020204030204" pitchFamily="34" charset="0"/>
              </a:rPr>
              <a:t>dunkel</a:t>
            </a:r>
            <a:r>
              <a:rPr lang="de-DE" sz="1200" b="0" i="0" dirty="0">
                <a:solidFill>
                  <a:schemeClr val="bg1"/>
                </a:solidFill>
                <a:effectLst/>
                <a:latin typeface="Calibri" panose="020F0502020204030204" pitchFamily="34" charset="0"/>
              </a:rPr>
              <a:t> = 1 und </a:t>
            </a:r>
            <a:r>
              <a:rPr lang="de-DE" sz="1200" b="0" i="1" dirty="0">
                <a:solidFill>
                  <a:schemeClr val="bg1"/>
                </a:solidFill>
                <a:effectLst/>
                <a:latin typeface="Calibri" panose="020F0502020204030204" pitchFamily="34" charset="0"/>
              </a:rPr>
              <a:t>hell</a:t>
            </a:r>
            <a:r>
              <a:rPr lang="de-DE" sz="1200" b="0" i="0" dirty="0">
                <a:solidFill>
                  <a:schemeClr val="bg1"/>
                </a:solidFill>
                <a:effectLst/>
                <a:latin typeface="Calibri" panose="020F0502020204030204" pitchFamily="34" charset="0"/>
              </a:rPr>
              <a:t> = 0 während am Tag der Anteil an </a:t>
            </a:r>
            <a:r>
              <a:rPr lang="de-DE" sz="1200" b="0" i="1" dirty="0">
                <a:solidFill>
                  <a:schemeClr val="bg1"/>
                </a:solidFill>
                <a:effectLst/>
                <a:latin typeface="Calibri" panose="020F0502020204030204" pitchFamily="34" charset="0"/>
              </a:rPr>
              <a:t>hell</a:t>
            </a:r>
            <a:r>
              <a:rPr lang="de-DE" sz="1200" b="0" i="0" dirty="0">
                <a:solidFill>
                  <a:schemeClr val="bg1"/>
                </a:solidFill>
                <a:effectLst/>
                <a:latin typeface="Calibri" panose="020F0502020204030204" pitchFamily="34" charset="0"/>
              </a:rPr>
              <a:t> = 1 und </a:t>
            </a:r>
            <a:r>
              <a:rPr lang="de-DE" sz="1200" b="0" i="1" dirty="0">
                <a:solidFill>
                  <a:schemeClr val="bg1"/>
                </a:solidFill>
                <a:effectLst/>
                <a:latin typeface="Calibri" panose="020F0502020204030204" pitchFamily="34" charset="0"/>
              </a:rPr>
              <a:t>dunkel</a:t>
            </a:r>
            <a:r>
              <a:rPr lang="de-DE" sz="1200" b="0" i="0" dirty="0">
                <a:solidFill>
                  <a:schemeClr val="bg1"/>
                </a:solidFill>
                <a:effectLst/>
                <a:latin typeface="Calibri" panose="020F0502020204030204" pitchFamily="34" charset="0"/>
              </a:rPr>
              <a:t> = 0 ist. Im Verlauf des Tages verändert sich der Anteil und geht in </a:t>
            </a:r>
            <a:r>
              <a:rPr lang="de-DE" sz="1200" b="0" i="1" dirty="0">
                <a:solidFill>
                  <a:schemeClr val="bg1"/>
                </a:solidFill>
                <a:effectLst/>
                <a:latin typeface="Calibri" panose="020F0502020204030204" pitchFamily="34" charset="0"/>
              </a:rPr>
              <a:t>düster</a:t>
            </a:r>
            <a:r>
              <a:rPr lang="de-DE" sz="1200" b="0" i="0" dirty="0">
                <a:solidFill>
                  <a:schemeClr val="bg1"/>
                </a:solidFill>
                <a:effectLst/>
                <a:latin typeface="Calibri" panose="020F0502020204030204" pitchFamily="34" charset="0"/>
              </a:rPr>
              <a:t> und </a:t>
            </a:r>
            <a:r>
              <a:rPr lang="de-DE" sz="1200" b="0" i="1" dirty="0">
                <a:solidFill>
                  <a:schemeClr val="bg1"/>
                </a:solidFill>
                <a:effectLst/>
                <a:latin typeface="Calibri" panose="020F0502020204030204" pitchFamily="34" charset="0"/>
              </a:rPr>
              <a:t>schattig</a:t>
            </a:r>
            <a:r>
              <a:rPr lang="de-DE" sz="1200" b="0" i="0" dirty="0">
                <a:solidFill>
                  <a:schemeClr val="bg1"/>
                </a:solidFill>
                <a:effectLst/>
                <a:latin typeface="Calibri" panose="020F0502020204030204" pitchFamily="34" charset="0"/>
              </a:rPr>
              <a:t> über.</a:t>
            </a:r>
            <a:endParaRPr lang="de-AT" sz="1200" dirty="0">
              <a:solidFill>
                <a:schemeClr val="bg1"/>
              </a:solidFill>
            </a:endParaRPr>
          </a:p>
          <a:p>
            <a:endParaRPr lang="de-AT" dirty="0"/>
          </a:p>
        </p:txBody>
      </p:sp>
      <p:sp>
        <p:nvSpPr>
          <p:cNvPr id="4" name="Foliennummernplatzhalter 3"/>
          <p:cNvSpPr>
            <a:spLocks noGrp="1"/>
          </p:cNvSpPr>
          <p:nvPr>
            <p:ph type="sldNum" sz="quarter" idx="5"/>
          </p:nvPr>
        </p:nvSpPr>
        <p:spPr/>
        <p:txBody>
          <a:bodyPr/>
          <a:lstStyle/>
          <a:p>
            <a:fld id="{E3C46206-27B9-4D33-8E7D-2785837744B8}" type="slidenum">
              <a:rPr lang="de-AT" smtClean="0"/>
              <a:t>6</a:t>
            </a:fld>
            <a:endParaRPr lang="de-AT"/>
          </a:p>
        </p:txBody>
      </p:sp>
    </p:spTree>
    <p:extLst>
      <p:ext uri="{BB962C8B-B14F-4D97-AF65-F5344CB8AC3E}">
        <p14:creationId xmlns:p14="http://schemas.microsoft.com/office/powerpoint/2010/main" val="23682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base"/>
            <a:r>
              <a:rPr lang="de-DE" sz="1200" b="0" i="0" dirty="0">
                <a:solidFill>
                  <a:schemeClr val="bg1"/>
                </a:solidFill>
                <a:effectLst/>
                <a:latin typeface="Calibri" panose="020F0502020204030204" pitchFamily="34" charset="0"/>
              </a:rPr>
              <a:t>Der </a:t>
            </a:r>
            <a:r>
              <a:rPr lang="de-DE" sz="1200" b="0" i="0" dirty="0">
                <a:solidFill>
                  <a:schemeClr val="bg1"/>
                </a:solidFill>
                <a:effectLst/>
                <a:latin typeface="inherit"/>
              </a:rPr>
              <a:t>Anwendungsbereich</a:t>
            </a:r>
            <a:r>
              <a:rPr lang="de-DE" sz="1200" b="0" i="0" dirty="0">
                <a:solidFill>
                  <a:schemeClr val="bg1"/>
                </a:solidFill>
                <a:effectLst/>
                <a:latin typeface="Calibri" panose="020F0502020204030204" pitchFamily="34" charset="0"/>
              </a:rPr>
              <a:t> </a:t>
            </a:r>
            <a:r>
              <a:rPr lang="de-DE" sz="1200" b="0" i="0" dirty="0">
                <a:solidFill>
                  <a:schemeClr val="bg1"/>
                </a:solidFill>
                <a:effectLst/>
                <a:latin typeface="inherit"/>
              </a:rPr>
              <a:t>der</a:t>
            </a:r>
            <a:r>
              <a:rPr lang="de-DE" sz="1200" b="0" i="0" dirty="0">
                <a:solidFill>
                  <a:schemeClr val="bg1"/>
                </a:solidFill>
                <a:effectLst/>
                <a:latin typeface="Calibri" panose="020F0502020204030204" pitchFamily="34" charset="0"/>
              </a:rPr>
              <a:t> </a:t>
            </a:r>
            <a:r>
              <a:rPr lang="de-DE" sz="1200" b="0" i="0" dirty="0" err="1">
                <a:solidFill>
                  <a:schemeClr val="bg1"/>
                </a:solidFill>
                <a:effectLst/>
                <a:latin typeface="inherit"/>
              </a:rPr>
              <a:t>Fuzzy</a:t>
            </a:r>
            <a:r>
              <a:rPr lang="de-DE" sz="1200" b="0" i="0" dirty="0">
                <a:solidFill>
                  <a:schemeClr val="bg1"/>
                </a:solidFill>
                <a:effectLst/>
                <a:latin typeface="inherit"/>
              </a:rPr>
              <a:t> </a:t>
            </a:r>
            <a:r>
              <a:rPr lang="de-DE" sz="1200" b="0" i="0" dirty="0" err="1">
                <a:solidFill>
                  <a:schemeClr val="bg1"/>
                </a:solidFill>
                <a:effectLst/>
                <a:latin typeface="inherit"/>
              </a:rPr>
              <a:t>Logic</a:t>
            </a:r>
            <a:r>
              <a:rPr lang="de-DE" sz="1200" b="0" i="0" dirty="0">
                <a:solidFill>
                  <a:schemeClr val="bg1"/>
                </a:solidFill>
                <a:effectLst/>
                <a:latin typeface="Calibri" panose="020F0502020204030204" pitchFamily="34" charset="0"/>
              </a:rPr>
              <a:t> ist sehr vielfältig und seit Jahrzehnten etabliert. Sie kommt in verschiedenen Bereichen der </a:t>
            </a:r>
            <a:r>
              <a:rPr lang="de-DE" sz="1200" b="0" i="0" dirty="0">
                <a:solidFill>
                  <a:schemeClr val="bg1"/>
                </a:solidFill>
                <a:effectLst/>
                <a:latin typeface="inherit"/>
              </a:rPr>
              <a:t>Unterhaltungselektronik</a:t>
            </a:r>
            <a:r>
              <a:rPr lang="de-DE" sz="1200" b="0" i="0" dirty="0">
                <a:solidFill>
                  <a:schemeClr val="bg1"/>
                </a:solidFill>
                <a:effectLst/>
                <a:latin typeface="Calibri" panose="020F0502020204030204" pitchFamily="34" charset="0"/>
              </a:rPr>
              <a:t>, in der </a:t>
            </a:r>
            <a:r>
              <a:rPr lang="de-DE" sz="1200" b="0" i="0" dirty="0">
                <a:solidFill>
                  <a:schemeClr val="bg1"/>
                </a:solidFill>
                <a:effectLst/>
                <a:latin typeface="inherit"/>
              </a:rPr>
              <a:t>Anlagenüberwachung</a:t>
            </a:r>
            <a:r>
              <a:rPr lang="de-DE" sz="1200" b="0" i="0" dirty="0">
                <a:solidFill>
                  <a:schemeClr val="bg1"/>
                </a:solidFill>
                <a:effectLst/>
                <a:latin typeface="Calibri" panose="020F0502020204030204" pitchFamily="34" charset="0"/>
              </a:rPr>
              <a:t>, in </a:t>
            </a:r>
            <a:r>
              <a:rPr lang="de-DE" sz="1200" b="0" i="0" dirty="0">
                <a:solidFill>
                  <a:schemeClr val="bg1"/>
                </a:solidFill>
                <a:effectLst/>
                <a:latin typeface="inherit"/>
              </a:rPr>
              <a:t>Fahrassistenzsystemen</a:t>
            </a:r>
            <a:r>
              <a:rPr lang="de-DE" sz="1200" b="0" i="0" dirty="0">
                <a:solidFill>
                  <a:schemeClr val="bg1"/>
                </a:solidFill>
                <a:effectLst/>
                <a:latin typeface="Calibri" panose="020F0502020204030204" pitchFamily="34" charset="0"/>
              </a:rPr>
              <a:t> und in der </a:t>
            </a:r>
            <a:r>
              <a:rPr lang="de-DE" sz="1200" b="0" i="0" dirty="0">
                <a:solidFill>
                  <a:schemeClr val="bg1"/>
                </a:solidFill>
                <a:effectLst/>
                <a:latin typeface="inherit"/>
              </a:rPr>
              <a:t>Mustererkennung</a:t>
            </a:r>
            <a:r>
              <a:rPr lang="de-DE" sz="1200" b="0" i="0" dirty="0">
                <a:solidFill>
                  <a:schemeClr val="bg1"/>
                </a:solidFill>
                <a:effectLst/>
                <a:latin typeface="Calibri" panose="020F0502020204030204" pitchFamily="34" charset="0"/>
              </a:rPr>
              <a:t> in Bildern oder Daten zum Einsatz. Die </a:t>
            </a:r>
            <a:r>
              <a:rPr lang="de-DE" sz="1200" b="0" i="0" dirty="0">
                <a:solidFill>
                  <a:schemeClr val="bg1"/>
                </a:solidFill>
                <a:effectLst/>
                <a:latin typeface="inherit"/>
              </a:rPr>
              <a:t>Aktionen und Funktionen</a:t>
            </a:r>
            <a:r>
              <a:rPr lang="de-DE" sz="1200" b="0" i="0" dirty="0">
                <a:solidFill>
                  <a:schemeClr val="bg1"/>
                </a:solidFill>
                <a:effectLst/>
                <a:latin typeface="Calibri" panose="020F0502020204030204" pitchFamily="34" charset="0"/>
              </a:rPr>
              <a:t> werden </a:t>
            </a:r>
            <a:r>
              <a:rPr lang="de-DE" sz="1200" b="0" i="0" dirty="0">
                <a:solidFill>
                  <a:schemeClr val="bg1"/>
                </a:solidFill>
                <a:effectLst/>
                <a:latin typeface="inherit"/>
              </a:rPr>
              <a:t>durch Regeln festgelegt</a:t>
            </a:r>
            <a:r>
              <a:rPr lang="de-DE" sz="1200" b="0" i="0" dirty="0">
                <a:solidFill>
                  <a:schemeClr val="bg1"/>
                </a:solidFill>
                <a:effectLst/>
                <a:latin typeface="Calibri" panose="020F0502020204030204" pitchFamily="34" charset="0"/>
              </a:rPr>
              <a:t>, die meist </a:t>
            </a:r>
            <a:r>
              <a:rPr lang="de-DE" sz="1200" b="0" i="0" dirty="0">
                <a:solidFill>
                  <a:schemeClr val="bg1"/>
                </a:solidFill>
                <a:effectLst/>
                <a:latin typeface="inherit"/>
              </a:rPr>
              <a:t>mit fest definierten Schwellwerten</a:t>
            </a:r>
            <a:r>
              <a:rPr lang="de-DE" sz="1200" b="0" i="0" dirty="0">
                <a:solidFill>
                  <a:schemeClr val="bg1"/>
                </a:solidFill>
                <a:effectLst/>
                <a:latin typeface="Calibri" panose="020F0502020204030204" pitchFamily="34" charset="0"/>
              </a:rPr>
              <a:t> versehen sind.</a:t>
            </a:r>
          </a:p>
          <a:p>
            <a:pPr fontAlgn="base"/>
            <a:endParaRPr lang="de-DE" sz="1200" b="0" i="0" dirty="0">
              <a:solidFill>
                <a:schemeClr val="bg1"/>
              </a:solidFill>
              <a:effectLst/>
              <a:latin typeface="Calibri" panose="020F0502020204030204" pitchFamily="34" charset="0"/>
            </a:endParaRPr>
          </a:p>
          <a:p>
            <a:pPr fontAlgn="base"/>
            <a:r>
              <a:rPr lang="de-DE" sz="1200" b="0" i="0" dirty="0">
                <a:solidFill>
                  <a:schemeClr val="bg1"/>
                </a:solidFill>
                <a:effectLst/>
                <a:latin typeface="Calibri" panose="020F0502020204030204" pitchFamily="34" charset="0"/>
              </a:rPr>
              <a:t>Im Bereich der </a:t>
            </a:r>
            <a:r>
              <a:rPr lang="de-DE" sz="1200" b="0" i="0" dirty="0">
                <a:solidFill>
                  <a:schemeClr val="bg1"/>
                </a:solidFill>
                <a:effectLst/>
                <a:latin typeface="inherit"/>
              </a:rPr>
              <a:t>Künstlichen Intelligenz</a:t>
            </a:r>
            <a:r>
              <a:rPr lang="de-DE" sz="1200" b="0" i="0" dirty="0">
                <a:solidFill>
                  <a:schemeClr val="bg1"/>
                </a:solidFill>
                <a:effectLst/>
                <a:latin typeface="Calibri" panose="020F0502020204030204" pitchFamily="34" charset="0"/>
              </a:rPr>
              <a:t> kommt die </a:t>
            </a:r>
            <a:r>
              <a:rPr lang="de-DE" sz="1200" b="0" i="0" dirty="0" err="1">
                <a:solidFill>
                  <a:schemeClr val="bg1"/>
                </a:solidFill>
                <a:effectLst/>
                <a:latin typeface="Calibri" panose="020F0502020204030204" pitchFamily="34" charset="0"/>
              </a:rPr>
              <a:t>Fuzzy</a:t>
            </a:r>
            <a:r>
              <a:rPr lang="de-DE" sz="1200" b="0" i="0" dirty="0">
                <a:solidFill>
                  <a:schemeClr val="bg1"/>
                </a:solidFill>
                <a:effectLst/>
                <a:latin typeface="Calibri" panose="020F0502020204030204" pitchFamily="34" charset="0"/>
              </a:rPr>
              <a:t> </a:t>
            </a:r>
            <a:r>
              <a:rPr lang="de-DE" sz="1200" b="0" i="0" dirty="0" err="1">
                <a:solidFill>
                  <a:schemeClr val="bg1"/>
                </a:solidFill>
                <a:effectLst/>
                <a:latin typeface="Calibri" panose="020F0502020204030204" pitchFamily="34" charset="0"/>
              </a:rPr>
              <a:t>Logic</a:t>
            </a:r>
            <a:r>
              <a:rPr lang="de-DE" sz="1200" b="0" i="0" dirty="0">
                <a:solidFill>
                  <a:schemeClr val="bg1"/>
                </a:solidFill>
                <a:effectLst/>
                <a:latin typeface="Calibri" panose="020F0502020204030204" pitchFamily="34" charset="0"/>
              </a:rPr>
              <a:t> ebenfalls bei der Entscheidungsfindung zum Einsatz. Dabei unterscheidet sich der bisherige Einsatz der </a:t>
            </a:r>
            <a:r>
              <a:rPr lang="de-DE" sz="1200" b="0" i="0" dirty="0" err="1">
                <a:solidFill>
                  <a:schemeClr val="bg1"/>
                </a:solidFill>
                <a:effectLst/>
                <a:latin typeface="Calibri" panose="020F0502020204030204" pitchFamily="34" charset="0"/>
              </a:rPr>
              <a:t>Fuzzy</a:t>
            </a:r>
            <a:r>
              <a:rPr lang="de-DE" sz="1200" b="0" i="0" dirty="0">
                <a:solidFill>
                  <a:schemeClr val="bg1"/>
                </a:solidFill>
                <a:effectLst/>
                <a:latin typeface="Calibri" panose="020F0502020204030204" pitchFamily="34" charset="0"/>
              </a:rPr>
              <a:t> </a:t>
            </a:r>
            <a:r>
              <a:rPr lang="de-DE" sz="1200" b="0" i="0" dirty="0" err="1">
                <a:solidFill>
                  <a:schemeClr val="bg1"/>
                </a:solidFill>
                <a:effectLst/>
                <a:latin typeface="Calibri" panose="020F0502020204030204" pitchFamily="34" charset="0"/>
              </a:rPr>
              <a:t>Logic</a:t>
            </a:r>
            <a:r>
              <a:rPr lang="de-DE" sz="1200" b="0" i="0" dirty="0">
                <a:solidFill>
                  <a:schemeClr val="bg1"/>
                </a:solidFill>
                <a:effectLst/>
                <a:latin typeface="Calibri" panose="020F0502020204030204" pitchFamily="34" charset="0"/>
              </a:rPr>
              <a:t> dahingehend, dass </a:t>
            </a:r>
            <a:r>
              <a:rPr lang="de-DE" sz="1200" b="0" i="0" dirty="0">
                <a:solidFill>
                  <a:schemeClr val="bg1"/>
                </a:solidFill>
                <a:effectLst/>
                <a:latin typeface="inherit"/>
              </a:rPr>
              <a:t>durch künstlich neuronale Netze die Schwellwerte</a:t>
            </a:r>
            <a:r>
              <a:rPr lang="de-DE" sz="1200" b="0" i="0" dirty="0">
                <a:solidFill>
                  <a:schemeClr val="bg1"/>
                </a:solidFill>
                <a:effectLst/>
                <a:latin typeface="Calibri" panose="020F0502020204030204" pitchFamily="34" charset="0"/>
              </a:rPr>
              <a:t> durch das System </a:t>
            </a:r>
            <a:r>
              <a:rPr lang="de-DE" sz="1200" b="0" i="0" dirty="0">
                <a:solidFill>
                  <a:schemeClr val="bg1"/>
                </a:solidFill>
                <a:effectLst/>
                <a:latin typeface="inherit"/>
              </a:rPr>
              <a:t>situativ selbst festgelegt oder erlernt werden </a:t>
            </a:r>
            <a:r>
              <a:rPr lang="de-DE" sz="1200" b="0" i="0" dirty="0">
                <a:solidFill>
                  <a:schemeClr val="bg1"/>
                </a:solidFill>
                <a:effectLst/>
                <a:latin typeface="Calibri" panose="020F0502020204030204" pitchFamily="34" charset="0"/>
              </a:rPr>
              <a:t>können.</a:t>
            </a:r>
          </a:p>
          <a:p>
            <a:endParaRPr lang="de-AT" b="0" dirty="0"/>
          </a:p>
        </p:txBody>
      </p:sp>
      <p:sp>
        <p:nvSpPr>
          <p:cNvPr id="4" name="Foliennummernplatzhalter 3"/>
          <p:cNvSpPr>
            <a:spLocks noGrp="1"/>
          </p:cNvSpPr>
          <p:nvPr>
            <p:ph type="sldNum" sz="quarter" idx="5"/>
          </p:nvPr>
        </p:nvSpPr>
        <p:spPr/>
        <p:txBody>
          <a:bodyPr/>
          <a:lstStyle/>
          <a:p>
            <a:fld id="{E3C46206-27B9-4D33-8E7D-2785837744B8}" type="slidenum">
              <a:rPr lang="de-AT" smtClean="0"/>
              <a:t>7</a:t>
            </a:fld>
            <a:endParaRPr lang="de-AT"/>
          </a:p>
        </p:txBody>
      </p:sp>
    </p:spTree>
    <p:extLst>
      <p:ext uri="{BB962C8B-B14F-4D97-AF65-F5344CB8AC3E}">
        <p14:creationId xmlns:p14="http://schemas.microsoft.com/office/powerpoint/2010/main" val="398965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dirty="0">
                <a:solidFill>
                  <a:schemeClr val="bg1"/>
                </a:solidFill>
                <a:effectLst/>
                <a:latin typeface="Arial" panose="020B0604020202020204" pitchFamily="34" charset="0"/>
              </a:rPr>
              <a:t>Nicht zu verwechseln mit der Fuzzylogik ist die </a:t>
            </a:r>
            <a:r>
              <a:rPr lang="de-DE" sz="1200" b="0" i="0" u="none" strike="noStrike" dirty="0">
                <a:solidFill>
                  <a:schemeClr val="bg1"/>
                </a:solidFill>
                <a:effectLst/>
                <a:latin typeface="Arial" panose="020B0604020202020204" pitchFamily="34" charset="0"/>
              </a:rPr>
              <a:t>Fuzzy-Suche</a:t>
            </a:r>
            <a:r>
              <a:rPr lang="de-DE" sz="1200" b="0" i="0" dirty="0">
                <a:solidFill>
                  <a:schemeClr val="bg1"/>
                </a:solidFill>
                <a:effectLst/>
                <a:latin typeface="Arial" panose="020B0604020202020204" pitchFamily="34" charset="0"/>
              </a:rPr>
              <a:t>, die eine </a:t>
            </a:r>
            <a:r>
              <a:rPr lang="de-DE" sz="1200" b="0" i="1" dirty="0">
                <a:solidFill>
                  <a:schemeClr val="bg1"/>
                </a:solidFill>
                <a:effectLst/>
                <a:latin typeface="Arial" panose="020B0604020202020204" pitchFamily="34" charset="0"/>
              </a:rPr>
              <a:t>unscharfe Suche</a:t>
            </a:r>
            <a:r>
              <a:rPr lang="de-DE" sz="1200" b="0" i="0" dirty="0">
                <a:solidFill>
                  <a:schemeClr val="bg1"/>
                </a:solidFill>
                <a:effectLst/>
                <a:latin typeface="Arial" panose="020B0604020202020204" pitchFamily="34" charset="0"/>
              </a:rPr>
              <a:t> in </a:t>
            </a:r>
            <a:r>
              <a:rPr lang="de-DE" sz="1200" b="0" i="0" u="none" strike="noStrike" dirty="0">
                <a:solidFill>
                  <a:schemeClr val="bg1"/>
                </a:solidFill>
                <a:effectLst/>
                <a:latin typeface="Arial" panose="020B0604020202020204" pitchFamily="34" charset="0"/>
              </a:rPr>
              <a:t>Datenbanken</a:t>
            </a:r>
            <a:r>
              <a:rPr lang="de-DE" sz="1200" b="0" i="0" dirty="0">
                <a:solidFill>
                  <a:schemeClr val="bg1"/>
                </a:solidFill>
                <a:effectLst/>
                <a:latin typeface="Arial" panose="020B0604020202020204" pitchFamily="34" charset="0"/>
              </a:rPr>
              <a:t> ermöglicht, zum Beispiel, wenn die genaue Schreibweise eines Namens oder Begriffes nicht bekannt ist.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dirty="0">
                <a:solidFill>
                  <a:schemeClr val="bg1"/>
                </a:solidFill>
                <a:effectLst/>
                <a:latin typeface="Arial" panose="020B0604020202020204" pitchFamily="34" charset="0"/>
              </a:rPr>
              <a:t>Auch wenn die Zugehörigkeits-Werte aus dem Intervall [0,1] formal wie </a:t>
            </a:r>
            <a:r>
              <a:rPr lang="de-DE" sz="1200" b="0" i="0" u="none" strike="noStrike" dirty="0">
                <a:solidFill>
                  <a:schemeClr val="bg1"/>
                </a:solidFill>
                <a:effectLst/>
                <a:latin typeface="Arial" panose="020B0604020202020204" pitchFamily="34" charset="0"/>
              </a:rPr>
              <a:t>Wahrscheinlichkeitswerte</a:t>
            </a:r>
            <a:r>
              <a:rPr lang="de-DE" sz="1200" b="0" i="0" dirty="0">
                <a:solidFill>
                  <a:schemeClr val="bg1"/>
                </a:solidFill>
                <a:effectLst/>
                <a:latin typeface="Arial" panose="020B0604020202020204" pitchFamily="34" charset="0"/>
              </a:rPr>
              <a:t> aussehen, so ist </a:t>
            </a:r>
            <a:r>
              <a:rPr lang="de-DE" sz="1200" b="0" i="0" u="none" strike="noStrike" dirty="0">
                <a:solidFill>
                  <a:schemeClr val="bg1"/>
                </a:solidFill>
                <a:effectLst/>
                <a:latin typeface="Arial" panose="020B0604020202020204" pitchFamily="34" charset="0"/>
              </a:rPr>
              <a:t>Unschärfe</a:t>
            </a:r>
            <a:r>
              <a:rPr lang="de-DE" sz="1200" b="0" i="0" dirty="0">
                <a:solidFill>
                  <a:schemeClr val="bg1"/>
                </a:solidFill>
                <a:effectLst/>
                <a:latin typeface="Arial" panose="020B0604020202020204" pitchFamily="34" charset="0"/>
              </a:rPr>
              <a:t> etwas grundsätzlich anderes als Wahrscheinlichkeit.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dirty="0">
                <a:solidFill>
                  <a:schemeClr val="bg1"/>
                </a:solidFill>
                <a:effectLst/>
                <a:latin typeface="Arial" panose="020B0604020202020204" pitchFamily="34" charset="0"/>
              </a:rPr>
              <a:t>Vor allem ist zu beachten, dass die Summe der Werte zweier Funktionen, die sich überschneiden, nicht 1 sein muss. Sie kann gleich 1 sein, aber auch darüber oder darunter liegen.</a:t>
            </a:r>
            <a:endParaRPr lang="de-AT" sz="1200" dirty="0">
              <a:solidFill>
                <a:schemeClr val="bg1"/>
              </a:solidFill>
            </a:endParaRPr>
          </a:p>
          <a:p>
            <a:endParaRPr lang="de-AT" dirty="0"/>
          </a:p>
        </p:txBody>
      </p:sp>
      <p:sp>
        <p:nvSpPr>
          <p:cNvPr id="4" name="Foliennummernplatzhalter 3"/>
          <p:cNvSpPr>
            <a:spLocks noGrp="1"/>
          </p:cNvSpPr>
          <p:nvPr>
            <p:ph type="sldNum" sz="quarter" idx="5"/>
          </p:nvPr>
        </p:nvSpPr>
        <p:spPr/>
        <p:txBody>
          <a:bodyPr/>
          <a:lstStyle/>
          <a:p>
            <a:fld id="{E3C46206-27B9-4D33-8E7D-2785837744B8}" type="slidenum">
              <a:rPr lang="de-AT" smtClean="0"/>
              <a:t>8</a:t>
            </a:fld>
            <a:endParaRPr lang="de-AT"/>
          </a:p>
        </p:txBody>
      </p:sp>
    </p:spTree>
    <p:extLst>
      <p:ext uri="{BB962C8B-B14F-4D97-AF65-F5344CB8AC3E}">
        <p14:creationId xmlns:p14="http://schemas.microsoft.com/office/powerpoint/2010/main" val="15365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3C3744"/>
                </a:solidFill>
                <a:effectLst/>
                <a:latin typeface="Oxygen" panose="02000503000000000000" pitchFamily="2" charset="0"/>
              </a:rPr>
              <a:t>Östliches Denken und die Akzeptanz von </a:t>
            </a:r>
            <a:r>
              <a:rPr lang="de-DE" b="1" i="0" dirty="0" err="1">
                <a:solidFill>
                  <a:srgbClr val="3C3744"/>
                </a:solidFill>
                <a:effectLst/>
                <a:latin typeface="Oxygen" panose="02000503000000000000" pitchFamily="2" charset="0"/>
              </a:rPr>
              <a:t>Fuzzy</a:t>
            </a:r>
            <a:endParaRPr lang="de-DE" b="0" i="0" dirty="0">
              <a:solidFill>
                <a:srgbClr val="3C3744"/>
              </a:solidFill>
              <a:effectLst/>
              <a:latin typeface="Oxygen" panose="02000503000000000000" pitchFamily="2" charset="0"/>
            </a:endParaRPr>
          </a:p>
          <a:p>
            <a:pPr algn="l"/>
            <a:endParaRPr lang="de-DE" b="0" i="0" dirty="0">
              <a:solidFill>
                <a:srgbClr val="3C3744"/>
              </a:solidFill>
              <a:effectLst/>
              <a:latin typeface="Oxygen" panose="02000503000000000000" pitchFamily="2" charset="0"/>
            </a:endParaRPr>
          </a:p>
          <a:p>
            <a:pPr algn="l"/>
            <a:r>
              <a:rPr lang="de-DE" b="0" i="0" dirty="0">
                <a:solidFill>
                  <a:srgbClr val="3C3744"/>
                </a:solidFill>
                <a:effectLst/>
                <a:latin typeface="Oxygen" panose="02000503000000000000" pitchFamily="2" charset="0"/>
              </a:rPr>
              <a:t>Das östliche Denken entspringt einer ganz anderen Quelle. Zwar gab es in Indien schon sehr früh zweiwertige Denker, doch spielte die Unschärfe in der Religion eine entscheidende Rolle, im Gegensatz zum Christentum. Insofern traf hier die Fuzzy-Logik auf fruchtbaren Boden.</a:t>
            </a:r>
          </a:p>
        </p:txBody>
      </p:sp>
      <p:sp>
        <p:nvSpPr>
          <p:cNvPr id="4" name="Foliennummernplatzhalter 3"/>
          <p:cNvSpPr>
            <a:spLocks noGrp="1"/>
          </p:cNvSpPr>
          <p:nvPr>
            <p:ph type="sldNum" sz="quarter" idx="5"/>
          </p:nvPr>
        </p:nvSpPr>
        <p:spPr/>
        <p:txBody>
          <a:bodyPr/>
          <a:lstStyle/>
          <a:p>
            <a:fld id="{E3C46206-27B9-4D33-8E7D-2785837744B8}" type="slidenum">
              <a:rPr lang="de-AT" smtClean="0"/>
              <a:t>10</a:t>
            </a:fld>
            <a:endParaRPr lang="de-AT"/>
          </a:p>
        </p:txBody>
      </p:sp>
    </p:spTree>
    <p:extLst>
      <p:ext uri="{BB962C8B-B14F-4D97-AF65-F5344CB8AC3E}">
        <p14:creationId xmlns:p14="http://schemas.microsoft.com/office/powerpoint/2010/main" val="318699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3C3744"/>
                </a:solidFill>
                <a:effectLst/>
                <a:latin typeface="Oxygen" panose="02000503000000000000" pitchFamily="2" charset="0"/>
              </a:rPr>
              <a:t>Westliches Denken und der Widerstand gegen </a:t>
            </a:r>
            <a:r>
              <a:rPr lang="de-DE" b="1" i="0" dirty="0" err="1">
                <a:solidFill>
                  <a:srgbClr val="3C3744"/>
                </a:solidFill>
                <a:effectLst/>
                <a:latin typeface="Oxygen" panose="02000503000000000000" pitchFamily="2" charset="0"/>
              </a:rPr>
              <a:t>Fuzzy</a:t>
            </a:r>
            <a:endParaRPr lang="de-DE" b="0" i="0" dirty="0">
              <a:solidFill>
                <a:srgbClr val="3C3744"/>
              </a:solidFill>
              <a:effectLst/>
              <a:latin typeface="Oxygen" panose="02000503000000000000" pitchFamily="2" charset="0"/>
            </a:endParaRPr>
          </a:p>
          <a:p>
            <a:pPr algn="l"/>
            <a:r>
              <a:rPr lang="de-DE" b="0" i="0" dirty="0">
                <a:solidFill>
                  <a:srgbClr val="3C3744"/>
                </a:solidFill>
                <a:effectLst/>
                <a:latin typeface="Oxygen" panose="02000503000000000000" pitchFamily="2" charset="0"/>
              </a:rPr>
              <a:t>Wieso tut sich die westliche Wissenschaft mit der Fuzzy-Logik so schwer? Dafür gibt es mehrere mögliche Gründe. Erstens besitzt die zweiwertige Logik eine 2000 Jahre alte Geschichte. Ihre Grundzüge wurden von Aristoteles festgelegt und seitdem nicht wesentlich verändert. Zweitens ist es praktikabler und einfacher nur mit zwei Werten, wahr und falsch, zu hantieren. Drittens gibt die zweiwertige Logik mehr Sicherheit als die Fuzzy-Logik. Viertens müsste ein beliebter Gegenbeweis, die </a:t>
            </a:r>
            <a:r>
              <a:rPr lang="de-DE" b="0" i="0" dirty="0" err="1">
                <a:solidFill>
                  <a:srgbClr val="3C3744"/>
                </a:solidFill>
                <a:effectLst/>
                <a:latin typeface="Oxygen" panose="02000503000000000000" pitchFamily="2" charset="0"/>
              </a:rPr>
              <a:t>reductio</a:t>
            </a:r>
            <a:r>
              <a:rPr lang="de-DE" b="0" i="0" dirty="0">
                <a:solidFill>
                  <a:srgbClr val="3C3744"/>
                </a:solidFill>
                <a:effectLst/>
                <a:latin typeface="Oxygen" panose="02000503000000000000" pitchFamily="2" charset="0"/>
              </a:rPr>
              <a:t> ad absurdum – der Widerspruchsbeweis – verändert werden. Auch das Gesetz vom Widerspruch und dem ausgeschlossenen Dritten siechen unter der </a:t>
            </a:r>
            <a:r>
              <a:rPr lang="de-DE" b="0" i="0" dirty="0" err="1">
                <a:solidFill>
                  <a:srgbClr val="3C3744"/>
                </a:solidFill>
                <a:effectLst/>
                <a:latin typeface="Oxygen" panose="02000503000000000000" pitchFamily="2" charset="0"/>
              </a:rPr>
              <a:t>Fuzzy</a:t>
            </a:r>
            <a:r>
              <a:rPr lang="de-DE" b="0" i="0" dirty="0">
                <a:solidFill>
                  <a:srgbClr val="3C3744"/>
                </a:solidFill>
                <a:effectLst/>
                <a:latin typeface="Oxygen" panose="02000503000000000000" pitchFamily="2" charset="0"/>
              </a:rPr>
              <a:t> Perspektive dahin.</a:t>
            </a:r>
          </a:p>
        </p:txBody>
      </p:sp>
      <p:sp>
        <p:nvSpPr>
          <p:cNvPr id="4" name="Foliennummernplatzhalter 3"/>
          <p:cNvSpPr>
            <a:spLocks noGrp="1"/>
          </p:cNvSpPr>
          <p:nvPr>
            <p:ph type="sldNum" sz="quarter" idx="5"/>
          </p:nvPr>
        </p:nvSpPr>
        <p:spPr/>
        <p:txBody>
          <a:bodyPr/>
          <a:lstStyle/>
          <a:p>
            <a:fld id="{E3C46206-27B9-4D33-8E7D-2785837744B8}" type="slidenum">
              <a:rPr lang="de-AT" smtClean="0"/>
              <a:t>11</a:t>
            </a:fld>
            <a:endParaRPr lang="de-AT"/>
          </a:p>
        </p:txBody>
      </p:sp>
    </p:spTree>
    <p:extLst>
      <p:ext uri="{BB962C8B-B14F-4D97-AF65-F5344CB8AC3E}">
        <p14:creationId xmlns:p14="http://schemas.microsoft.com/office/powerpoint/2010/main" val="108399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AE26A-37AC-1CF1-E213-6BBF9558FFB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2DB5E5C5-8529-0491-6358-D3255E4D7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366AD6F8-1A9C-88EF-30F0-6F0145A43B8F}"/>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4A4FCD9D-75F4-448C-1566-8D0DAED281C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384620C-FC02-571A-A3B2-EAFEAB75C197}"/>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415509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D2901-3E2B-6B8E-C8F8-D9528A1524D2}"/>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A865B4D2-9921-6D5C-092E-FAA6AD24580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EC30922-C54B-DFE9-79B9-195A0F169509}"/>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F48944F2-47E9-9CF1-9FA4-4D7084A6B14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D27876F-DCE7-35CF-BABE-0810392D32AF}"/>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377529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49A0F1F-B80C-D0F3-7C1F-7679D8364A0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3C02D82-4233-840E-24E1-0E8BDF42B89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A078DE1-ACAA-ECB6-3B81-CBF881C1D7B4}"/>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6CC0F7F2-806B-6D5C-34EB-C812AC62C126}"/>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C726409D-3ED3-9647-9789-B0FD009310EC}"/>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7145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413F7-7029-9441-2C04-C4A4C25A9B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CC0A42D-377D-63A2-9751-74734DF4396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24AF81C-28E0-0BF5-E1C9-52023C5C0618}"/>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0433E4F4-06E7-FF10-CA9F-E5AD5C79A24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489D062-CE29-0795-84C3-E137510F8E29}"/>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62327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54FE2-3B7E-4D0B-666F-504E04DA455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AB428821-79C8-5F60-4484-136B5B918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256695C-903D-F22F-EAD9-8072C1361EA6}"/>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60D7B4B5-8FB7-FED3-6B1E-528276793F6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FC12D0D-23EA-8A27-A35B-51191075DB72}"/>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4470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53A05-2F95-39D2-17D9-8046B268CC3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A471892-C89F-D161-84EA-23C639A8C89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C9FD6597-C41E-7E9B-81BD-A1BBD3CDC47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2984D3AC-A7A1-CD1D-340D-AF66808D5501}"/>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6" name="Fußzeilenplatzhalter 5">
            <a:extLst>
              <a:ext uri="{FF2B5EF4-FFF2-40B4-BE49-F238E27FC236}">
                <a16:creationId xmlns:a16="http://schemas.microsoft.com/office/drawing/2014/main" id="{27017400-EF6C-C358-B7A5-465D3272BB2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AAB1124-F556-A6FE-9140-944A5415E0C1}"/>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423447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87118E-0160-A217-24F2-E1AB47E7C123}"/>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9A0B7FCF-8009-75E6-540E-C6110BD5B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5CA43F5-2C02-73CC-5F2E-80A423B65C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FD41615-EB2B-D26F-B0C5-32805152A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43C3395-1249-5543-423B-9999E983A08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B21B6612-F03D-3C02-05AC-124F304E789A}"/>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8" name="Fußzeilenplatzhalter 7">
            <a:extLst>
              <a:ext uri="{FF2B5EF4-FFF2-40B4-BE49-F238E27FC236}">
                <a16:creationId xmlns:a16="http://schemas.microsoft.com/office/drawing/2014/main" id="{243CE9CE-1FA2-C06E-D6ED-0AA692925C8A}"/>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1EE6F7EE-CBB6-CCD1-B0A0-97F972614912}"/>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5077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3046E9-34E3-5846-94BD-E0CB08925F6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FDE08FE8-6886-5B6F-A774-362DEC5A6CAD}"/>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4" name="Fußzeilenplatzhalter 3">
            <a:extLst>
              <a:ext uri="{FF2B5EF4-FFF2-40B4-BE49-F238E27FC236}">
                <a16:creationId xmlns:a16="http://schemas.microsoft.com/office/drawing/2014/main" id="{763F8311-428D-DE3A-52F5-078A6BFF1A8C}"/>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4C672875-A1C5-28C5-A405-6D4405DDF60D}"/>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78217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0283EB4-63B8-79CD-DA96-AE76E4F18762}"/>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3" name="Fußzeilenplatzhalter 2">
            <a:extLst>
              <a:ext uri="{FF2B5EF4-FFF2-40B4-BE49-F238E27FC236}">
                <a16:creationId xmlns:a16="http://schemas.microsoft.com/office/drawing/2014/main" id="{7F2ADF93-E48E-DFA4-094C-58E9A3159CD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848FF7C6-7E02-DD19-F010-B9F2566CEBAD}"/>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209207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FEF4D-B8A5-7E70-53C2-D48CE017DA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86B86BD5-EC91-CBD4-A2A8-3F812C588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6B49CCD9-8AB0-B284-63F3-B42DC7DA2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E3741BC-B1BF-6179-4655-69B7564BC1EA}"/>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6" name="Fußzeilenplatzhalter 5">
            <a:extLst>
              <a:ext uri="{FF2B5EF4-FFF2-40B4-BE49-F238E27FC236}">
                <a16:creationId xmlns:a16="http://schemas.microsoft.com/office/drawing/2014/main" id="{7FB925F2-193F-448A-31A1-A72E7E478206}"/>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745D8D1-C50B-E2A8-7D3E-EE24BD19E9E3}"/>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97983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D3C998-264F-C11D-C921-8ED738CED72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2CC64621-308E-795C-10C9-4610A7E4E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A08F975-1067-1648-FBC4-31E5FCA34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8F460E-771B-4DEC-ABAB-A2ABEEAE686D}"/>
              </a:ext>
            </a:extLst>
          </p:cNvPr>
          <p:cNvSpPr>
            <a:spLocks noGrp="1"/>
          </p:cNvSpPr>
          <p:nvPr>
            <p:ph type="dt" sz="half" idx="10"/>
          </p:nvPr>
        </p:nvSpPr>
        <p:spPr/>
        <p:txBody>
          <a:bodyPr/>
          <a:lstStyle/>
          <a:p>
            <a:fld id="{73ADF02F-241B-49D8-B3AD-F101981C5BF8}" type="datetimeFigureOut">
              <a:rPr lang="de-AT" smtClean="0"/>
              <a:t>23.06.2022</a:t>
            </a:fld>
            <a:endParaRPr lang="de-AT"/>
          </a:p>
        </p:txBody>
      </p:sp>
      <p:sp>
        <p:nvSpPr>
          <p:cNvPr id="6" name="Fußzeilenplatzhalter 5">
            <a:extLst>
              <a:ext uri="{FF2B5EF4-FFF2-40B4-BE49-F238E27FC236}">
                <a16:creationId xmlns:a16="http://schemas.microsoft.com/office/drawing/2014/main" id="{D5E6653C-F067-D3BA-2ABC-FD4643354AD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3D5B7D1F-E263-6F8B-B470-D7DBCBC5D737}"/>
              </a:ext>
            </a:extLst>
          </p:cNvPr>
          <p:cNvSpPr>
            <a:spLocks noGrp="1"/>
          </p:cNvSpPr>
          <p:nvPr>
            <p:ph type="sldNum" sz="quarter" idx="12"/>
          </p:nvPr>
        </p:nvSpPr>
        <p:spPr/>
        <p:txBody>
          <a:bodyPr/>
          <a:lstStyle/>
          <a:p>
            <a:fld id="{A54F66D6-91E0-40FC-9EF9-99315D5A43E4}" type="slidenum">
              <a:rPr lang="de-AT" smtClean="0"/>
              <a:t>‹Nr.›</a:t>
            </a:fld>
            <a:endParaRPr lang="de-AT"/>
          </a:p>
        </p:txBody>
      </p:sp>
    </p:spTree>
    <p:extLst>
      <p:ext uri="{BB962C8B-B14F-4D97-AF65-F5344CB8AC3E}">
        <p14:creationId xmlns:p14="http://schemas.microsoft.com/office/powerpoint/2010/main" val="113329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C52818-1A63-BA38-1646-BCE0459C8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C5301662-94D9-E2C4-8169-1E1725BB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B09A823-0B5D-DC8E-D90F-DFA1E28AE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DF02F-241B-49D8-B3AD-F101981C5BF8}" type="datetimeFigureOut">
              <a:rPr lang="de-AT" smtClean="0"/>
              <a:t>23.06.2022</a:t>
            </a:fld>
            <a:endParaRPr lang="de-AT"/>
          </a:p>
        </p:txBody>
      </p:sp>
      <p:sp>
        <p:nvSpPr>
          <p:cNvPr id="5" name="Fußzeilenplatzhalter 4">
            <a:extLst>
              <a:ext uri="{FF2B5EF4-FFF2-40B4-BE49-F238E27FC236}">
                <a16:creationId xmlns:a16="http://schemas.microsoft.com/office/drawing/2014/main" id="{F41CAC3D-A680-1362-4A47-0843499CD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4C3B58A-FB83-DE88-BFD0-AFD093F27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F66D6-91E0-40FC-9EF9-99315D5A43E4}" type="slidenum">
              <a:rPr lang="de-AT" smtClean="0"/>
              <a:t>‹Nr.›</a:t>
            </a:fld>
            <a:endParaRPr lang="de-AT"/>
          </a:p>
        </p:txBody>
      </p:sp>
    </p:spTree>
    <p:extLst>
      <p:ext uri="{BB962C8B-B14F-4D97-AF65-F5344CB8AC3E}">
        <p14:creationId xmlns:p14="http://schemas.microsoft.com/office/powerpoint/2010/main" val="109314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atenbanken-verstehen.de/lexikon/fuzzy-logic/#:~:text=Die%20Fuzzy%20Logic%20beschreibt%20eine,zwischen%200%20und%201%20zugeord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546D4-8486-F880-BBDC-6196532C7716}"/>
              </a:ext>
            </a:extLst>
          </p:cNvPr>
          <p:cNvSpPr>
            <a:spLocks noGrp="1"/>
          </p:cNvSpPr>
          <p:nvPr>
            <p:ph type="ctrTitle"/>
          </p:nvPr>
        </p:nvSpPr>
        <p:spPr>
          <a:xfrm>
            <a:off x="7464614" y="1783959"/>
            <a:ext cx="4413960" cy="2889114"/>
          </a:xfrm>
        </p:spPr>
        <p:txBody>
          <a:bodyPr anchor="b">
            <a:normAutofit/>
          </a:bodyPr>
          <a:lstStyle/>
          <a:p>
            <a:pPr algn="l"/>
            <a:r>
              <a:rPr lang="de-AT" sz="7200" dirty="0"/>
              <a:t>Fuzzy Logik</a:t>
            </a:r>
          </a:p>
        </p:txBody>
      </p:sp>
      <p:sp>
        <p:nvSpPr>
          <p:cNvPr id="3" name="Untertitel 2">
            <a:extLst>
              <a:ext uri="{FF2B5EF4-FFF2-40B4-BE49-F238E27FC236}">
                <a16:creationId xmlns:a16="http://schemas.microsoft.com/office/drawing/2014/main" id="{2CFC9A35-E994-B00A-D99B-E06C5EE8FA6C}"/>
              </a:ext>
            </a:extLst>
          </p:cNvPr>
          <p:cNvSpPr>
            <a:spLocks noGrp="1"/>
          </p:cNvSpPr>
          <p:nvPr>
            <p:ph type="subTitle" idx="1"/>
          </p:nvPr>
        </p:nvSpPr>
        <p:spPr>
          <a:xfrm>
            <a:off x="7464612" y="4750893"/>
            <a:ext cx="4087305" cy="1147863"/>
          </a:xfrm>
        </p:spPr>
        <p:txBody>
          <a:bodyPr anchor="t">
            <a:normAutofit/>
          </a:bodyPr>
          <a:lstStyle/>
          <a:p>
            <a:pPr algn="l"/>
            <a:r>
              <a:rPr lang="de-AT" sz="2000" dirty="0"/>
              <a:t>Erik Neulinger</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ichtreflexion in einem Objektiv">
            <a:extLst>
              <a:ext uri="{FF2B5EF4-FFF2-40B4-BE49-F238E27FC236}">
                <a16:creationId xmlns:a16="http://schemas.microsoft.com/office/drawing/2014/main" id="{942D898C-845C-F01E-77E5-FCC99A809B24}"/>
              </a:ext>
            </a:extLst>
          </p:cNvPr>
          <p:cNvPicPr>
            <a:picLocks noChangeAspect="1"/>
          </p:cNvPicPr>
          <p:nvPr/>
        </p:nvPicPr>
        <p:blipFill rotWithShape="1">
          <a:blip r:embed="rId2"/>
          <a:srcRect l="8954" r="2263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4093341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8E8B3-2049-98B5-BA1E-4935312BB589}"/>
              </a:ext>
            </a:extLst>
          </p:cNvPr>
          <p:cNvSpPr>
            <a:spLocks noGrp="1"/>
          </p:cNvSpPr>
          <p:nvPr>
            <p:ph type="title"/>
          </p:nvPr>
        </p:nvSpPr>
        <p:spPr>
          <a:xfrm>
            <a:off x="804673" y="1445494"/>
            <a:ext cx="3616856" cy="4376572"/>
          </a:xfrm>
        </p:spPr>
        <p:txBody>
          <a:bodyPr anchor="ctr">
            <a:normAutofit/>
          </a:bodyPr>
          <a:lstStyle/>
          <a:p>
            <a:r>
              <a:rPr lang="de-AT" sz="3400" dirty="0"/>
              <a:t>Pro</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9A408C9-312A-BAD5-821C-00AA2011C36F}"/>
              </a:ext>
            </a:extLst>
          </p:cNvPr>
          <p:cNvSpPr>
            <a:spLocks noGrp="1"/>
          </p:cNvSpPr>
          <p:nvPr>
            <p:ph idx="1"/>
          </p:nvPr>
        </p:nvSpPr>
        <p:spPr>
          <a:xfrm>
            <a:off x="6096000" y="1399032"/>
            <a:ext cx="5501834" cy="4471416"/>
          </a:xfrm>
        </p:spPr>
        <p:txBody>
          <a:bodyPr anchor="ctr">
            <a:normAutofit/>
          </a:bodyPr>
          <a:lstStyle/>
          <a:p>
            <a:pPr algn="l"/>
            <a:r>
              <a:rPr lang="de-DE" sz="1400" b="0" i="0" dirty="0">
                <a:solidFill>
                  <a:srgbClr val="3C3744"/>
                </a:solidFill>
                <a:effectLst/>
                <a:latin typeface="Oxygen" panose="02000503000000000000" pitchFamily="2" charset="0"/>
              </a:rPr>
              <a:t>östliche Denken entspringt einer ganz anderen Quelle </a:t>
            </a:r>
          </a:p>
          <a:p>
            <a:r>
              <a:rPr lang="de-DE" sz="1400" b="0" i="0" dirty="0">
                <a:solidFill>
                  <a:srgbClr val="3C3744"/>
                </a:solidFill>
                <a:effectLst/>
                <a:latin typeface="Oxygen" panose="02000503000000000000" pitchFamily="2" charset="0"/>
              </a:rPr>
              <a:t>Indien</a:t>
            </a:r>
            <a:r>
              <a:rPr lang="de-DE" sz="1400" dirty="0">
                <a:solidFill>
                  <a:srgbClr val="3C3744"/>
                </a:solidFill>
                <a:latin typeface="Oxygen" panose="02000503000000000000" pitchFamily="2" charset="0"/>
              </a:rPr>
              <a:t>: hier traf die </a:t>
            </a:r>
            <a:r>
              <a:rPr lang="de-DE" sz="1400" b="0" i="0" dirty="0">
                <a:solidFill>
                  <a:srgbClr val="3C3744"/>
                </a:solidFill>
                <a:effectLst/>
                <a:latin typeface="Oxygen" panose="02000503000000000000" pitchFamily="2" charset="0"/>
              </a:rPr>
              <a:t>Fuzzy-Logik auf </a:t>
            </a:r>
            <a:r>
              <a:rPr lang="de-DE" sz="1400" b="0" i="0" dirty="0" err="1">
                <a:solidFill>
                  <a:srgbClr val="3C3744"/>
                </a:solidFill>
                <a:effectLst/>
                <a:latin typeface="Oxygen" panose="02000503000000000000" pitchFamily="2" charset="0"/>
              </a:rPr>
              <a:t>fruhtbaren</a:t>
            </a:r>
            <a:r>
              <a:rPr lang="de-DE" sz="1400" b="0" i="0" dirty="0">
                <a:solidFill>
                  <a:srgbClr val="3C3744"/>
                </a:solidFill>
                <a:effectLst/>
                <a:latin typeface="Oxygen" panose="02000503000000000000" pitchFamily="2" charset="0"/>
              </a:rPr>
              <a:t> Boden.</a:t>
            </a:r>
          </a:p>
        </p:txBody>
      </p:sp>
    </p:spTree>
    <p:extLst>
      <p:ext uri="{BB962C8B-B14F-4D97-AF65-F5344CB8AC3E}">
        <p14:creationId xmlns:p14="http://schemas.microsoft.com/office/powerpoint/2010/main" val="387815790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8E8B3-2049-98B5-BA1E-4935312BB589}"/>
              </a:ext>
            </a:extLst>
          </p:cNvPr>
          <p:cNvSpPr>
            <a:spLocks noGrp="1"/>
          </p:cNvSpPr>
          <p:nvPr>
            <p:ph type="title"/>
          </p:nvPr>
        </p:nvSpPr>
        <p:spPr>
          <a:xfrm>
            <a:off x="804673" y="1445494"/>
            <a:ext cx="3616856" cy="4376572"/>
          </a:xfrm>
        </p:spPr>
        <p:txBody>
          <a:bodyPr anchor="ctr">
            <a:normAutofit/>
          </a:bodyPr>
          <a:lstStyle/>
          <a:p>
            <a:r>
              <a:rPr lang="de-AT" sz="3400" dirty="0"/>
              <a:t>Kontra</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9A408C9-312A-BAD5-821C-00AA2011C36F}"/>
              </a:ext>
            </a:extLst>
          </p:cNvPr>
          <p:cNvSpPr>
            <a:spLocks noGrp="1"/>
          </p:cNvSpPr>
          <p:nvPr>
            <p:ph idx="1"/>
          </p:nvPr>
        </p:nvSpPr>
        <p:spPr>
          <a:xfrm>
            <a:off x="6096000" y="1399032"/>
            <a:ext cx="5501834" cy="4471416"/>
          </a:xfrm>
        </p:spPr>
        <p:txBody>
          <a:bodyPr anchor="ctr">
            <a:normAutofit/>
          </a:bodyPr>
          <a:lstStyle/>
          <a:p>
            <a:pPr algn="l"/>
            <a:r>
              <a:rPr lang="de-DE" sz="1800" b="0" i="0" dirty="0">
                <a:solidFill>
                  <a:srgbClr val="3C3744"/>
                </a:solidFill>
                <a:effectLst/>
                <a:latin typeface="Oxygen" panose="02000503000000000000" pitchFamily="2" charset="0"/>
              </a:rPr>
              <a:t>Wieso tut sich die westliche Wissenschaft mit der Fuzzy-Logik so schwer? </a:t>
            </a:r>
          </a:p>
          <a:p>
            <a:pPr lvl="1"/>
            <a:r>
              <a:rPr lang="de-DE" sz="1100" b="0" i="0" dirty="0">
                <a:solidFill>
                  <a:srgbClr val="3C3744"/>
                </a:solidFill>
                <a:effectLst/>
                <a:latin typeface="Oxygen" panose="02000503000000000000" pitchFamily="2" charset="0"/>
              </a:rPr>
              <a:t>zweiwertige Logik: 2000 Jahre alte Geschichte</a:t>
            </a:r>
          </a:p>
          <a:p>
            <a:pPr lvl="1"/>
            <a:r>
              <a:rPr lang="de-DE" sz="1100" b="0" i="0" dirty="0">
                <a:solidFill>
                  <a:srgbClr val="3C3744"/>
                </a:solidFill>
                <a:effectLst/>
                <a:latin typeface="Oxygen" panose="02000503000000000000" pitchFamily="2" charset="0"/>
              </a:rPr>
              <a:t>Praktikabler und einfacher mit zwei Werten zu hantieren</a:t>
            </a:r>
          </a:p>
          <a:p>
            <a:pPr lvl="1"/>
            <a:r>
              <a:rPr lang="de-DE" sz="1100" b="0" i="0" dirty="0">
                <a:solidFill>
                  <a:srgbClr val="3C3744"/>
                </a:solidFill>
                <a:effectLst/>
                <a:latin typeface="Oxygen" panose="02000503000000000000" pitchFamily="2" charset="0"/>
              </a:rPr>
              <a:t>zweiwertige Logik mehr Sicherheit als Fuzzy-Logik. </a:t>
            </a:r>
          </a:p>
          <a:p>
            <a:pPr lvl="1"/>
            <a:r>
              <a:rPr lang="de-DE" sz="1100" b="0" i="0" dirty="0">
                <a:solidFill>
                  <a:srgbClr val="3C3744"/>
                </a:solidFill>
                <a:effectLst/>
                <a:latin typeface="Oxygen" panose="02000503000000000000" pitchFamily="2" charset="0"/>
              </a:rPr>
              <a:t>müsste ein beliebter Gegenbeweis verändert werden. </a:t>
            </a:r>
          </a:p>
        </p:txBody>
      </p:sp>
    </p:spTree>
    <p:extLst>
      <p:ext uri="{BB962C8B-B14F-4D97-AF65-F5344CB8AC3E}">
        <p14:creationId xmlns:p14="http://schemas.microsoft.com/office/powerpoint/2010/main" val="10655616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571BC7-B6FB-42B9-CF83-0F67EAA2833E}"/>
              </a:ext>
            </a:extLst>
          </p:cNvPr>
          <p:cNvSpPr>
            <a:spLocks noGrp="1"/>
          </p:cNvSpPr>
          <p:nvPr>
            <p:ph type="title"/>
          </p:nvPr>
        </p:nvSpPr>
        <p:spPr>
          <a:xfrm>
            <a:off x="804673" y="1445494"/>
            <a:ext cx="3616856" cy="4376572"/>
          </a:xfrm>
        </p:spPr>
        <p:txBody>
          <a:bodyPr anchor="ctr">
            <a:normAutofit/>
          </a:bodyPr>
          <a:lstStyle/>
          <a:p>
            <a:r>
              <a:rPr lang="de-AT" sz="4800"/>
              <a:t>Quellen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43874B7-F1B6-97E1-C2FC-793DDE99D205}"/>
              </a:ext>
            </a:extLst>
          </p:cNvPr>
          <p:cNvSpPr>
            <a:spLocks noGrp="1"/>
          </p:cNvSpPr>
          <p:nvPr>
            <p:ph idx="1"/>
          </p:nvPr>
        </p:nvSpPr>
        <p:spPr>
          <a:xfrm>
            <a:off x="6096000" y="1399032"/>
            <a:ext cx="5501834" cy="4471416"/>
          </a:xfrm>
        </p:spPr>
        <p:txBody>
          <a:bodyPr anchor="ctr">
            <a:normAutofit/>
          </a:bodyPr>
          <a:lstStyle/>
          <a:p>
            <a:r>
              <a:rPr lang="de-AT" sz="2200">
                <a:solidFill>
                  <a:schemeClr val="bg1"/>
                </a:solidFill>
                <a:hlinkClick r:id="rId2"/>
              </a:rPr>
              <a:t>https://datenbanken-verstehen.de/lexikon/fuzzy-logic/#:~:text=Die%20Fuzzy%20Logic%20beschreibt%20eine,zwischen%200%20und%201%20zugeordnet</a:t>
            </a:r>
            <a:r>
              <a:rPr lang="de-AT" sz="2200">
                <a:solidFill>
                  <a:schemeClr val="bg1"/>
                </a:solidFill>
              </a:rPr>
              <a:t> </a:t>
            </a:r>
          </a:p>
        </p:txBody>
      </p:sp>
    </p:spTree>
    <p:extLst>
      <p:ext uri="{BB962C8B-B14F-4D97-AF65-F5344CB8AC3E}">
        <p14:creationId xmlns:p14="http://schemas.microsoft.com/office/powerpoint/2010/main" val="17448701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e Hand mit einem Stift und schattierte Kreise auf einem Blatt">
            <a:extLst>
              <a:ext uri="{FF2B5EF4-FFF2-40B4-BE49-F238E27FC236}">
                <a16:creationId xmlns:a16="http://schemas.microsoft.com/office/drawing/2014/main" id="{9EC934FC-B26A-5078-6204-8FA5657612FB}"/>
              </a:ext>
            </a:extLst>
          </p:cNvPr>
          <p:cNvPicPr>
            <a:picLocks noChangeAspect="1"/>
          </p:cNvPicPr>
          <p:nvPr/>
        </p:nvPicPr>
        <p:blipFill rotWithShape="1">
          <a:blip r:embed="rId2">
            <a:alphaModFix amt="40000"/>
          </a:blip>
          <a:srcRect b="3434"/>
          <a:stretch/>
        </p:blipFill>
        <p:spPr>
          <a:xfrm>
            <a:off x="20" y="10"/>
            <a:ext cx="12191979" cy="6857990"/>
          </a:xfrm>
          <a:prstGeom prst="rect">
            <a:avLst/>
          </a:prstGeom>
        </p:spPr>
      </p:pic>
      <p:sp>
        <p:nvSpPr>
          <p:cNvPr id="2" name="Titel 1">
            <a:extLst>
              <a:ext uri="{FF2B5EF4-FFF2-40B4-BE49-F238E27FC236}">
                <a16:creationId xmlns:a16="http://schemas.microsoft.com/office/drawing/2014/main" id="{89FE2CC9-3F54-18D9-4283-71279F50D45F}"/>
              </a:ext>
            </a:extLst>
          </p:cNvPr>
          <p:cNvSpPr>
            <a:spLocks noGrp="1"/>
          </p:cNvSpPr>
          <p:nvPr>
            <p:ph type="title"/>
          </p:nvPr>
        </p:nvSpPr>
        <p:spPr>
          <a:xfrm>
            <a:off x="838200" y="365125"/>
            <a:ext cx="10515600" cy="1325563"/>
          </a:xfrm>
        </p:spPr>
        <p:txBody>
          <a:bodyPr>
            <a:normAutofit/>
          </a:bodyPr>
          <a:lstStyle/>
          <a:p>
            <a:r>
              <a:rPr lang="de-AT" sz="5400">
                <a:solidFill>
                  <a:srgbClr val="FFFFFF"/>
                </a:solidFill>
              </a:rPr>
              <a:t>Inhalt</a:t>
            </a:r>
          </a:p>
        </p:txBody>
      </p:sp>
      <p:sp>
        <p:nvSpPr>
          <p:cNvPr id="1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FE2B05B-0805-E4CB-DC32-443B802FBB74}"/>
              </a:ext>
            </a:extLst>
          </p:cNvPr>
          <p:cNvSpPr>
            <a:spLocks noGrp="1"/>
          </p:cNvSpPr>
          <p:nvPr>
            <p:ph idx="1"/>
          </p:nvPr>
        </p:nvSpPr>
        <p:spPr>
          <a:xfrm>
            <a:off x="838200" y="2004446"/>
            <a:ext cx="10515600" cy="4176897"/>
          </a:xfrm>
        </p:spPr>
        <p:txBody>
          <a:bodyPr>
            <a:normAutofit/>
          </a:bodyPr>
          <a:lstStyle/>
          <a:p>
            <a:r>
              <a:rPr lang="de-AT" sz="2200" dirty="0">
                <a:solidFill>
                  <a:srgbClr val="FFFFFF"/>
                </a:solidFill>
              </a:rPr>
              <a:t>Beispiele</a:t>
            </a:r>
          </a:p>
          <a:p>
            <a:r>
              <a:rPr lang="de-AT" sz="2200" dirty="0">
                <a:solidFill>
                  <a:srgbClr val="FFFFFF"/>
                </a:solidFill>
              </a:rPr>
              <a:t>Erklärungen</a:t>
            </a:r>
          </a:p>
          <a:p>
            <a:r>
              <a:rPr lang="de-AT" sz="2200" dirty="0">
                <a:solidFill>
                  <a:srgbClr val="FFFFFF"/>
                </a:solidFill>
              </a:rPr>
              <a:t>Quellen</a:t>
            </a:r>
          </a:p>
        </p:txBody>
      </p:sp>
    </p:spTree>
    <p:extLst>
      <p:ext uri="{BB962C8B-B14F-4D97-AF65-F5344CB8AC3E}">
        <p14:creationId xmlns:p14="http://schemas.microsoft.com/office/powerpoint/2010/main" val="8232548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Freeform: Shape 104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F7675714-D5AB-4D5A-BC1C-66212F90AC7D}"/>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Beispiel</a:t>
            </a:r>
          </a:p>
        </p:txBody>
      </p:sp>
      <p:pic>
        <p:nvPicPr>
          <p:cNvPr id="1026" name="Picture 2" descr="Fuzzylogik – Wikipedia">
            <a:extLst>
              <a:ext uri="{FF2B5EF4-FFF2-40B4-BE49-F238E27FC236}">
                <a16:creationId xmlns:a16="http://schemas.microsoft.com/office/drawing/2014/main" id="{8E96F7C7-0F12-7498-C256-AD8ED4955A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23014" y="2354239"/>
            <a:ext cx="9745972"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49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BF432-EFEB-2BB1-D33F-7839E30240B1}"/>
              </a:ext>
            </a:extLst>
          </p:cNvPr>
          <p:cNvSpPr>
            <a:spLocks noGrp="1"/>
          </p:cNvSpPr>
          <p:nvPr>
            <p:ph type="title"/>
          </p:nvPr>
        </p:nvSpPr>
        <p:spPr>
          <a:xfrm>
            <a:off x="804673" y="1445494"/>
            <a:ext cx="3616856" cy="4376572"/>
          </a:xfrm>
        </p:spPr>
        <p:txBody>
          <a:bodyPr anchor="ctr">
            <a:normAutofit/>
          </a:bodyPr>
          <a:lstStyle/>
          <a:p>
            <a:r>
              <a:rPr lang="de-AT" sz="4800"/>
              <a:t>Definition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B2933BC-D85F-52E5-14C8-7D85506259F7}"/>
              </a:ext>
            </a:extLst>
          </p:cNvPr>
          <p:cNvSpPr>
            <a:spLocks noGrp="1"/>
          </p:cNvSpPr>
          <p:nvPr>
            <p:ph idx="1"/>
          </p:nvPr>
        </p:nvSpPr>
        <p:spPr>
          <a:xfrm>
            <a:off x="6096000" y="1399032"/>
            <a:ext cx="5501834" cy="4471416"/>
          </a:xfrm>
        </p:spPr>
        <p:txBody>
          <a:bodyPr anchor="ctr">
            <a:normAutofit/>
          </a:bodyPr>
          <a:lstStyle/>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Logik der unscharfen Mengen</a:t>
            </a:r>
          </a:p>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Gegensatz zur booleschen / binären Logik (Zustand: 0 (falsch) oder 1 (wahr)) </a:t>
            </a:r>
          </a:p>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Wert zwischen 0 und 1 zugeordnet</a:t>
            </a:r>
            <a:endParaRPr lang="de-AT"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Logik der Unschärfe geht auf den Informatik Professor Lotfi Zadeh zurück</a:t>
            </a:r>
            <a:endParaRPr lang="de-DE"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wesentlicher Bestandteil der Regelungstechnik </a:t>
            </a:r>
          </a:p>
          <a:p>
            <a:pPr marL="342900" lvl="0" indent="-342900">
              <a:buFont typeface="Symbol" panose="05050102010706020507" pitchFamily="18" charset="2"/>
              <a:buChar char=""/>
            </a:pPr>
            <a:r>
              <a:rPr lang="de-D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Entwicklung von KI-Systemen große Rolle</a:t>
            </a:r>
            <a:endParaRPr lang="de-AT"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de-AT" sz="1500" dirty="0">
              <a:solidFill>
                <a:schemeClr val="bg1"/>
              </a:solidFill>
            </a:endParaRPr>
          </a:p>
        </p:txBody>
      </p:sp>
    </p:spTree>
    <p:extLst>
      <p:ext uri="{BB962C8B-B14F-4D97-AF65-F5344CB8AC3E}">
        <p14:creationId xmlns:p14="http://schemas.microsoft.com/office/powerpoint/2010/main" val="18014878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7DBB3-D332-0189-97FB-9160303AB6E2}"/>
              </a:ext>
            </a:extLst>
          </p:cNvPr>
          <p:cNvSpPr>
            <a:spLocks noGrp="1"/>
          </p:cNvSpPr>
          <p:nvPr>
            <p:ph type="title"/>
          </p:nvPr>
        </p:nvSpPr>
        <p:spPr>
          <a:xfrm>
            <a:off x="804673" y="1445494"/>
            <a:ext cx="3616856" cy="4376572"/>
          </a:xfrm>
        </p:spPr>
        <p:txBody>
          <a:bodyPr anchor="ctr">
            <a:normAutofit/>
          </a:bodyPr>
          <a:lstStyle/>
          <a:p>
            <a:r>
              <a:rPr lang="de-AT" sz="4800" dirty="0" err="1"/>
              <a:t>Fuzzy</a:t>
            </a:r>
            <a:r>
              <a:rPr lang="de-AT" sz="4800" dirty="0"/>
              <a:t> Sets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6010E49-D13E-BA0D-13EC-BB273B311468}"/>
              </a:ext>
            </a:extLst>
          </p:cNvPr>
          <p:cNvSpPr>
            <a:spLocks noGrp="1"/>
          </p:cNvSpPr>
          <p:nvPr>
            <p:ph idx="1"/>
          </p:nvPr>
        </p:nvSpPr>
        <p:spPr>
          <a:xfrm>
            <a:off x="5938338" y="131500"/>
            <a:ext cx="5501834" cy="6621334"/>
          </a:xfrm>
        </p:spPr>
        <p:txBody>
          <a:bodyPr anchor="ctr">
            <a:normAutofit/>
          </a:bodyPr>
          <a:lstStyle/>
          <a:p>
            <a:r>
              <a:rPr lang="de-DE" sz="2000" dirty="0">
                <a:solidFill>
                  <a:schemeClr val="bg1"/>
                </a:solidFill>
                <a:latin typeface="Calibri" panose="020F0502020204030204" pitchFamily="34" charset="0"/>
              </a:rPr>
              <a:t>unscharfe Aussagen ausgedrückt </a:t>
            </a:r>
          </a:p>
          <a:p>
            <a:pPr marL="228600" lvl="1">
              <a:spcBef>
                <a:spcPts val="1000"/>
              </a:spcBef>
            </a:pPr>
            <a:r>
              <a:rPr lang="de-DE" sz="2000" dirty="0">
                <a:solidFill>
                  <a:schemeClr val="bg1"/>
                </a:solidFill>
                <a:latin typeface="Calibri" panose="020F0502020204030204" pitchFamily="34" charset="0"/>
              </a:rPr>
              <a:t>Basieren auf sprachlichen Formulierungen </a:t>
            </a:r>
          </a:p>
          <a:p>
            <a:pPr marL="228600" lvl="1">
              <a:spcBef>
                <a:spcPts val="1000"/>
              </a:spcBef>
            </a:pPr>
            <a:r>
              <a:rPr lang="de-DE" sz="2000" dirty="0">
                <a:solidFill>
                  <a:schemeClr val="bg1"/>
                </a:solidFill>
                <a:latin typeface="Calibri" panose="020F0502020204030204" pitchFamily="34" charset="0"/>
              </a:rPr>
              <a:t>Werden als linguistische Variablen bezeichnet</a:t>
            </a:r>
          </a:p>
          <a:p>
            <a:r>
              <a:rPr lang="de-DE" sz="2000" dirty="0">
                <a:solidFill>
                  <a:schemeClr val="bg1"/>
                </a:solidFill>
                <a:latin typeface="Calibri" panose="020F0502020204030204" pitchFamily="34" charset="0"/>
              </a:rPr>
              <a:t>verschiedene Stufen (dunkel, düster, schattig, hell) der Helligkeit unterschieden </a:t>
            </a:r>
          </a:p>
          <a:p>
            <a:r>
              <a:rPr lang="de-DE" sz="2000" dirty="0">
                <a:solidFill>
                  <a:schemeClr val="bg1"/>
                </a:solidFill>
                <a:latin typeface="Calibri" panose="020F0502020204030204" pitchFamily="34" charset="0"/>
              </a:rPr>
              <a:t>Stufen dienen zur Anwendung von Regeln</a:t>
            </a:r>
          </a:p>
          <a:p>
            <a:r>
              <a:rPr lang="de-DE" sz="2000" dirty="0" err="1">
                <a:solidFill>
                  <a:schemeClr val="bg1"/>
                </a:solidFill>
                <a:latin typeface="Calibri" panose="020F0502020204030204" pitchFamily="34" charset="0"/>
              </a:rPr>
              <a:t>Fuzzy</a:t>
            </a:r>
            <a:r>
              <a:rPr lang="de-DE" sz="2000" dirty="0">
                <a:solidFill>
                  <a:schemeClr val="bg1"/>
                </a:solidFill>
                <a:latin typeface="Calibri" panose="020F0502020204030204" pitchFamily="34" charset="0"/>
              </a:rPr>
              <a:t> Sets:</a:t>
            </a:r>
          </a:p>
          <a:p>
            <a:pPr marL="685800" lvl="2">
              <a:spcBef>
                <a:spcPts val="1000"/>
              </a:spcBef>
            </a:pPr>
            <a:r>
              <a:rPr lang="de-DE" sz="1600" dirty="0">
                <a:solidFill>
                  <a:schemeClr val="bg1"/>
                </a:solidFill>
                <a:latin typeface="Calibri" panose="020F0502020204030204" pitchFamily="34" charset="0"/>
              </a:rPr>
              <a:t>Schnittmengen (UND-Verknüpfung) </a:t>
            </a:r>
          </a:p>
          <a:p>
            <a:pPr marL="685800" lvl="2">
              <a:spcBef>
                <a:spcPts val="1000"/>
              </a:spcBef>
            </a:pPr>
            <a:r>
              <a:rPr lang="de-DE" sz="1600" dirty="0">
                <a:solidFill>
                  <a:schemeClr val="bg1"/>
                </a:solidFill>
                <a:latin typeface="Calibri" panose="020F0502020204030204" pitchFamily="34" charset="0"/>
              </a:rPr>
              <a:t>Vereinigungsmengen (ODER-Verknüpfungen)</a:t>
            </a:r>
          </a:p>
          <a:p>
            <a:pPr marL="685800" lvl="2">
              <a:spcBef>
                <a:spcPts val="1000"/>
              </a:spcBef>
            </a:pPr>
            <a:r>
              <a:rPr lang="de-DE" sz="1600" dirty="0">
                <a:solidFill>
                  <a:schemeClr val="bg1"/>
                </a:solidFill>
                <a:latin typeface="Calibri" panose="020F0502020204030204" pitchFamily="34" charset="0"/>
              </a:rPr>
              <a:t>Komplementmengen (NICHT-Enthalten sein)</a:t>
            </a:r>
          </a:p>
          <a:p>
            <a:endParaRPr lang="de-AT" sz="1700" dirty="0">
              <a:solidFill>
                <a:schemeClr val="bg1"/>
              </a:solidFill>
            </a:endParaRPr>
          </a:p>
        </p:txBody>
      </p:sp>
      <p:pic>
        <p:nvPicPr>
          <p:cNvPr id="5" name="Grafik 4">
            <a:extLst>
              <a:ext uri="{FF2B5EF4-FFF2-40B4-BE49-F238E27FC236}">
                <a16:creationId xmlns:a16="http://schemas.microsoft.com/office/drawing/2014/main" id="{745B6FDD-0724-5139-7860-A67274210BE6}"/>
              </a:ext>
            </a:extLst>
          </p:cNvPr>
          <p:cNvPicPr>
            <a:picLocks noChangeAspect="1"/>
          </p:cNvPicPr>
          <p:nvPr/>
        </p:nvPicPr>
        <p:blipFill>
          <a:blip r:embed="rId3"/>
          <a:stretch>
            <a:fillRect/>
          </a:stretch>
        </p:blipFill>
        <p:spPr>
          <a:xfrm>
            <a:off x="472952" y="4072177"/>
            <a:ext cx="3685904" cy="2680657"/>
          </a:xfrm>
          <a:prstGeom prst="rect">
            <a:avLst/>
          </a:prstGeom>
        </p:spPr>
      </p:pic>
    </p:spTree>
    <p:extLst>
      <p:ext uri="{BB962C8B-B14F-4D97-AF65-F5344CB8AC3E}">
        <p14:creationId xmlns:p14="http://schemas.microsoft.com/office/powerpoint/2010/main" val="29720281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DF454-18A0-B95A-7FE4-754467A8C096}"/>
              </a:ext>
            </a:extLst>
          </p:cNvPr>
          <p:cNvSpPr>
            <a:spLocks noGrp="1"/>
          </p:cNvSpPr>
          <p:nvPr>
            <p:ph type="title"/>
          </p:nvPr>
        </p:nvSpPr>
        <p:spPr>
          <a:xfrm>
            <a:off x="594166" y="1445494"/>
            <a:ext cx="4004274" cy="4376572"/>
          </a:xfrm>
        </p:spPr>
        <p:txBody>
          <a:bodyPr anchor="ctr">
            <a:normAutofit/>
          </a:bodyPr>
          <a:lstStyle/>
          <a:p>
            <a:r>
              <a:rPr lang="de-AT" sz="4800" dirty="0" err="1"/>
              <a:t>Zugehörigungs</a:t>
            </a:r>
            <a:r>
              <a:rPr lang="de-AT" sz="4800" dirty="0"/>
              <a:t>-funktionen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A408F4A-EF81-DC56-6DB3-D0180838F851}"/>
              </a:ext>
            </a:extLst>
          </p:cNvPr>
          <p:cNvSpPr>
            <a:spLocks noGrp="1"/>
          </p:cNvSpPr>
          <p:nvPr>
            <p:ph idx="1"/>
          </p:nvPr>
        </p:nvSpPr>
        <p:spPr>
          <a:xfrm>
            <a:off x="6096000" y="1399032"/>
            <a:ext cx="5501834" cy="4471416"/>
          </a:xfrm>
        </p:spPr>
        <p:txBody>
          <a:bodyPr anchor="ctr">
            <a:normAutofit/>
          </a:bodyPr>
          <a:lstStyle/>
          <a:p>
            <a:r>
              <a:rPr lang="de-DE" sz="2200" i="0" dirty="0">
                <a:solidFill>
                  <a:schemeClr val="bg1"/>
                </a:solidFill>
                <a:effectLst/>
                <a:latin typeface="Calibri" panose="020F0502020204030204" pitchFamily="34" charset="0"/>
              </a:rPr>
              <a:t>Zugehörigkeit zu Intervall oder Stufe wird durch Zugehörigkeitsfunktionen berechnet</a:t>
            </a:r>
          </a:p>
          <a:p>
            <a:r>
              <a:rPr lang="de-DE" sz="2200" b="0" i="0" dirty="0">
                <a:solidFill>
                  <a:schemeClr val="bg1"/>
                </a:solidFill>
                <a:effectLst/>
                <a:latin typeface="Calibri" panose="020F0502020204030204" pitchFamily="34" charset="0"/>
              </a:rPr>
              <a:t>Eingangsgröße / Wert gehört nur zu einem gewissen Teil in eine Menge</a:t>
            </a:r>
          </a:p>
        </p:txBody>
      </p:sp>
      <p:pic>
        <p:nvPicPr>
          <p:cNvPr id="5" name="Grafik 4">
            <a:extLst>
              <a:ext uri="{FF2B5EF4-FFF2-40B4-BE49-F238E27FC236}">
                <a16:creationId xmlns:a16="http://schemas.microsoft.com/office/drawing/2014/main" id="{B2CB2308-410B-57D2-CDC4-9F3BA4258BBD}"/>
              </a:ext>
            </a:extLst>
          </p:cNvPr>
          <p:cNvPicPr>
            <a:picLocks noChangeAspect="1"/>
          </p:cNvPicPr>
          <p:nvPr/>
        </p:nvPicPr>
        <p:blipFill>
          <a:blip r:embed="rId3"/>
          <a:stretch>
            <a:fillRect/>
          </a:stretch>
        </p:blipFill>
        <p:spPr>
          <a:xfrm>
            <a:off x="431571" y="4454510"/>
            <a:ext cx="4363059" cy="2086266"/>
          </a:xfrm>
          <a:prstGeom prst="rect">
            <a:avLst/>
          </a:prstGeom>
        </p:spPr>
      </p:pic>
    </p:spTree>
    <p:extLst>
      <p:ext uri="{BB962C8B-B14F-4D97-AF65-F5344CB8AC3E}">
        <p14:creationId xmlns:p14="http://schemas.microsoft.com/office/powerpoint/2010/main" val="22756827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399EE-EC10-772C-0F31-8CBD5783B69C}"/>
              </a:ext>
            </a:extLst>
          </p:cNvPr>
          <p:cNvSpPr>
            <a:spLocks noGrp="1"/>
          </p:cNvSpPr>
          <p:nvPr>
            <p:ph type="title"/>
          </p:nvPr>
        </p:nvSpPr>
        <p:spPr>
          <a:xfrm>
            <a:off x="804673" y="1445494"/>
            <a:ext cx="3616856" cy="4376572"/>
          </a:xfrm>
        </p:spPr>
        <p:txBody>
          <a:bodyPr anchor="ctr">
            <a:normAutofit/>
          </a:bodyPr>
          <a:lstStyle/>
          <a:p>
            <a:r>
              <a:rPr lang="de-AT" sz="4100" dirty="0"/>
              <a:t>Einsatzbereiche</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8DC9BB2-F9EB-FF85-A4D4-3C0FE2EA8421}"/>
              </a:ext>
            </a:extLst>
          </p:cNvPr>
          <p:cNvSpPr>
            <a:spLocks noGrp="1"/>
          </p:cNvSpPr>
          <p:nvPr>
            <p:ph idx="1"/>
          </p:nvPr>
        </p:nvSpPr>
        <p:spPr>
          <a:xfrm>
            <a:off x="6096000" y="1399032"/>
            <a:ext cx="5501834" cy="4471416"/>
          </a:xfrm>
        </p:spPr>
        <p:txBody>
          <a:bodyPr anchor="ctr">
            <a:normAutofit/>
          </a:bodyPr>
          <a:lstStyle/>
          <a:p>
            <a:pPr fontAlgn="base"/>
            <a:r>
              <a:rPr lang="de-DE" sz="2000" i="0" dirty="0">
                <a:solidFill>
                  <a:schemeClr val="bg1"/>
                </a:solidFill>
                <a:effectLst/>
                <a:latin typeface="inherit"/>
              </a:rPr>
              <a:t>Anwendungsbereich</a:t>
            </a:r>
            <a:r>
              <a:rPr lang="de-DE" sz="2000" i="0" dirty="0">
                <a:solidFill>
                  <a:schemeClr val="bg1"/>
                </a:solidFill>
                <a:effectLst/>
                <a:latin typeface="Calibri" panose="020F0502020204030204" pitchFamily="34" charset="0"/>
              </a:rPr>
              <a:t> sehr vielfältig</a:t>
            </a:r>
          </a:p>
          <a:p>
            <a:pPr lvl="1" fontAlgn="base"/>
            <a:r>
              <a:rPr lang="de-DE" sz="1600" i="0" dirty="0">
                <a:solidFill>
                  <a:schemeClr val="bg1"/>
                </a:solidFill>
                <a:effectLst/>
                <a:latin typeface="inherit"/>
              </a:rPr>
              <a:t>Unterhaltungselektronik</a:t>
            </a:r>
            <a:endParaRPr lang="de-DE" sz="1600" i="0" dirty="0">
              <a:solidFill>
                <a:schemeClr val="bg1"/>
              </a:solidFill>
              <a:effectLst/>
              <a:latin typeface="Calibri" panose="020F0502020204030204" pitchFamily="34" charset="0"/>
            </a:endParaRPr>
          </a:p>
          <a:p>
            <a:pPr lvl="1" fontAlgn="base"/>
            <a:r>
              <a:rPr lang="de-DE" sz="1600" i="0" dirty="0">
                <a:solidFill>
                  <a:schemeClr val="bg1"/>
                </a:solidFill>
                <a:effectLst/>
                <a:latin typeface="inherit"/>
              </a:rPr>
              <a:t>Anlagenüberwachung</a:t>
            </a:r>
            <a:endParaRPr lang="de-DE" sz="1600" i="0" dirty="0">
              <a:solidFill>
                <a:schemeClr val="bg1"/>
              </a:solidFill>
              <a:effectLst/>
              <a:latin typeface="Calibri" panose="020F0502020204030204" pitchFamily="34" charset="0"/>
            </a:endParaRPr>
          </a:p>
          <a:p>
            <a:pPr lvl="1" fontAlgn="base"/>
            <a:r>
              <a:rPr lang="de-DE" sz="1600" i="0" dirty="0">
                <a:solidFill>
                  <a:schemeClr val="bg1"/>
                </a:solidFill>
                <a:effectLst/>
                <a:latin typeface="inherit"/>
              </a:rPr>
              <a:t>Fahrassistenzsystemen</a:t>
            </a:r>
            <a:endParaRPr lang="de-DE" sz="1600" i="0" dirty="0">
              <a:solidFill>
                <a:schemeClr val="bg1"/>
              </a:solidFill>
              <a:effectLst/>
              <a:latin typeface="Calibri" panose="020F0502020204030204" pitchFamily="34" charset="0"/>
            </a:endParaRPr>
          </a:p>
          <a:p>
            <a:pPr lvl="1" fontAlgn="base"/>
            <a:r>
              <a:rPr lang="de-DE" sz="1600" i="0" dirty="0">
                <a:solidFill>
                  <a:schemeClr val="bg1"/>
                </a:solidFill>
                <a:effectLst/>
                <a:latin typeface="inherit"/>
              </a:rPr>
              <a:t>Mustererkennung</a:t>
            </a:r>
            <a:r>
              <a:rPr lang="de-DE" sz="1600" i="0" dirty="0">
                <a:solidFill>
                  <a:schemeClr val="bg1"/>
                </a:solidFill>
                <a:effectLst/>
                <a:latin typeface="Calibri" panose="020F0502020204030204" pitchFamily="34" charset="0"/>
              </a:rPr>
              <a:t> </a:t>
            </a:r>
          </a:p>
          <a:p>
            <a:pPr fontAlgn="base"/>
            <a:r>
              <a:rPr lang="de-DE" sz="2000" i="0" dirty="0">
                <a:solidFill>
                  <a:schemeClr val="bg1"/>
                </a:solidFill>
                <a:effectLst/>
                <a:latin typeface="inherit"/>
              </a:rPr>
              <a:t>Aktionen &amp; Funktionen</a:t>
            </a:r>
            <a:r>
              <a:rPr lang="de-DE" sz="2000" i="0" dirty="0">
                <a:solidFill>
                  <a:schemeClr val="bg1"/>
                </a:solidFill>
                <a:effectLst/>
                <a:latin typeface="Calibri" panose="020F0502020204030204" pitchFamily="34" charset="0"/>
              </a:rPr>
              <a:t> werden </a:t>
            </a:r>
            <a:r>
              <a:rPr lang="de-DE" sz="2000" i="0" dirty="0">
                <a:solidFill>
                  <a:schemeClr val="bg1"/>
                </a:solidFill>
                <a:effectLst/>
                <a:latin typeface="inherit"/>
              </a:rPr>
              <a:t>durch Regeln festgelegt</a:t>
            </a:r>
            <a:r>
              <a:rPr lang="de-DE" sz="2000" i="0" dirty="0">
                <a:solidFill>
                  <a:schemeClr val="bg1"/>
                </a:solidFill>
                <a:effectLst/>
                <a:latin typeface="Calibri" panose="020F0502020204030204" pitchFamily="34" charset="0"/>
              </a:rPr>
              <a:t>, </a:t>
            </a:r>
          </a:p>
          <a:p>
            <a:pPr fontAlgn="base"/>
            <a:r>
              <a:rPr lang="de-DE" sz="2000" i="0" dirty="0">
                <a:solidFill>
                  <a:schemeClr val="bg1"/>
                </a:solidFill>
                <a:effectLst/>
                <a:latin typeface="inherit"/>
              </a:rPr>
              <a:t>Künstlichen Intelligenz: </a:t>
            </a:r>
            <a:r>
              <a:rPr lang="de-DE" sz="2000" i="0" dirty="0">
                <a:solidFill>
                  <a:schemeClr val="bg1"/>
                </a:solidFill>
                <a:effectLst/>
                <a:latin typeface="Calibri" panose="020F0502020204030204" pitchFamily="34" charset="0"/>
              </a:rPr>
              <a:t> bei der Entscheidungsfindung zum Einsatz</a:t>
            </a:r>
          </a:p>
          <a:p>
            <a:endParaRPr lang="de-AT" sz="1700" dirty="0">
              <a:solidFill>
                <a:schemeClr val="bg1"/>
              </a:solidFill>
            </a:endParaRPr>
          </a:p>
        </p:txBody>
      </p:sp>
    </p:spTree>
    <p:extLst>
      <p:ext uri="{BB962C8B-B14F-4D97-AF65-F5344CB8AC3E}">
        <p14:creationId xmlns:p14="http://schemas.microsoft.com/office/powerpoint/2010/main" val="148897764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8E8B3-2049-98B5-BA1E-4935312BB589}"/>
              </a:ext>
            </a:extLst>
          </p:cNvPr>
          <p:cNvSpPr>
            <a:spLocks noGrp="1"/>
          </p:cNvSpPr>
          <p:nvPr>
            <p:ph type="title"/>
          </p:nvPr>
        </p:nvSpPr>
        <p:spPr>
          <a:xfrm>
            <a:off x="804673" y="1445494"/>
            <a:ext cx="3616856" cy="4376572"/>
          </a:xfrm>
        </p:spPr>
        <p:txBody>
          <a:bodyPr anchor="ctr">
            <a:normAutofit/>
          </a:bodyPr>
          <a:lstStyle/>
          <a:p>
            <a:r>
              <a:rPr lang="de-AT" sz="3400"/>
              <a:t>Begriffsabgrenzung</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9A408C9-312A-BAD5-821C-00AA2011C36F}"/>
              </a:ext>
            </a:extLst>
          </p:cNvPr>
          <p:cNvSpPr>
            <a:spLocks noGrp="1"/>
          </p:cNvSpPr>
          <p:nvPr>
            <p:ph idx="1"/>
          </p:nvPr>
        </p:nvSpPr>
        <p:spPr>
          <a:xfrm>
            <a:off x="6096000" y="1399032"/>
            <a:ext cx="5501834" cy="4471416"/>
          </a:xfrm>
        </p:spPr>
        <p:txBody>
          <a:bodyPr anchor="ctr">
            <a:normAutofit/>
          </a:bodyPr>
          <a:lstStyle/>
          <a:p>
            <a:r>
              <a:rPr lang="de-DE" sz="2000" u="none" strike="noStrike" dirty="0" err="1">
                <a:solidFill>
                  <a:schemeClr val="bg1"/>
                </a:solidFill>
                <a:effectLst/>
                <a:latin typeface="Arial" panose="020B0604020202020204" pitchFamily="34" charset="0"/>
              </a:rPr>
              <a:t>Fuzzy</a:t>
            </a:r>
            <a:r>
              <a:rPr lang="de-DE" sz="2000" u="none" strike="noStrike" dirty="0">
                <a:solidFill>
                  <a:schemeClr val="bg1"/>
                </a:solidFill>
                <a:effectLst/>
                <a:latin typeface="Arial" panose="020B0604020202020204" pitchFamily="34" charset="0"/>
              </a:rPr>
              <a:t>-Suche</a:t>
            </a:r>
            <a:r>
              <a:rPr lang="de-DE" sz="2000" u="none" strike="noStrike" dirty="0">
                <a:solidFill>
                  <a:schemeClr val="bg1"/>
                </a:solidFill>
                <a:latin typeface="Arial" panose="020B0604020202020204" pitchFamily="34" charset="0"/>
              </a:rPr>
              <a:t> </a:t>
            </a:r>
            <a:r>
              <a:rPr lang="de-DE" sz="2000" u="none" strike="noStrike" dirty="0">
                <a:solidFill>
                  <a:schemeClr val="bg1"/>
                </a:solidFill>
                <a:latin typeface="Arial" panose="020B0604020202020204" pitchFamily="34" charset="0"/>
                <a:sym typeface="Wingdings" panose="05000000000000000000" pitchFamily="2" charset="2"/>
              </a:rPr>
              <a:t> </a:t>
            </a:r>
            <a:r>
              <a:rPr lang="de-DE" sz="2000" dirty="0">
                <a:solidFill>
                  <a:schemeClr val="bg1"/>
                </a:solidFill>
                <a:effectLst/>
                <a:latin typeface="Arial" panose="020B0604020202020204" pitchFamily="34" charset="0"/>
              </a:rPr>
              <a:t>unscharfe Suche </a:t>
            </a:r>
          </a:p>
          <a:p>
            <a:r>
              <a:rPr lang="de-DE" sz="2000" b="0" i="0" u="none" strike="noStrike" dirty="0">
                <a:solidFill>
                  <a:schemeClr val="bg1"/>
                </a:solidFill>
                <a:effectLst/>
                <a:latin typeface="Arial" panose="020B0604020202020204" pitchFamily="34" charset="0"/>
              </a:rPr>
              <a:t>Unschärfe</a:t>
            </a:r>
            <a:r>
              <a:rPr lang="de-DE" sz="2000" b="0" i="0" dirty="0">
                <a:solidFill>
                  <a:schemeClr val="bg1"/>
                </a:solidFill>
                <a:effectLst/>
                <a:latin typeface="Arial" panose="020B0604020202020204" pitchFamily="34" charset="0"/>
              </a:rPr>
              <a:t> etwas grundsätzlich anderes als Wahrscheinlichkeit</a:t>
            </a:r>
          </a:p>
          <a:p>
            <a:r>
              <a:rPr lang="de-DE" sz="2000" b="0" i="0" dirty="0">
                <a:solidFill>
                  <a:schemeClr val="bg1"/>
                </a:solidFill>
                <a:effectLst/>
                <a:latin typeface="Arial" panose="020B0604020202020204" pitchFamily="34" charset="0"/>
              </a:rPr>
              <a:t>Summe der Werte die sich überschneiden </a:t>
            </a:r>
            <a:r>
              <a:rPr lang="de-DE" sz="2000" dirty="0">
                <a:solidFill>
                  <a:schemeClr val="bg1"/>
                </a:solidFill>
                <a:latin typeface="Arial" panose="020B0604020202020204" pitchFamily="34" charset="0"/>
              </a:rPr>
              <a:t>muss nicht </a:t>
            </a:r>
            <a:r>
              <a:rPr lang="de-DE" sz="2000" b="0" i="0" dirty="0">
                <a:solidFill>
                  <a:schemeClr val="bg1"/>
                </a:solidFill>
                <a:effectLst/>
                <a:latin typeface="Arial" panose="020B0604020202020204" pitchFamily="34" charset="0"/>
              </a:rPr>
              <a:t>1 sein</a:t>
            </a:r>
            <a:endParaRPr lang="de-AT" sz="2000" dirty="0">
              <a:solidFill>
                <a:schemeClr val="bg1"/>
              </a:solidFill>
            </a:endParaRPr>
          </a:p>
        </p:txBody>
      </p:sp>
    </p:spTree>
    <p:extLst>
      <p:ext uri="{BB962C8B-B14F-4D97-AF65-F5344CB8AC3E}">
        <p14:creationId xmlns:p14="http://schemas.microsoft.com/office/powerpoint/2010/main" val="290628103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ahaufnahme von Himmel und Hölle auf einem Bürgersteig">
            <a:extLst>
              <a:ext uri="{FF2B5EF4-FFF2-40B4-BE49-F238E27FC236}">
                <a16:creationId xmlns:a16="http://schemas.microsoft.com/office/drawing/2014/main" id="{1A445ECE-A34E-C815-CE22-41E2A9061524}"/>
              </a:ext>
            </a:extLst>
          </p:cNvPr>
          <p:cNvPicPr>
            <a:picLocks noChangeAspect="1"/>
          </p:cNvPicPr>
          <p:nvPr/>
        </p:nvPicPr>
        <p:blipFill rotWithShape="1">
          <a:blip r:embed="rId2"/>
          <a:srcRect t="7097" b="8634"/>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9D5AF51A-0DCC-938B-5AC3-22FFFA8F17F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Pro und Kontra</a:t>
            </a:r>
          </a:p>
        </p:txBody>
      </p:sp>
    </p:spTree>
    <p:extLst>
      <p:ext uri="{BB962C8B-B14F-4D97-AF65-F5344CB8AC3E}">
        <p14:creationId xmlns:p14="http://schemas.microsoft.com/office/powerpoint/2010/main" val="407179193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1ADADC6B883E44EAB7A9AF95EBDAB48" ma:contentTypeVersion="10" ma:contentTypeDescription="Ein neues Dokument erstellen." ma:contentTypeScope="" ma:versionID="e36cc8b364e4fd99ac123a4a89084947">
  <xsd:schema xmlns:xsd="http://www.w3.org/2001/XMLSchema" xmlns:xs="http://www.w3.org/2001/XMLSchema" xmlns:p="http://schemas.microsoft.com/office/2006/metadata/properties" xmlns:ns3="a3a9b98c-9058-4698-9526-ab28912a3877" xmlns:ns4="485ab58b-2c63-4c4b-bfe7-17c11a2b4efb" targetNamespace="http://schemas.microsoft.com/office/2006/metadata/properties" ma:root="true" ma:fieldsID="ffcb3b5bf8247bfeca3086db9b1da396" ns3:_="" ns4:_="">
    <xsd:import namespace="a3a9b98c-9058-4698-9526-ab28912a3877"/>
    <xsd:import namespace="485ab58b-2c63-4c4b-bfe7-17c11a2b4ef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a9b98c-9058-4698-9526-ab28912a387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5ab58b-2c63-4c4b-bfe7-17c11a2b4ef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23E43E-7A97-4DE4-9E20-38A76BB84D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a9b98c-9058-4698-9526-ab28912a3877"/>
    <ds:schemaRef ds:uri="485ab58b-2c63-4c4b-bfe7-17c11a2b4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02C288-9EB2-4E4D-BFFB-53744BBA396A}">
  <ds:schemaRefs>
    <ds:schemaRef ds:uri="http://www.w3.org/XML/1998/namespace"/>
    <ds:schemaRef ds:uri="485ab58b-2c63-4c4b-bfe7-17c11a2b4efb"/>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a3a9b98c-9058-4698-9526-ab28912a3877"/>
  </ds:schemaRefs>
</ds:datastoreItem>
</file>

<file path=customXml/itemProps3.xml><?xml version="1.0" encoding="utf-8"?>
<ds:datastoreItem xmlns:ds="http://schemas.openxmlformats.org/officeDocument/2006/customXml" ds:itemID="{ED0D3488-2458-4543-BBAB-8DB54B61E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Breitbild</PresentationFormat>
  <Paragraphs>82</Paragraphs>
  <Slides>12</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Calibri Light</vt:lpstr>
      <vt:lpstr>inherit</vt:lpstr>
      <vt:lpstr>Oxygen</vt:lpstr>
      <vt:lpstr>Symbol</vt:lpstr>
      <vt:lpstr>Office</vt:lpstr>
      <vt:lpstr>Fuzzy Logik</vt:lpstr>
      <vt:lpstr>Inhalt</vt:lpstr>
      <vt:lpstr>Beispiel</vt:lpstr>
      <vt:lpstr>Definition</vt:lpstr>
      <vt:lpstr>Fuzzy Sets</vt:lpstr>
      <vt:lpstr>Zugehörigungs-funktionen</vt:lpstr>
      <vt:lpstr>Einsatzbereiche</vt:lpstr>
      <vt:lpstr>Begriffsabgrenzung</vt:lpstr>
      <vt:lpstr>Pro und Kontra</vt:lpstr>
      <vt:lpstr>Pro</vt:lpstr>
      <vt:lpstr>Kontra</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Logik</dc:title>
  <dc:creator>Neulinger Erik</dc:creator>
  <cp:lastModifiedBy>Neulinger Erik</cp:lastModifiedBy>
  <cp:revision>6</cp:revision>
  <dcterms:created xsi:type="dcterms:W3CDTF">2022-06-08T09:57:05Z</dcterms:created>
  <dcterms:modified xsi:type="dcterms:W3CDTF">2022-06-23T16:52:47Z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0x01010011ADADC6B883E44EAB7A9AF95EBDAB48</vt:lpwstr>
  </property>
</Properties>
</file>