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2" r:id="rId3"/>
    <p:sldId id="257" r:id="rId4"/>
    <p:sldId id="258" r:id="rId5"/>
    <p:sldId id="259" r:id="rId6"/>
    <p:sldId id="283" r:id="rId7"/>
    <p:sldId id="280" r:id="rId8"/>
    <p:sldId id="260" r:id="rId9"/>
    <p:sldId id="261" r:id="rId10"/>
    <p:sldId id="270" r:id="rId11"/>
    <p:sldId id="263" r:id="rId12"/>
    <p:sldId id="264" r:id="rId13"/>
    <p:sldId id="273" r:id="rId14"/>
    <p:sldId id="268" r:id="rId15"/>
    <p:sldId id="269" r:id="rId16"/>
    <p:sldId id="282" r:id="rId17"/>
    <p:sldId id="277" r:id="rId18"/>
    <p:sldId id="278" r:id="rId19"/>
    <p:sldId id="275" r:id="rId20"/>
    <p:sldId id="276"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271" autoAdjust="0"/>
  </p:normalViewPr>
  <p:slideViewPr>
    <p:cSldViewPr snapToGrid="0">
      <p:cViewPr varScale="1">
        <p:scale>
          <a:sx n="84" d="100"/>
          <a:sy n="84" d="100"/>
        </p:scale>
        <p:origin x="7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3DE2C-F0DE-461C-899B-0BDC3B7DF4F7}" type="datetimeFigureOut">
              <a:rPr lang="de-AT" smtClean="0"/>
              <a:t>17.04.2022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45AB2-E119-4260-83B4-B5B3621B8CAB}" type="slidenum">
              <a:rPr lang="de-AT" smtClean="0"/>
              <a:t>‹Nr.›</a:t>
            </a:fld>
            <a:endParaRPr lang="de-AT"/>
          </a:p>
        </p:txBody>
      </p:sp>
    </p:spTree>
    <p:extLst>
      <p:ext uri="{BB962C8B-B14F-4D97-AF65-F5344CB8AC3E}">
        <p14:creationId xmlns:p14="http://schemas.microsoft.com/office/powerpoint/2010/main" val="162134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dirty="0">
                <a:effectLst/>
                <a:latin typeface="Calibri" panose="020F0502020204030204" pitchFamily="34" charset="0"/>
                <a:ea typeface="Calibri" panose="020F0502020204030204" pitchFamily="34" charset="0"/>
                <a:cs typeface="Times New Roman" panose="02020603050405020304" pitchFamily="18" charset="0"/>
              </a:rPr>
              <a:t>Ist ein Modell eines Verhaltens, bestehend aus Zuständen, Zustandsübergängen und Aktionen. Ein Endlicher Automat (EA) ist ein Spezialfall aus der Menge der Automaten.</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3</a:t>
            </a:fld>
            <a:endParaRPr lang="de-AT"/>
          </a:p>
        </p:txBody>
      </p:sp>
    </p:spTree>
    <p:extLst>
      <p:ext uri="{BB962C8B-B14F-4D97-AF65-F5344CB8AC3E}">
        <p14:creationId xmlns:p14="http://schemas.microsoft.com/office/powerpoint/2010/main" val="4051911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Ein EA wird optimiert, indem die Zustandsmaschine mit der geringsten Anzahl von Zuständen gefunden wird, die die gleiche Funktion erfüllt. Dieses Problem kann zum Beispiel mit Hilfe von Färbungsalgorithmen gelöst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Färbungsalgorithmen: </a:t>
            </a:r>
            <a:r>
              <a:rPr lang="de-DE" b="0" i="0" dirty="0">
                <a:solidFill>
                  <a:srgbClr val="202122"/>
                </a:solidFill>
                <a:effectLst/>
                <a:latin typeface="Arial" panose="020B0604020202020204" pitchFamily="34" charset="0"/>
              </a:rPr>
              <a:t>In der </a:t>
            </a:r>
            <a:r>
              <a:rPr lang="de-DE" b="0" i="0" u="none" strike="noStrike" dirty="0">
                <a:solidFill>
                  <a:srgbClr val="0645AD"/>
                </a:solidFill>
                <a:effectLst/>
                <a:latin typeface="Arial" panose="020B0604020202020204" pitchFamily="34" charset="0"/>
              </a:rPr>
              <a:t>Graphentheorie</a:t>
            </a:r>
            <a:r>
              <a:rPr lang="de-DE" b="0" i="0" dirty="0">
                <a:solidFill>
                  <a:srgbClr val="202122"/>
                </a:solidFill>
                <a:effectLst/>
                <a:latin typeface="Arial" panose="020B0604020202020204" pitchFamily="34" charset="0"/>
              </a:rPr>
              <a:t> beschäftigt man sich meist nur mit sogenannten „zulässigen“ oder „gültigen“ Färbungen, und versucht </a:t>
            </a:r>
            <a:r>
              <a:rPr lang="de-DE" b="0" i="0" u="none" strike="noStrike" dirty="0">
                <a:solidFill>
                  <a:srgbClr val="0645AD"/>
                </a:solidFill>
                <a:effectLst/>
                <a:latin typeface="Arial" panose="020B0604020202020204" pitchFamily="34" charset="0"/>
              </a:rPr>
              <a:t>Algorithmen</a:t>
            </a:r>
            <a:r>
              <a:rPr lang="de-DE" b="0" i="0" dirty="0">
                <a:solidFill>
                  <a:srgbClr val="202122"/>
                </a:solidFill>
                <a:effectLst/>
                <a:latin typeface="Arial" panose="020B0604020202020204" pitchFamily="34" charset="0"/>
              </a:rPr>
              <a:t> zu entwickeln, die für einen vorgegebenen Graphen eine gültige Färbung mit möglichst wenigen Farben finden.</a:t>
            </a:r>
            <a:endParaRPr lang="de-AT" sz="1200" dirty="0"/>
          </a:p>
        </p:txBody>
      </p:sp>
      <p:sp>
        <p:nvSpPr>
          <p:cNvPr id="4" name="Foliennummernplatzhalter 3"/>
          <p:cNvSpPr>
            <a:spLocks noGrp="1"/>
          </p:cNvSpPr>
          <p:nvPr>
            <p:ph type="sldNum" sz="quarter" idx="5"/>
          </p:nvPr>
        </p:nvSpPr>
        <p:spPr/>
        <p:txBody>
          <a:bodyPr/>
          <a:lstStyle/>
          <a:p>
            <a:fld id="{57045AB2-E119-4260-83B4-B5B3621B8CAB}" type="slidenum">
              <a:rPr lang="de-AT" smtClean="0"/>
              <a:t>12</a:t>
            </a:fld>
            <a:endParaRPr lang="de-AT"/>
          </a:p>
        </p:txBody>
      </p:sp>
    </p:spTree>
    <p:extLst>
      <p:ext uri="{BB962C8B-B14F-4D97-AF65-F5344CB8AC3E}">
        <p14:creationId xmlns:p14="http://schemas.microsoft.com/office/powerpoint/2010/main" val="277111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In der Softwareentwicklung werden meist folgende Konzepte verwendet, um Applikationen mit Hilfe von Zustandsmaschinen zu modellieren bzw. implementieren:</a:t>
            </a:r>
            <a:endParaRPr lang="de-AT" sz="18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AT" sz="1800" u="none" strike="noStrike" dirty="0">
                <a:effectLst/>
                <a:latin typeface="Calibri" panose="020F0502020204030204" pitchFamily="34" charset="0"/>
                <a:ea typeface="Calibri" panose="020F0502020204030204" pitchFamily="34" charset="0"/>
                <a:cs typeface="Times New Roman" panose="02020603050405020304" pitchFamily="18" charset="0"/>
              </a:rPr>
              <a:t>Ereignisgesteuerter endlicher Automat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de-AT" sz="1800" u="none" strike="noStrike" dirty="0">
                <a:effectLst/>
                <a:latin typeface="Calibri" panose="020F0502020204030204" pitchFamily="34" charset="0"/>
                <a:ea typeface="Calibri" panose="020F0502020204030204" pitchFamily="34" charset="0"/>
                <a:cs typeface="Times New Roman" panose="02020603050405020304" pitchFamily="18" charset="0"/>
              </a:rPr>
              <a:t>Virtueller endlicher Automat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13</a:t>
            </a:fld>
            <a:endParaRPr lang="de-AT"/>
          </a:p>
        </p:txBody>
      </p:sp>
    </p:spTree>
    <p:extLst>
      <p:ext uri="{BB962C8B-B14F-4D97-AF65-F5344CB8AC3E}">
        <p14:creationId xmlns:p14="http://schemas.microsoft.com/office/powerpoint/2010/main" val="924779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Bef>
                <a:spcPts val="600"/>
              </a:spcBef>
              <a:spcAft>
                <a:spcPts val="600"/>
              </a:spcAf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Die allgemeinen Regeln für das Zeichnen eines Zustandsübergangsdiagramms sind wie folgt: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Kreise stellen Zustände dar. Im Kreis steht der Name des Zustands.</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de-A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Pfeile zwischen Zuständen stellen die Transitionen dar. Auf jedem Pfeil steht, welche Bedingungen den Übergang ermöglichen.</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a:p>
            <a:r>
              <a:rPr lang="de-AT" dirty="0"/>
              <a:t>Transitionen: </a:t>
            </a:r>
            <a:r>
              <a:rPr lang="de-DE" dirty="0"/>
              <a:t>Als „Übergänge“ oder „Transitionen“ werden Ereignisse bezeichnet, die für die Betroffenen bedeutsame Veränderungen mit sich bringen</a:t>
            </a:r>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14</a:t>
            </a:fld>
            <a:endParaRPr lang="de-AT"/>
          </a:p>
        </p:txBody>
      </p:sp>
    </p:spTree>
    <p:extLst>
      <p:ext uri="{BB962C8B-B14F-4D97-AF65-F5344CB8AC3E}">
        <p14:creationId xmlns:p14="http://schemas.microsoft.com/office/powerpoint/2010/main" val="38993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effectLst/>
                <a:latin typeface="Calibri" panose="020F0502020204030204" pitchFamily="34" charset="0"/>
                <a:ea typeface="Calibri" panose="020F0502020204030204" pitchFamily="34" charset="0"/>
                <a:cs typeface="Times New Roman" panose="02020603050405020304" pitchFamily="18" charset="0"/>
              </a:rPr>
              <a:t>Es ist ein mathematisches Modell der theoretischen Informatik, dass eine abstrakte Maschine definiert. Dabei werden nach festgelegten Regeln Manipulationen von Zeichen vorgenommen. Sie wurde 1936/37 von Alan Turing einem britischen Mathematiker </a:t>
            </a:r>
            <a:r>
              <a:rPr lang="de-AT" sz="1200" dirty="0">
                <a:effectLst/>
                <a:latin typeface="Calibri" panose="020F0502020204030204" pitchFamily="34" charset="0"/>
                <a:ea typeface="Calibri" panose="020F0502020204030204" pitchFamily="34" charset="0"/>
                <a:cs typeface="Times New Roman" panose="02020603050405020304" pitchFamily="18" charset="0"/>
              </a:rPr>
              <a:t>eingeführt.</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15</a:t>
            </a:fld>
            <a:endParaRPr lang="de-AT"/>
          </a:p>
        </p:txBody>
      </p:sp>
    </p:spTree>
    <p:extLst>
      <p:ext uri="{BB962C8B-B14F-4D97-AF65-F5344CB8AC3E}">
        <p14:creationId xmlns:p14="http://schemas.microsoft.com/office/powerpoint/2010/main" val="3761924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Sie repräsentiert einen Algorithmus bzw. ein Programm. Eine Berechnung besteht dabei aus schrittweisen Manipulationen von Symbolen bzw. Zeichen, die nach bestimmten Regeln auf ein Speicherband geschrieben und auch von dort gelesen werden. Damit beschreibt eine Turingmaschine eine Funktion, welche Zeichenketten, die anfangs auf dem Band stehen, auf Zeichenketten, die nach „Bearbeitung“ durch die Maschine auf dem Band stehen, abbildet.</a:t>
            </a:r>
          </a:p>
        </p:txBody>
      </p:sp>
      <p:sp>
        <p:nvSpPr>
          <p:cNvPr id="4" name="Foliennummernplatzhalter 3"/>
          <p:cNvSpPr>
            <a:spLocks noGrp="1"/>
          </p:cNvSpPr>
          <p:nvPr>
            <p:ph type="sldNum" sz="quarter" idx="5"/>
          </p:nvPr>
        </p:nvSpPr>
        <p:spPr/>
        <p:txBody>
          <a:bodyPr/>
          <a:lstStyle/>
          <a:p>
            <a:fld id="{57045AB2-E119-4260-83B4-B5B3621B8CAB}" type="slidenum">
              <a:rPr lang="de-AT" smtClean="0"/>
              <a:t>16</a:t>
            </a:fld>
            <a:endParaRPr lang="de-AT"/>
          </a:p>
        </p:txBody>
      </p:sp>
    </p:spTree>
    <p:extLst>
      <p:ext uri="{BB962C8B-B14F-4D97-AF65-F5344CB8AC3E}">
        <p14:creationId xmlns:p14="http://schemas.microsoft.com/office/powerpoint/2010/main" val="301511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18</a:t>
            </a:fld>
            <a:endParaRPr lang="de-AT"/>
          </a:p>
        </p:txBody>
      </p:sp>
    </p:spTree>
    <p:extLst>
      <p:ext uri="{BB962C8B-B14F-4D97-AF65-F5344CB8AC3E}">
        <p14:creationId xmlns:p14="http://schemas.microsoft.com/office/powerpoint/2010/main" val="275593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19</a:t>
            </a:fld>
            <a:endParaRPr lang="de-AT"/>
          </a:p>
        </p:txBody>
      </p:sp>
    </p:spTree>
    <p:extLst>
      <p:ext uri="{BB962C8B-B14F-4D97-AF65-F5344CB8AC3E}">
        <p14:creationId xmlns:p14="http://schemas.microsoft.com/office/powerpoint/2010/main" val="268398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dirty="0">
                <a:effectLst/>
                <a:latin typeface="Calibri" panose="020F0502020204030204" pitchFamily="34" charset="0"/>
                <a:ea typeface="Calibri" panose="020F0502020204030204" pitchFamily="34" charset="0"/>
                <a:cs typeface="Times New Roman" panose="02020603050405020304" pitchFamily="18" charset="0"/>
              </a:rPr>
              <a:t>Ein </a:t>
            </a:r>
            <a:r>
              <a:rPr lang="de-DE" sz="1800" dirty="0">
                <a:effectLst/>
                <a:latin typeface="Calibri" panose="020F0502020204030204" pitchFamily="34" charset="0"/>
                <a:ea typeface="Calibri" panose="020F0502020204030204" pitchFamily="34" charset="0"/>
                <a:cs typeface="Times New Roman" panose="02020603050405020304" pitchFamily="18" charset="0"/>
              </a:rPr>
              <a:t>Zustand</a:t>
            </a:r>
            <a:r>
              <a:rPr lang="de-AT" sz="1800" dirty="0">
                <a:effectLst/>
                <a:latin typeface="Calibri" panose="020F0502020204030204" pitchFamily="34" charset="0"/>
                <a:ea typeface="Calibri" panose="020F0502020204030204" pitchFamily="34" charset="0"/>
                <a:cs typeface="Times New Roman" panose="02020603050405020304" pitchFamily="18" charset="0"/>
              </a:rPr>
              <a:t> kann Informationen über die Vergangenheit beinhalten, da das System ihn ja auf dessen bisherigem Weg erreicht hat. D.h., er reflektiert die Änderungen der Eingabe seit dem Systemstart bis jetzt.</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4</a:t>
            </a:fld>
            <a:endParaRPr lang="de-AT"/>
          </a:p>
        </p:txBody>
      </p:sp>
    </p:spTree>
    <p:extLst>
      <p:ext uri="{BB962C8B-B14F-4D97-AF65-F5344CB8AC3E}">
        <p14:creationId xmlns:p14="http://schemas.microsoft.com/office/powerpoint/2010/main" val="155552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dirty="0">
                <a:effectLst/>
                <a:latin typeface="Calibri" panose="020F0502020204030204" pitchFamily="34" charset="0"/>
                <a:ea typeface="Calibri" panose="020F0502020204030204" pitchFamily="34" charset="0"/>
                <a:cs typeface="Times New Roman" panose="02020603050405020304" pitchFamily="18" charset="0"/>
              </a:rPr>
              <a:t>Ein </a:t>
            </a:r>
            <a:r>
              <a:rPr lang="de-DE" sz="1800" dirty="0">
                <a:effectLst/>
                <a:latin typeface="Calibri" panose="020F0502020204030204" pitchFamily="34" charset="0"/>
                <a:ea typeface="Calibri" panose="020F0502020204030204" pitchFamily="34" charset="0"/>
                <a:cs typeface="Times New Roman" panose="02020603050405020304" pitchFamily="18" charset="0"/>
              </a:rPr>
              <a:t>Zustandsübergang</a:t>
            </a:r>
            <a:r>
              <a:rPr lang="de-AT" sz="1800" dirty="0">
                <a:effectLst/>
                <a:latin typeface="Calibri" panose="020F0502020204030204" pitchFamily="34" charset="0"/>
                <a:ea typeface="Calibri" panose="020F0502020204030204" pitchFamily="34" charset="0"/>
                <a:cs typeface="Times New Roman" panose="02020603050405020304" pitchFamily="18" charset="0"/>
              </a:rPr>
              <a:t> ist ein Übergang aus dem aktuellen Zustand in einen neuen/anderen Zustand. Es kommt dazu, wenn die angegebenen logischen Bedingungen/Eingaben vorliegen, die erfüllt sein müssen, um den Übergang zu ermöglichen.</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5</a:t>
            </a:fld>
            <a:endParaRPr lang="de-AT"/>
          </a:p>
        </p:txBody>
      </p:sp>
    </p:spTree>
    <p:extLst>
      <p:ext uri="{BB962C8B-B14F-4D97-AF65-F5344CB8AC3E}">
        <p14:creationId xmlns:p14="http://schemas.microsoft.com/office/powerpoint/2010/main" val="39136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dirty="0">
                <a:effectLst/>
                <a:latin typeface="Arial" panose="020B0604020202020204" pitchFamily="34" charset="0"/>
              </a:rPr>
              <a:t>Der Initial Zustand oder auch Startzustand gibt an, wo der Zustandsautomat nach einem </a:t>
            </a:r>
            <a:r>
              <a:rPr lang="de-DE" sz="1800" b="0" i="0" dirty="0" err="1">
                <a:effectLst/>
                <a:latin typeface="Arial" panose="020B0604020202020204" pitchFamily="34" charset="0"/>
              </a:rPr>
              <a:t>Reset</a:t>
            </a:r>
            <a:r>
              <a:rPr lang="de-DE" sz="1800" b="0" i="0" dirty="0">
                <a:effectLst/>
                <a:latin typeface="Arial" panose="020B0604020202020204" pitchFamily="34" charset="0"/>
              </a:rPr>
              <a:t> oder nach dem Einschalten beginnt. Er zeigt mithilfe einer Transition immer auf den initialen Zustand.</a:t>
            </a:r>
            <a:endParaRPr lang="de-AT" sz="1800" dirty="0"/>
          </a:p>
          <a:p>
            <a:endParaRPr lang="de-AT" sz="1800" dirty="0"/>
          </a:p>
        </p:txBody>
      </p:sp>
      <p:sp>
        <p:nvSpPr>
          <p:cNvPr id="4" name="Foliennummernplatzhalter 3"/>
          <p:cNvSpPr>
            <a:spLocks noGrp="1"/>
          </p:cNvSpPr>
          <p:nvPr>
            <p:ph type="sldNum" sz="quarter" idx="5"/>
          </p:nvPr>
        </p:nvSpPr>
        <p:spPr/>
        <p:txBody>
          <a:bodyPr/>
          <a:lstStyle/>
          <a:p>
            <a:fld id="{57045AB2-E119-4260-83B4-B5B3621B8CAB}" type="slidenum">
              <a:rPr lang="de-AT" smtClean="0"/>
              <a:t>6</a:t>
            </a:fld>
            <a:endParaRPr lang="de-AT"/>
          </a:p>
        </p:txBody>
      </p:sp>
    </p:spTree>
    <p:extLst>
      <p:ext uri="{BB962C8B-B14F-4D97-AF65-F5344CB8AC3E}">
        <p14:creationId xmlns:p14="http://schemas.microsoft.com/office/powerpoint/2010/main" val="7226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dirty="0">
                <a:effectLst/>
                <a:latin typeface="Arial" panose="020B0604020202020204" pitchFamily="34" charset="0"/>
              </a:rPr>
              <a:t>Mithilfe der Historisierung können Zustände gespeichert werden. Wird ein Gerät z.B. neu gestartet, wird der Zustand der letzten Ausführung gemerkt und wieder aufgerufen. </a:t>
            </a:r>
            <a:endParaRPr lang="de-AT" sz="1200" dirty="0"/>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7</a:t>
            </a:fld>
            <a:endParaRPr lang="de-AT"/>
          </a:p>
        </p:txBody>
      </p:sp>
    </p:spTree>
    <p:extLst>
      <p:ext uri="{BB962C8B-B14F-4D97-AF65-F5344CB8AC3E}">
        <p14:creationId xmlns:p14="http://schemas.microsoft.com/office/powerpoint/2010/main" val="399871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AT" sz="1800" dirty="0">
                <a:effectLst/>
                <a:latin typeface="Calibri" panose="020F0502020204030204" pitchFamily="34" charset="0"/>
                <a:ea typeface="Calibri" panose="020F0502020204030204" pitchFamily="34" charset="0"/>
                <a:cs typeface="Times New Roman" panose="02020603050405020304" pitchFamily="18" charset="0"/>
              </a:rPr>
              <a:t>Eine </a:t>
            </a:r>
            <a:r>
              <a:rPr lang="de-DE" sz="1800" dirty="0">
                <a:effectLst/>
                <a:latin typeface="Calibri" panose="020F0502020204030204" pitchFamily="34" charset="0"/>
                <a:ea typeface="Calibri" panose="020F0502020204030204" pitchFamily="34" charset="0"/>
                <a:cs typeface="Times New Roman" panose="02020603050405020304" pitchFamily="18" charset="0"/>
              </a:rPr>
              <a:t>Aktion</a:t>
            </a:r>
            <a:r>
              <a:rPr lang="de-AT" sz="1800" dirty="0">
                <a:effectLst/>
                <a:latin typeface="Calibri" panose="020F0502020204030204" pitchFamily="34" charset="0"/>
                <a:ea typeface="Calibri" panose="020F0502020204030204" pitchFamily="34" charset="0"/>
                <a:cs typeface="Times New Roman" panose="02020603050405020304" pitchFamily="18" charset="0"/>
              </a:rPr>
              <a:t> ist die Ausgabe des Endlichen Automaten, die in einer bestimmten Situation erfolgt:</a:t>
            </a:r>
          </a:p>
          <a:p>
            <a:pPr marL="342900" lvl="0" indent="-342900">
              <a:lnSpc>
                <a:spcPct val="107000"/>
              </a:lnSpc>
              <a:buFont typeface="Symbol" panose="05050102010706020507" pitchFamily="18" charset="2"/>
              <a:buChar char=""/>
            </a:pPr>
            <a:r>
              <a:rPr lang="de-AT" sz="1800" b="1" dirty="0">
                <a:effectLst/>
                <a:latin typeface="Calibri" panose="020F0502020204030204" pitchFamily="34" charset="0"/>
                <a:ea typeface="Calibri" panose="020F0502020204030204" pitchFamily="34" charset="0"/>
                <a:cs typeface="Times New Roman" panose="02020603050405020304" pitchFamily="18" charset="0"/>
              </a:rPr>
              <a:t>Eingangsaktion</a:t>
            </a:r>
            <a:r>
              <a:rPr lang="de-AT" sz="1800" dirty="0">
                <a:effectLst/>
                <a:latin typeface="Calibri" panose="020F0502020204030204" pitchFamily="34" charset="0"/>
                <a:ea typeface="Calibri" panose="020F0502020204030204" pitchFamily="34" charset="0"/>
                <a:cs typeface="Times New Roman" panose="02020603050405020304" pitchFamily="18" charset="0"/>
              </a:rPr>
              <a:t>: wird bei Eintritt in einen Zustand ausgeführt</a:t>
            </a:r>
          </a:p>
          <a:p>
            <a:pPr marL="342900" lvl="0" indent="-342900">
              <a:lnSpc>
                <a:spcPct val="107000"/>
              </a:lnSpc>
              <a:buFont typeface="Symbol" panose="05050102010706020507" pitchFamily="18" charset="2"/>
              <a:buChar char=""/>
            </a:pPr>
            <a:r>
              <a:rPr lang="de-AT" sz="1800" b="1" dirty="0">
                <a:effectLst/>
                <a:latin typeface="Calibri" panose="020F0502020204030204" pitchFamily="34" charset="0"/>
                <a:ea typeface="Calibri" panose="020F0502020204030204" pitchFamily="34" charset="0"/>
                <a:cs typeface="Times New Roman" panose="02020603050405020304" pitchFamily="18" charset="0"/>
              </a:rPr>
              <a:t>Ausgansaktion</a:t>
            </a:r>
            <a:r>
              <a:rPr lang="de-AT" sz="1800" dirty="0">
                <a:effectLst/>
                <a:latin typeface="Calibri" panose="020F0502020204030204" pitchFamily="34" charset="0"/>
                <a:ea typeface="Calibri" panose="020F0502020204030204" pitchFamily="34" charset="0"/>
                <a:cs typeface="Times New Roman" panose="02020603050405020304" pitchFamily="18" charset="0"/>
              </a:rPr>
              <a:t>: wird bei Verlass eines Zustands generiert</a:t>
            </a:r>
          </a:p>
          <a:p>
            <a:pPr marL="342900" lvl="0" indent="-342900">
              <a:lnSpc>
                <a:spcPct val="107000"/>
              </a:lnSpc>
              <a:buFont typeface="Symbol" panose="05050102010706020507" pitchFamily="18" charset="2"/>
              <a:buChar char=""/>
            </a:pPr>
            <a:r>
              <a:rPr lang="de-AT" sz="1800" b="1" dirty="0">
                <a:effectLst/>
                <a:latin typeface="Calibri" panose="020F0502020204030204" pitchFamily="34" charset="0"/>
                <a:ea typeface="Calibri" panose="020F0502020204030204" pitchFamily="34" charset="0"/>
                <a:cs typeface="Times New Roman" panose="02020603050405020304" pitchFamily="18" charset="0"/>
              </a:rPr>
              <a:t>Eingabeaktion</a:t>
            </a:r>
            <a:r>
              <a:rPr lang="de-AT" sz="1800" dirty="0">
                <a:effectLst/>
                <a:latin typeface="Calibri" panose="020F0502020204030204" pitchFamily="34" charset="0"/>
                <a:ea typeface="Calibri" panose="020F0502020204030204" pitchFamily="34" charset="0"/>
                <a:cs typeface="Times New Roman" panose="02020603050405020304" pitchFamily="18" charset="0"/>
              </a:rPr>
              <a:t>: wird abhängig von aktuellem Zustand und Eingabe generiert, Zustand kann also mehrere Aktionen beinhalten (werden abhängig davon ausgeführt)</a:t>
            </a:r>
          </a:p>
          <a:p>
            <a:pPr marL="342900" lvl="0" indent="-342900">
              <a:lnSpc>
                <a:spcPct val="107000"/>
              </a:lnSpc>
              <a:spcAft>
                <a:spcPts val="800"/>
              </a:spcAft>
              <a:buFont typeface="Symbol" panose="05050102010706020507" pitchFamily="18" charset="2"/>
              <a:buChar char=""/>
            </a:pPr>
            <a:r>
              <a:rPr lang="de-AT" sz="1800" b="1" dirty="0">
                <a:effectLst/>
                <a:latin typeface="Calibri" panose="020F0502020204030204" pitchFamily="34" charset="0"/>
                <a:ea typeface="Calibri" panose="020F0502020204030204" pitchFamily="34" charset="0"/>
                <a:cs typeface="Times New Roman" panose="02020603050405020304" pitchFamily="18" charset="0"/>
              </a:rPr>
              <a:t>Übergangsaktion</a:t>
            </a:r>
            <a:r>
              <a:rPr lang="de-AT" sz="1800" dirty="0">
                <a:effectLst/>
                <a:latin typeface="Calibri" panose="020F0502020204030204" pitchFamily="34" charset="0"/>
                <a:ea typeface="Calibri" panose="020F0502020204030204" pitchFamily="34" charset="0"/>
                <a:cs typeface="Times New Roman" panose="02020603050405020304" pitchFamily="18" charset="0"/>
              </a:rPr>
              <a:t>: wird abhängig /während eines Zustandsübergangs ausgeführt</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8</a:t>
            </a:fld>
            <a:endParaRPr lang="de-AT"/>
          </a:p>
        </p:txBody>
      </p:sp>
    </p:spTree>
    <p:extLst>
      <p:ext uri="{BB962C8B-B14F-4D97-AF65-F5344CB8AC3E}">
        <p14:creationId xmlns:p14="http://schemas.microsoft.com/office/powerpoint/2010/main" val="54861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dirty="0">
                <a:effectLst/>
                <a:latin typeface="Calibri" panose="020F0502020204030204" pitchFamily="34" charset="0"/>
                <a:ea typeface="Calibri" panose="020F0502020204030204" pitchFamily="34" charset="0"/>
                <a:cs typeface="Times New Roman" panose="02020603050405020304" pitchFamily="18" charset="0"/>
              </a:rPr>
              <a:t>Ein EA kann als Zustandsübergangsdiagramm dargestellt werden. </a:t>
            </a: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9</a:t>
            </a:fld>
            <a:endParaRPr lang="de-AT"/>
          </a:p>
        </p:txBody>
      </p:sp>
    </p:spTree>
    <p:extLst>
      <p:ext uri="{BB962C8B-B14F-4D97-AF65-F5344CB8AC3E}">
        <p14:creationId xmlns:p14="http://schemas.microsoft.com/office/powerpoint/2010/main" val="174598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Calibri" panose="020F0502020204030204" pitchFamily="34" charset="0"/>
                <a:ea typeface="Calibri" panose="020F0502020204030204" pitchFamily="34" charset="0"/>
                <a:cs typeface="Times New Roman" panose="02020603050405020304" pitchFamily="18" charset="0"/>
              </a:rPr>
              <a:t>akzeptieren &amp; erkennen die Eingabe und signalisieren durch ihren Zustand das Ergebnis nach außen. In der Regel werden Symbole (Buchstaben) als Eingabe benutzt. Die Abbildung zeigt einen EA, der das Wort „gut“ akzeptiert. Akzeptoren werden vorwiegend in der Wort- und Spracherkennung eingesetzt.</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10</a:t>
            </a:fld>
            <a:endParaRPr lang="de-AT"/>
          </a:p>
        </p:txBody>
      </p:sp>
    </p:spTree>
    <p:extLst>
      <p:ext uri="{BB962C8B-B14F-4D97-AF65-F5344CB8AC3E}">
        <p14:creationId xmlns:p14="http://schemas.microsoft.com/office/powerpoint/2010/main" val="68207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nächste Zustand und die Ausgabe des EA ist eine Funktion der Eingabe und des aktuellen Zustandes. Die Abbildung zeigt den Ablauf der Logik.</a:t>
            </a:r>
            <a:endParaRPr lang="de-AT" sz="1200" dirty="0"/>
          </a:p>
          <a:p>
            <a:endParaRPr lang="de-AT" dirty="0"/>
          </a:p>
        </p:txBody>
      </p:sp>
      <p:sp>
        <p:nvSpPr>
          <p:cNvPr id="4" name="Foliennummernplatzhalter 3"/>
          <p:cNvSpPr>
            <a:spLocks noGrp="1"/>
          </p:cNvSpPr>
          <p:nvPr>
            <p:ph type="sldNum" sz="quarter" idx="5"/>
          </p:nvPr>
        </p:nvSpPr>
        <p:spPr/>
        <p:txBody>
          <a:bodyPr/>
          <a:lstStyle/>
          <a:p>
            <a:fld id="{57045AB2-E119-4260-83B4-B5B3621B8CAB}" type="slidenum">
              <a:rPr lang="de-AT" smtClean="0"/>
              <a:t>11</a:t>
            </a:fld>
            <a:endParaRPr lang="de-AT"/>
          </a:p>
        </p:txBody>
      </p:sp>
    </p:spTree>
    <p:extLst>
      <p:ext uri="{BB962C8B-B14F-4D97-AF65-F5344CB8AC3E}">
        <p14:creationId xmlns:p14="http://schemas.microsoft.com/office/powerpoint/2010/main" val="78547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E24BCD-943B-4277-B355-4C74986ABDD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008F8381-E929-44F4-B454-3B98033EC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F1A7B67C-D656-4112-B66B-E94425E4405E}"/>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E1EEFA86-2B08-48E9-A781-F930B633D85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FAEF1C1-CCB1-4B6C-9EF6-A847B05B00CB}"/>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6305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B2F12-8188-455D-BCC3-743C34AFCDA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25CE5BFF-A9A5-44C5-ADC0-B69F3C181DC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BED9B9E-9788-443F-A249-D9AEC607D2D3}"/>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EF68AD86-2982-4465-943A-CF1D31D2E1B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E290FC75-6B8D-428C-8CE5-B4868EC43E7A}"/>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90309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831B726-FC58-4F2D-BEC5-A398C6D990B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1A30B4A4-1D5A-4B48-9BBA-E21D40C839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F2733C1-3F2E-45F3-886F-9B43C598DFA5}"/>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FF6A955B-2915-4FB3-8BD9-487DB9DB812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659FCBF-EF76-44A2-A40E-3B8E83CF44F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87115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30BC71-5D5B-405B-BBA2-B09750FCDF3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D1962996-D78D-464B-B9D6-AACE175ACB0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8131EEA-98C7-4E7E-AF37-37E2599983A6}"/>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DB091F8E-06CB-4730-AA9F-F224CCBF7ED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105468-8C6A-474C-ABBD-045AD7692251}"/>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2219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D03DDE-0027-42DA-9F29-97C257876C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42BB61F7-3B9F-4633-B083-1C692FC93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36D42B-4BFD-4034-BC0E-60794C26576E}"/>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7CD776D3-B669-46B3-9745-117EEFDE91B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105885D-26C3-425A-BFF5-C4B6FD4BC4D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6044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E11F3-C345-41FB-AF46-03814D6B969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98FDCDD-D629-4E24-9B49-98861234071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E56577D-86BB-4BEF-BC07-A9CF7F6F0EA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63D9937-CC09-4718-A494-4330A6C79681}"/>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6" name="Fußzeilenplatzhalter 5">
            <a:extLst>
              <a:ext uri="{FF2B5EF4-FFF2-40B4-BE49-F238E27FC236}">
                <a16:creationId xmlns:a16="http://schemas.microsoft.com/office/drawing/2014/main" id="{8AB09100-4FF6-403A-9D2E-D1EE56204139}"/>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EDBC3F30-A360-4809-996C-A4063402BF18}"/>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578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485DA-C40A-42CF-BF8C-7EBD36598DA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FF97C8C-0A1A-4C3C-BC7B-8F3D72556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683683-5B3C-43C3-A73A-08FB87571C0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53C1E747-ABE7-4027-B542-89AE2D769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CCFFD77-675D-475B-9B92-D43B549B29E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EB3C17F0-B0C2-486E-9F5D-26EF5DC00148}"/>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8" name="Fußzeilenplatzhalter 7">
            <a:extLst>
              <a:ext uri="{FF2B5EF4-FFF2-40B4-BE49-F238E27FC236}">
                <a16:creationId xmlns:a16="http://schemas.microsoft.com/office/drawing/2014/main" id="{293F96EE-D31C-455E-B41C-1B0FE94FD8CC}"/>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677BAE0F-B15B-4F69-B51F-F3A3F203F82A}"/>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57487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D6A3A-EF5F-4576-AD32-78B7186128CC}"/>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20C6B10-B28B-4C50-BA40-A3F02BBA5D66}"/>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4" name="Fußzeilenplatzhalter 3">
            <a:extLst>
              <a:ext uri="{FF2B5EF4-FFF2-40B4-BE49-F238E27FC236}">
                <a16:creationId xmlns:a16="http://schemas.microsoft.com/office/drawing/2014/main" id="{5243F9FA-0D7A-4A55-B54D-C079970307E8}"/>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5E19F115-EF7F-4B69-8DBD-5D8EB439FF54}"/>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3393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ADE1650-89BB-43BE-A2C8-331BC83346F1}"/>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3" name="Fußzeilenplatzhalter 2">
            <a:extLst>
              <a:ext uri="{FF2B5EF4-FFF2-40B4-BE49-F238E27FC236}">
                <a16:creationId xmlns:a16="http://schemas.microsoft.com/office/drawing/2014/main" id="{4062BF68-D160-469F-93A9-69849822BF0E}"/>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91C4A767-4891-4C7C-A385-25895D2B60DE}"/>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197650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9AB85-BC8C-43FB-9E40-F91C1A25435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607618B7-FD5C-4CF4-A407-5AF737911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D89D6CE1-C797-4B9A-81E5-D1170EFDC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F9B94BA-27B3-4357-933F-98251E4F88E5}"/>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6" name="Fußzeilenplatzhalter 5">
            <a:extLst>
              <a:ext uri="{FF2B5EF4-FFF2-40B4-BE49-F238E27FC236}">
                <a16:creationId xmlns:a16="http://schemas.microsoft.com/office/drawing/2014/main" id="{BE89EEA6-3190-4801-A4C6-B0667F887A99}"/>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DC264272-1D12-4E5C-9197-C0F9A9F37AAC}"/>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70749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126AA-0FBD-4069-A270-C6FA21427B8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6928DEA6-8A41-4467-819D-9A2554D63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29D5FD0E-A2DD-4663-86C0-3E89DB4AE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741932-53F0-4160-9736-40C78DADE72D}"/>
              </a:ext>
            </a:extLst>
          </p:cNvPr>
          <p:cNvSpPr>
            <a:spLocks noGrp="1"/>
          </p:cNvSpPr>
          <p:nvPr>
            <p:ph type="dt" sz="half" idx="10"/>
          </p:nvPr>
        </p:nvSpPr>
        <p:spPr/>
        <p:txBody>
          <a:bodyPr/>
          <a:lstStyle/>
          <a:p>
            <a:fld id="{9C2C3376-9886-40DB-8A99-AA0FF2BAFE6C}" type="datetimeFigureOut">
              <a:rPr lang="de-AT" smtClean="0"/>
              <a:t>17.04.2022</a:t>
            </a:fld>
            <a:endParaRPr lang="de-AT"/>
          </a:p>
        </p:txBody>
      </p:sp>
      <p:sp>
        <p:nvSpPr>
          <p:cNvPr id="6" name="Fußzeilenplatzhalter 5">
            <a:extLst>
              <a:ext uri="{FF2B5EF4-FFF2-40B4-BE49-F238E27FC236}">
                <a16:creationId xmlns:a16="http://schemas.microsoft.com/office/drawing/2014/main" id="{D3D3515C-6A61-47BA-9C0E-F9A6FA3A9596}"/>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6961BB0-9264-4B42-B8E8-B9832B620DA6}"/>
              </a:ext>
            </a:extLst>
          </p:cNvPr>
          <p:cNvSpPr>
            <a:spLocks noGrp="1"/>
          </p:cNvSpPr>
          <p:nvPr>
            <p:ph type="sldNum" sz="quarter" idx="12"/>
          </p:nvPr>
        </p:nvSpPr>
        <p:spPr/>
        <p:txBody>
          <a:bodyPr/>
          <a:lstStyle/>
          <a:p>
            <a:fld id="{D32937C2-2CEA-498E-8335-BD9DB5D7F2D9}" type="slidenum">
              <a:rPr lang="de-AT" smtClean="0"/>
              <a:t>‹Nr.›</a:t>
            </a:fld>
            <a:endParaRPr lang="de-AT"/>
          </a:p>
        </p:txBody>
      </p:sp>
    </p:spTree>
    <p:extLst>
      <p:ext uri="{BB962C8B-B14F-4D97-AF65-F5344CB8AC3E}">
        <p14:creationId xmlns:p14="http://schemas.microsoft.com/office/powerpoint/2010/main" val="35781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1A9A95E-173E-484A-82CF-0EB1FB4C9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93DFA98-3463-4FA1-A738-225559282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E572040-B98E-42F2-BE66-E58BBCA31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C3376-9886-40DB-8A99-AA0FF2BAFE6C}" type="datetimeFigureOut">
              <a:rPr lang="de-AT" smtClean="0"/>
              <a:t>17.04.2022</a:t>
            </a:fld>
            <a:endParaRPr lang="de-AT"/>
          </a:p>
        </p:txBody>
      </p:sp>
      <p:sp>
        <p:nvSpPr>
          <p:cNvPr id="5" name="Fußzeilenplatzhalter 4">
            <a:extLst>
              <a:ext uri="{FF2B5EF4-FFF2-40B4-BE49-F238E27FC236}">
                <a16:creationId xmlns:a16="http://schemas.microsoft.com/office/drawing/2014/main" id="{722281F7-520A-4768-9BF5-80D15118D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D2C6042B-174C-461E-A550-6743C7677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937C2-2CEA-498E-8335-BD9DB5D7F2D9}" type="slidenum">
              <a:rPr lang="de-AT" smtClean="0"/>
              <a:t>‹Nr.›</a:t>
            </a:fld>
            <a:endParaRPr lang="de-AT"/>
          </a:p>
        </p:txBody>
      </p:sp>
    </p:spTree>
    <p:extLst>
      <p:ext uri="{BB962C8B-B14F-4D97-AF65-F5344CB8AC3E}">
        <p14:creationId xmlns:p14="http://schemas.microsoft.com/office/powerpoint/2010/main" val="30020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wikipedia.org/wiki/Endlicher_Automa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wikipedia.org/wiki/F%C3%A4rbung_(Graphentheorie)" TargetMode="External"/><Relationship Id="rId5" Type="http://schemas.openxmlformats.org/officeDocument/2006/relationships/hyperlink" Target="https://medtech-ingenieur.de/zustandsautomaten-modellieren-ein-blick-in-die-uml-und-sysml/" TargetMode="External"/><Relationship Id="rId4" Type="http://schemas.openxmlformats.org/officeDocument/2006/relationships/hyperlink" Target="https://de.wikipedia.org/wiki/Turingmasch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D3B37A8-ADD8-461F-B207-825AB6D3CAB8}"/>
              </a:ext>
            </a:extLst>
          </p:cNvPr>
          <p:cNvSpPr>
            <a:spLocks noGrp="1"/>
          </p:cNvSpPr>
          <p:nvPr>
            <p:ph type="ctrTitle"/>
          </p:nvPr>
        </p:nvSpPr>
        <p:spPr>
          <a:xfrm>
            <a:off x="1386865" y="818984"/>
            <a:ext cx="6596245" cy="3268520"/>
          </a:xfrm>
        </p:spPr>
        <p:txBody>
          <a:bodyPr>
            <a:normAutofit/>
          </a:bodyPr>
          <a:lstStyle/>
          <a:p>
            <a:pPr algn="r"/>
            <a:r>
              <a:rPr lang="de-AT" sz="4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Zustandsautomaten / Endlicher Automat</a:t>
            </a:r>
            <a:endParaRPr lang="de-AT" sz="48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89FB4721-3653-46AD-B34E-E687D8DBFE04}"/>
              </a:ext>
            </a:extLst>
          </p:cNvPr>
          <p:cNvSpPr>
            <a:spLocks noGrp="1"/>
          </p:cNvSpPr>
          <p:nvPr>
            <p:ph type="subTitle" idx="1"/>
          </p:nvPr>
        </p:nvSpPr>
        <p:spPr>
          <a:xfrm>
            <a:off x="1931874" y="4797188"/>
            <a:ext cx="6051236" cy="1241828"/>
          </a:xfrm>
        </p:spPr>
        <p:txBody>
          <a:bodyPr>
            <a:normAutofit/>
          </a:bodyPr>
          <a:lstStyle/>
          <a:p>
            <a:pPr algn="r"/>
            <a:r>
              <a:rPr lang="de-AT" dirty="0">
                <a:solidFill>
                  <a:srgbClr val="FFFFFF"/>
                </a:solidFill>
              </a:rPr>
              <a:t>Erik Neulinger</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93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9BED95-03DE-4E93-9925-34168BE54A75}"/>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Klassifizierung - Akzeptoren</a:t>
            </a:r>
          </a:p>
        </p:txBody>
      </p:sp>
      <p:sp>
        <p:nvSpPr>
          <p:cNvPr id="3" name="Inhaltsplatzhalter 2">
            <a:extLst>
              <a:ext uri="{FF2B5EF4-FFF2-40B4-BE49-F238E27FC236}">
                <a16:creationId xmlns:a16="http://schemas.microsoft.com/office/drawing/2014/main" id="{457C0733-AA7F-4C8F-8A19-D14F7AD35DA5}"/>
              </a:ext>
            </a:extLst>
          </p:cNvPr>
          <p:cNvSpPr>
            <a:spLocks noGrp="1"/>
          </p:cNvSpPr>
          <p:nvPr>
            <p:ph idx="1"/>
          </p:nvPr>
        </p:nvSpPr>
        <p:spPr>
          <a:xfrm>
            <a:off x="1371599" y="2318197"/>
            <a:ext cx="9724031" cy="3683358"/>
          </a:xfrm>
        </p:spPr>
        <p:txBody>
          <a:bodyPr anchor="ctr">
            <a:normAutofit/>
          </a:bodyPr>
          <a:lstStyle/>
          <a:p>
            <a:r>
              <a:rPr lang="de-DE" sz="2000" dirty="0"/>
              <a:t>akzeptieren &amp; erkennen die Eingabe &amp; signalisieren durch ihren Zustand das Ergebnis nach außen</a:t>
            </a:r>
          </a:p>
          <a:p>
            <a:r>
              <a:rPr lang="de-DE" sz="2000" dirty="0"/>
              <a:t> normalerweise werden Buchstaben als Eingabe benutzt</a:t>
            </a:r>
          </a:p>
          <a:p>
            <a:r>
              <a:rPr lang="de-DE" sz="2000" dirty="0"/>
              <a:t>werden vorwiegend in der Wort- und Spracherkennung </a:t>
            </a:r>
            <a:br>
              <a:rPr lang="de-DE" sz="2000" dirty="0"/>
            </a:br>
            <a:r>
              <a:rPr lang="de-DE" sz="2000" dirty="0"/>
              <a:t>eingesetzt</a:t>
            </a:r>
          </a:p>
          <a:p>
            <a:r>
              <a:rPr lang="de-DE" sz="2000" dirty="0"/>
              <a:t>Abb. zeigt einen EA, der das Wort „gut“ akzeptiert</a:t>
            </a:r>
          </a:p>
          <a:p>
            <a:endParaRPr lang="de-AT" sz="2000" dirty="0"/>
          </a:p>
        </p:txBody>
      </p:sp>
      <p:pic>
        <p:nvPicPr>
          <p:cNvPr id="11" name="Grafik 10">
            <a:extLst>
              <a:ext uri="{FF2B5EF4-FFF2-40B4-BE49-F238E27FC236}">
                <a16:creationId xmlns:a16="http://schemas.microsoft.com/office/drawing/2014/main" id="{7F1852D6-3822-49A7-A95C-E6E084C3BC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1275" y="3971726"/>
            <a:ext cx="4740721" cy="2750594"/>
          </a:xfrm>
          <a:prstGeom prst="rect">
            <a:avLst/>
          </a:prstGeom>
          <a:noFill/>
          <a:ln>
            <a:noFill/>
          </a:ln>
        </p:spPr>
      </p:pic>
    </p:spTree>
    <p:extLst>
      <p:ext uri="{BB962C8B-B14F-4D97-AF65-F5344CB8AC3E}">
        <p14:creationId xmlns:p14="http://schemas.microsoft.com/office/powerpoint/2010/main" val="349935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571A0D-B741-48C4-B619-109AFCD9E97F}"/>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Die Logik des EA</a:t>
            </a:r>
          </a:p>
        </p:txBody>
      </p:sp>
      <p:sp>
        <p:nvSpPr>
          <p:cNvPr id="3" name="Inhaltsplatzhalter 2">
            <a:extLst>
              <a:ext uri="{FF2B5EF4-FFF2-40B4-BE49-F238E27FC236}">
                <a16:creationId xmlns:a16="http://schemas.microsoft.com/office/drawing/2014/main" id="{C7ED9E1D-B422-405F-9240-1FE2C0574DF8}"/>
              </a:ext>
            </a:extLst>
          </p:cNvPr>
          <p:cNvSpPr>
            <a:spLocks noGrp="1"/>
          </p:cNvSpPr>
          <p:nvPr>
            <p:ph idx="1"/>
          </p:nvPr>
        </p:nvSpPr>
        <p:spPr>
          <a:xfrm>
            <a:off x="1371599" y="2318197"/>
            <a:ext cx="9724031" cy="3683358"/>
          </a:xfrm>
        </p:spPr>
        <p:txBody>
          <a:bodyPr anchor="ctr">
            <a:normAutofit/>
          </a:bodyPr>
          <a:lstStyle/>
          <a:p>
            <a:r>
              <a:rPr lang="de-DE" sz="2000" dirty="0"/>
              <a:t>nächste Zustand und die Ausgabe des EA ist eine </a:t>
            </a:r>
            <a:br>
              <a:rPr lang="de-DE" sz="2000" dirty="0"/>
            </a:br>
            <a:r>
              <a:rPr lang="de-DE" sz="2000" dirty="0"/>
              <a:t>Funktion der Eingabe und des aktuellen Zustandes</a:t>
            </a:r>
            <a:endParaRPr lang="de-AT" sz="2000" dirty="0"/>
          </a:p>
          <a:p>
            <a:endParaRPr lang="de-AT" sz="2000" dirty="0"/>
          </a:p>
        </p:txBody>
      </p:sp>
      <p:pic>
        <p:nvPicPr>
          <p:cNvPr id="11" name="Grafik 10">
            <a:extLst>
              <a:ext uri="{FF2B5EF4-FFF2-40B4-BE49-F238E27FC236}">
                <a16:creationId xmlns:a16="http://schemas.microsoft.com/office/drawing/2014/main" id="{40B7F656-4BC1-4FCA-B8A3-F4D42B4B2A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7527" y="2311506"/>
            <a:ext cx="4804473" cy="2620112"/>
          </a:xfrm>
          <a:prstGeom prst="rect">
            <a:avLst/>
          </a:prstGeom>
          <a:noFill/>
          <a:ln>
            <a:noFill/>
          </a:ln>
        </p:spPr>
      </p:pic>
    </p:spTree>
    <p:extLst>
      <p:ext uri="{BB962C8B-B14F-4D97-AF65-F5344CB8AC3E}">
        <p14:creationId xmlns:p14="http://schemas.microsoft.com/office/powerpoint/2010/main" val="221821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A3D442-B3B6-4346-B64D-15C0ABA03C05}"/>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Optimierung</a:t>
            </a:r>
          </a:p>
        </p:txBody>
      </p:sp>
      <p:sp>
        <p:nvSpPr>
          <p:cNvPr id="3" name="Inhaltsplatzhalter 2">
            <a:extLst>
              <a:ext uri="{FF2B5EF4-FFF2-40B4-BE49-F238E27FC236}">
                <a16:creationId xmlns:a16="http://schemas.microsoft.com/office/drawing/2014/main" id="{1B6D25C8-8138-42B3-BE2D-A7001BE6FEC7}"/>
              </a:ext>
            </a:extLst>
          </p:cNvPr>
          <p:cNvSpPr>
            <a:spLocks noGrp="1"/>
          </p:cNvSpPr>
          <p:nvPr>
            <p:ph idx="1"/>
          </p:nvPr>
        </p:nvSpPr>
        <p:spPr>
          <a:xfrm>
            <a:off x="1371599" y="2318197"/>
            <a:ext cx="9724031" cy="3683358"/>
          </a:xfrm>
        </p:spPr>
        <p:txBody>
          <a:bodyPr anchor="ctr">
            <a:normAutofit/>
          </a:bodyPr>
          <a:lstStyle/>
          <a:p>
            <a:r>
              <a:rPr lang="de-DE" sz="2000" dirty="0"/>
              <a:t>wird optimiert: indem die Zustandsmaschine mit der geringsten Anzahl von Zuständen gefunden wird, die die gleiche Funktion erfüllt</a:t>
            </a:r>
          </a:p>
          <a:p>
            <a:r>
              <a:rPr lang="de-DE" sz="2000" dirty="0"/>
              <a:t>Problem kann mit Hilfe von Färbungsalgorithmen gelöst werden</a:t>
            </a:r>
            <a:endParaRPr lang="de-AT" sz="2000" dirty="0"/>
          </a:p>
          <a:p>
            <a:endParaRPr lang="de-AT" sz="2000" dirty="0"/>
          </a:p>
        </p:txBody>
      </p:sp>
    </p:spTree>
    <p:extLst>
      <p:ext uri="{BB962C8B-B14F-4D97-AF65-F5344CB8AC3E}">
        <p14:creationId xmlns:p14="http://schemas.microsoft.com/office/powerpoint/2010/main" val="99316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1F309B-276A-48A6-8C51-F10CC4EC3CCE}"/>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Implementierung - Software</a:t>
            </a:r>
          </a:p>
        </p:txBody>
      </p:sp>
      <p:sp>
        <p:nvSpPr>
          <p:cNvPr id="3" name="Inhaltsplatzhalter 2">
            <a:extLst>
              <a:ext uri="{FF2B5EF4-FFF2-40B4-BE49-F238E27FC236}">
                <a16:creationId xmlns:a16="http://schemas.microsoft.com/office/drawing/2014/main" id="{83881C1E-5B7F-416F-8E26-2333748D05DB}"/>
              </a:ext>
            </a:extLst>
          </p:cNvPr>
          <p:cNvSpPr>
            <a:spLocks noGrp="1"/>
          </p:cNvSpPr>
          <p:nvPr>
            <p:ph idx="1"/>
          </p:nvPr>
        </p:nvSpPr>
        <p:spPr>
          <a:xfrm>
            <a:off x="1371599" y="2318197"/>
            <a:ext cx="9724031" cy="3683358"/>
          </a:xfrm>
        </p:spPr>
        <p:txBody>
          <a:bodyPr anchor="ctr">
            <a:normAutofit/>
          </a:bodyPr>
          <a:lstStyle/>
          <a:p>
            <a:pPr>
              <a:spcAft>
                <a:spcPts val="800"/>
              </a:spcAft>
            </a:pPr>
            <a:r>
              <a:rPr lang="de-DE" sz="2000" dirty="0"/>
              <a:t>werden meist folgende Konzepte verwendet:</a:t>
            </a:r>
          </a:p>
          <a:p>
            <a:pPr lvl="1">
              <a:spcAft>
                <a:spcPts val="800"/>
              </a:spcAft>
            </a:pPr>
            <a:r>
              <a:rPr lang="de-DE" sz="1600" dirty="0"/>
              <a:t>Ereignisgesteuerter endlicher Automat</a:t>
            </a:r>
            <a:endParaRPr lang="de-AT" sz="1600" dirty="0"/>
          </a:p>
          <a:p>
            <a:pPr lvl="1">
              <a:spcAft>
                <a:spcPts val="800"/>
              </a:spcAft>
            </a:pPr>
            <a:r>
              <a:rPr lang="de-DE" sz="1600" dirty="0"/>
              <a:t>Virtueller endlicher Automat</a:t>
            </a:r>
            <a:endParaRPr lang="de-AT" sz="1600" dirty="0"/>
          </a:p>
          <a:p>
            <a:endParaRPr lang="de-AT" sz="2000" dirty="0"/>
          </a:p>
        </p:txBody>
      </p:sp>
    </p:spTree>
    <p:extLst>
      <p:ext uri="{BB962C8B-B14F-4D97-AF65-F5344CB8AC3E}">
        <p14:creationId xmlns:p14="http://schemas.microsoft.com/office/powerpoint/2010/main" val="385956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C0A38A6-C84D-4107-9681-DC05FE1371CF}"/>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Darstellung endlicher Automaten</a:t>
            </a:r>
          </a:p>
        </p:txBody>
      </p:sp>
      <p:sp>
        <p:nvSpPr>
          <p:cNvPr id="3" name="Inhaltsplatzhalter 2">
            <a:extLst>
              <a:ext uri="{FF2B5EF4-FFF2-40B4-BE49-F238E27FC236}">
                <a16:creationId xmlns:a16="http://schemas.microsoft.com/office/drawing/2014/main" id="{D15CBA89-407E-49B3-90BF-C3B93E688D0C}"/>
              </a:ext>
            </a:extLst>
          </p:cNvPr>
          <p:cNvSpPr>
            <a:spLocks noGrp="1"/>
          </p:cNvSpPr>
          <p:nvPr>
            <p:ph idx="1"/>
          </p:nvPr>
        </p:nvSpPr>
        <p:spPr>
          <a:xfrm>
            <a:off x="1371599" y="2318197"/>
            <a:ext cx="9724031" cy="3683358"/>
          </a:xfrm>
        </p:spPr>
        <p:txBody>
          <a:bodyPr anchor="ctr">
            <a:normAutofit/>
          </a:bodyPr>
          <a:lstStyle/>
          <a:p>
            <a:pPr>
              <a:spcBef>
                <a:spcPts val="600"/>
              </a:spcBef>
              <a:spcAft>
                <a:spcPts val="600"/>
              </a:spcAft>
            </a:pPr>
            <a:r>
              <a:rPr lang="de-AT" sz="2000" dirty="0">
                <a:effectLst/>
                <a:latin typeface="Calibri" panose="020F0502020204030204" pitchFamily="34" charset="0"/>
                <a:ea typeface="Calibri" panose="020F0502020204030204" pitchFamily="34" charset="0"/>
                <a:cs typeface="Times New Roman" panose="02020603050405020304" pitchFamily="18" charset="0"/>
              </a:rPr>
              <a:t>Die Regeln für das Zeichnen eines Zustandsübergangsdiagramms:</a:t>
            </a:r>
          </a:p>
          <a:p>
            <a:pPr lvl="1">
              <a:spcBef>
                <a:spcPts val="600"/>
              </a:spcBef>
              <a:spcAft>
                <a:spcPts val="600"/>
              </a:spcAft>
            </a:pPr>
            <a:r>
              <a:rPr lang="de-AT" sz="1600" dirty="0">
                <a:effectLst/>
                <a:latin typeface="Calibri" panose="020F0502020204030204" pitchFamily="34" charset="0"/>
                <a:ea typeface="Calibri" panose="020F0502020204030204" pitchFamily="34" charset="0"/>
                <a:cs typeface="Times New Roman" panose="02020603050405020304" pitchFamily="18" charset="0"/>
              </a:rPr>
              <a:t>Kreise stellen Zustände dar</a:t>
            </a:r>
            <a:r>
              <a:rPr lang="de-AT" sz="1600" dirty="0">
                <a:latin typeface="Calibri" panose="020F0502020204030204" pitchFamily="34" charset="0"/>
                <a:ea typeface="Calibri" panose="020F0502020204030204" pitchFamily="34" charset="0"/>
                <a:cs typeface="Times New Roman" panose="02020603050405020304" pitchFamily="18" charset="0"/>
              </a:rPr>
              <a:t> </a:t>
            </a:r>
            <a:r>
              <a:rPr lang="de-AT" sz="16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de-AT" sz="1600" dirty="0">
                <a:latin typeface="Calibri" panose="020F0502020204030204" pitchFamily="34" charset="0"/>
                <a:ea typeface="Calibri" panose="020F0502020204030204" pitchFamily="34" charset="0"/>
                <a:cs typeface="Times New Roman" panose="02020603050405020304" pitchFamily="18" charset="0"/>
              </a:rPr>
              <a:t> darin steht der Name des Zustandes</a:t>
            </a:r>
          </a:p>
          <a:p>
            <a:pPr lvl="1">
              <a:spcBef>
                <a:spcPts val="600"/>
              </a:spcBef>
              <a:spcAft>
                <a:spcPts val="600"/>
              </a:spcAft>
            </a:pPr>
            <a:r>
              <a:rPr lang="de-AT" sz="1600" dirty="0">
                <a:effectLst/>
                <a:latin typeface="Calibri" panose="020F0502020204030204" pitchFamily="34" charset="0"/>
                <a:ea typeface="Calibri" panose="020F0502020204030204" pitchFamily="34" charset="0"/>
                <a:cs typeface="Times New Roman" panose="02020603050405020304" pitchFamily="18" charset="0"/>
              </a:rPr>
              <a:t>Pfeile zwischen Zuständen stellen die Transitionen dar</a:t>
            </a:r>
            <a:r>
              <a:rPr lang="de-AT" sz="1600" dirty="0">
                <a:latin typeface="Calibri" panose="020F0502020204030204" pitchFamily="34" charset="0"/>
                <a:ea typeface="Calibri" panose="020F0502020204030204" pitchFamily="34" charset="0"/>
                <a:cs typeface="Times New Roman" panose="02020603050405020304" pitchFamily="18" charset="0"/>
              </a:rPr>
              <a:t> </a:t>
            </a:r>
            <a:r>
              <a:rPr lang="de-AT" sz="16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de-AT" sz="1600" dirty="0">
                <a:effectLst/>
                <a:latin typeface="Calibri" panose="020F0502020204030204" pitchFamily="34" charset="0"/>
                <a:ea typeface="Calibri" panose="020F0502020204030204" pitchFamily="34" charset="0"/>
                <a:cs typeface="Times New Roman" panose="02020603050405020304" pitchFamily="18" charset="0"/>
              </a:rPr>
              <a:t>darauf steht, welche Bedingungen den Übergang ermöglichen</a:t>
            </a:r>
          </a:p>
          <a:p>
            <a:endParaRPr lang="de-AT" sz="2000" dirty="0"/>
          </a:p>
        </p:txBody>
      </p:sp>
    </p:spTree>
    <p:extLst>
      <p:ext uri="{BB962C8B-B14F-4D97-AF65-F5344CB8AC3E}">
        <p14:creationId xmlns:p14="http://schemas.microsoft.com/office/powerpoint/2010/main" val="40496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38DD80D-C798-47D1-98DD-6A4436494D71}"/>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Turingmaschine</a:t>
            </a:r>
          </a:p>
        </p:txBody>
      </p:sp>
      <p:sp>
        <p:nvSpPr>
          <p:cNvPr id="3" name="Inhaltsplatzhalter 2">
            <a:extLst>
              <a:ext uri="{FF2B5EF4-FFF2-40B4-BE49-F238E27FC236}">
                <a16:creationId xmlns:a16="http://schemas.microsoft.com/office/drawing/2014/main" id="{34A6F051-97CB-4FC9-A5E7-15A667601A60}"/>
              </a:ext>
            </a:extLst>
          </p:cNvPr>
          <p:cNvSpPr>
            <a:spLocks noGrp="1"/>
          </p:cNvSpPr>
          <p:nvPr>
            <p:ph idx="1"/>
          </p:nvPr>
        </p:nvSpPr>
        <p:spPr>
          <a:xfrm>
            <a:off x="1371599" y="2318197"/>
            <a:ext cx="9724031" cy="3683358"/>
          </a:xfrm>
        </p:spPr>
        <p:txBody>
          <a:bodyPr anchor="ctr">
            <a:normAutofit/>
          </a:bodyPr>
          <a:lstStyle/>
          <a:p>
            <a:r>
              <a:rPr lang="de-DE" sz="2000" dirty="0">
                <a:effectLst/>
                <a:latin typeface="Calibri" panose="020F0502020204030204" pitchFamily="34" charset="0"/>
                <a:ea typeface="Calibri" panose="020F0502020204030204" pitchFamily="34" charset="0"/>
                <a:cs typeface="Times New Roman" panose="02020603050405020304" pitchFamily="18" charset="0"/>
              </a:rPr>
              <a:t>ist ein mathematisches Modell der theoretischen Informatik</a:t>
            </a:r>
          </a:p>
          <a:p>
            <a:r>
              <a:rPr lang="de-DE" sz="2000" dirty="0">
                <a:latin typeface="Calibri" panose="020F0502020204030204" pitchFamily="34" charset="0"/>
                <a:ea typeface="Calibri" panose="020F0502020204030204" pitchFamily="34" charset="0"/>
                <a:cs typeface="Times New Roman" panose="02020603050405020304" pitchFamily="18" charset="0"/>
              </a:rPr>
              <a:t>definiert eine </a:t>
            </a:r>
            <a:r>
              <a:rPr lang="de-DE" sz="2000" dirty="0">
                <a:effectLst/>
                <a:latin typeface="Calibri" panose="020F0502020204030204" pitchFamily="34" charset="0"/>
                <a:ea typeface="Calibri" panose="020F0502020204030204" pitchFamily="34" charset="0"/>
                <a:cs typeface="Times New Roman" panose="02020603050405020304" pitchFamily="18" charset="0"/>
              </a:rPr>
              <a:t>abstrakte Maschine</a:t>
            </a:r>
          </a:p>
          <a:p>
            <a:r>
              <a:rPr lang="de-DE" sz="2000" dirty="0">
                <a:effectLst/>
                <a:latin typeface="Calibri" panose="020F0502020204030204" pitchFamily="34" charset="0"/>
                <a:ea typeface="Calibri" panose="020F0502020204030204" pitchFamily="34" charset="0"/>
                <a:cs typeface="Times New Roman" panose="02020603050405020304" pitchFamily="18" charset="0"/>
              </a:rPr>
              <a:t>werden nach festgelegten Regeln Manipulationen von Zeichen vorgenommen</a:t>
            </a:r>
          </a:p>
          <a:p>
            <a:r>
              <a:rPr lang="de-DE" sz="2000" dirty="0">
                <a:effectLst/>
                <a:latin typeface="Calibri" panose="020F0502020204030204" pitchFamily="34" charset="0"/>
                <a:ea typeface="Calibri" panose="020F0502020204030204" pitchFamily="34" charset="0"/>
                <a:cs typeface="Times New Roman" panose="02020603050405020304" pitchFamily="18" charset="0"/>
              </a:rPr>
              <a:t> Einführung 1936/37 von Alan Turing (britischer Mathematiker)</a:t>
            </a:r>
            <a:endParaRPr lang="de-AT"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sz="2000" dirty="0"/>
          </a:p>
        </p:txBody>
      </p:sp>
    </p:spTree>
    <p:extLst>
      <p:ext uri="{BB962C8B-B14F-4D97-AF65-F5344CB8AC3E}">
        <p14:creationId xmlns:p14="http://schemas.microsoft.com/office/powerpoint/2010/main" val="100566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38DD80D-C798-47D1-98DD-6A4436494D71}"/>
              </a:ext>
            </a:extLst>
          </p:cNvPr>
          <p:cNvSpPr>
            <a:spLocks noGrp="1"/>
          </p:cNvSpPr>
          <p:nvPr>
            <p:ph type="title"/>
          </p:nvPr>
        </p:nvSpPr>
        <p:spPr>
          <a:xfrm>
            <a:off x="1371599" y="294538"/>
            <a:ext cx="9895951" cy="1033669"/>
          </a:xfrm>
        </p:spPr>
        <p:txBody>
          <a:bodyPr>
            <a:normAutofit/>
          </a:bodyPr>
          <a:lstStyle/>
          <a:p>
            <a:r>
              <a:rPr lang="de-AT" sz="4000" dirty="0">
                <a:solidFill>
                  <a:srgbClr val="FFFFFF"/>
                </a:solidFill>
              </a:rPr>
              <a:t>Turingmaschine</a:t>
            </a:r>
          </a:p>
        </p:txBody>
      </p:sp>
      <p:sp>
        <p:nvSpPr>
          <p:cNvPr id="3" name="Inhaltsplatzhalter 2">
            <a:extLst>
              <a:ext uri="{FF2B5EF4-FFF2-40B4-BE49-F238E27FC236}">
                <a16:creationId xmlns:a16="http://schemas.microsoft.com/office/drawing/2014/main" id="{34A6F051-97CB-4FC9-A5E7-15A667601A60}"/>
              </a:ext>
            </a:extLst>
          </p:cNvPr>
          <p:cNvSpPr>
            <a:spLocks noGrp="1"/>
          </p:cNvSpPr>
          <p:nvPr>
            <p:ph idx="1"/>
          </p:nvPr>
        </p:nvSpPr>
        <p:spPr>
          <a:xfrm>
            <a:off x="1371599" y="2318197"/>
            <a:ext cx="9724031" cy="3683358"/>
          </a:xfrm>
        </p:spPr>
        <p:txBody>
          <a:bodyPr anchor="ctr">
            <a:normAutofit/>
          </a:bodyPr>
          <a:lstStyle/>
          <a:p>
            <a:r>
              <a:rPr lang="de-AT" sz="1800" dirty="0">
                <a:solidFill>
                  <a:srgbClr val="000000"/>
                </a:solidFill>
                <a:effectLst/>
                <a:latin typeface="Times New Roman" panose="02020603050405020304" pitchFamily="18" charset="0"/>
                <a:ea typeface="Times New Roman" panose="02020603050405020304" pitchFamily="18" charset="0"/>
              </a:rPr>
              <a:t>repräsentiert einen Algorithmus bzw. ein Programm</a:t>
            </a:r>
          </a:p>
          <a:p>
            <a:r>
              <a:rPr lang="de-AT" sz="1800" dirty="0">
                <a:solidFill>
                  <a:srgbClr val="000000"/>
                </a:solidFill>
                <a:effectLst/>
                <a:latin typeface="Times New Roman" panose="02020603050405020304" pitchFamily="18" charset="0"/>
                <a:ea typeface="Times New Roman" panose="02020603050405020304" pitchFamily="18" charset="0"/>
              </a:rPr>
              <a:t>Berechnung besteht aus schrittweisen Manipulationen von Symbolen / Zeichen</a:t>
            </a:r>
          </a:p>
          <a:p>
            <a:r>
              <a:rPr lang="de-AT" sz="1800" dirty="0">
                <a:solidFill>
                  <a:srgbClr val="000000"/>
                </a:solidFill>
                <a:effectLst/>
                <a:latin typeface="Times New Roman" panose="02020603050405020304" pitchFamily="18" charset="0"/>
                <a:ea typeface="Times New Roman" panose="02020603050405020304" pitchFamily="18" charset="0"/>
              </a:rPr>
              <a:t>beschreibt eine </a:t>
            </a:r>
            <a:r>
              <a:rPr lang="de-AT" sz="1800" u="none" strike="noStrike" dirty="0">
                <a:solidFill>
                  <a:srgbClr val="000000"/>
                </a:solidFill>
                <a:effectLst/>
                <a:latin typeface="Times New Roman" panose="02020603050405020304" pitchFamily="18" charset="0"/>
                <a:ea typeface="Times New Roman" panose="02020603050405020304" pitchFamily="18" charset="0"/>
              </a:rPr>
              <a:t>Funktion</a:t>
            </a:r>
            <a:r>
              <a:rPr lang="de-AT" sz="1800" dirty="0">
                <a:solidFill>
                  <a:srgbClr val="000000"/>
                </a:solidFill>
                <a:effectLst/>
                <a:latin typeface="Times New Roman" panose="02020603050405020304" pitchFamily="18" charset="0"/>
                <a:ea typeface="Times New Roman" panose="02020603050405020304" pitchFamily="18" charset="0"/>
              </a:rPr>
              <a:t>, welche Zeichenketten, die anfangs auf dem Band stehen, auf Zeichenketten, die nach „Bearbeitung“ durch die Maschine auf dem Band stehen, abbildet </a:t>
            </a:r>
          </a:p>
        </p:txBody>
      </p:sp>
    </p:spTree>
    <p:extLst>
      <p:ext uri="{BB962C8B-B14F-4D97-AF65-F5344CB8AC3E}">
        <p14:creationId xmlns:p14="http://schemas.microsoft.com/office/powerpoint/2010/main" val="310624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9F9B13DE-59B3-44AD-BCD7-7DD199DD5153}"/>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err="1">
                <a:solidFill>
                  <a:schemeClr val="tx1"/>
                </a:solidFill>
                <a:latin typeface="+mj-lt"/>
                <a:ea typeface="+mj-ea"/>
                <a:cs typeface="+mj-cs"/>
              </a:rPr>
              <a:t>Beispiel</a:t>
            </a:r>
            <a:endParaRPr lang="en-US" sz="4800" b="1" kern="1200" dirty="0">
              <a:solidFill>
                <a:schemeClr val="tx1"/>
              </a:solidFill>
              <a:latin typeface="+mj-lt"/>
              <a:ea typeface="+mj-ea"/>
              <a:cs typeface="+mj-cs"/>
            </a:endParaRPr>
          </a:p>
        </p:txBody>
      </p:sp>
      <p:sp>
        <p:nvSpPr>
          <p:cNvPr id="23"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platzhalter 4">
            <a:extLst>
              <a:ext uri="{FF2B5EF4-FFF2-40B4-BE49-F238E27FC236}">
                <a16:creationId xmlns:a16="http://schemas.microsoft.com/office/drawing/2014/main" id="{DEF71BA9-819A-4CD8-B74C-63E5BEEB3BC0}"/>
              </a:ext>
            </a:extLst>
          </p:cNvPr>
          <p:cNvSpPr>
            <a:spLocks noGrp="1"/>
          </p:cNvSpPr>
          <p:nvPr>
            <p:ph type="body" idx="1"/>
          </p:nvPr>
        </p:nvSpPr>
        <p:spPr>
          <a:xfrm>
            <a:off x="1329765" y="4892722"/>
            <a:ext cx="6387155" cy="1078173"/>
          </a:xfrm>
        </p:spPr>
        <p:txBody>
          <a:bodyPr vert="horz" lIns="91440" tIns="45720" rIns="91440" bIns="45720" rtlCol="0" anchor="ctr">
            <a:normAutofit/>
          </a:bodyPr>
          <a:lstStyle/>
          <a:p>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352167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9F8DAF9D-1C9E-49AC-89C1-ED439C96A513}"/>
              </a:ext>
            </a:extLst>
          </p:cNvPr>
          <p:cNvPicPr>
            <a:picLocks noGrp="1" noChangeAspect="1"/>
          </p:cNvPicPr>
          <p:nvPr>
            <p:ph idx="1"/>
          </p:nvPr>
        </p:nvPicPr>
        <p:blipFill>
          <a:blip r:embed="rId3"/>
          <a:stretch>
            <a:fillRect/>
          </a:stretch>
        </p:blipFill>
        <p:spPr>
          <a:xfrm>
            <a:off x="354330" y="-1647"/>
            <a:ext cx="11487150" cy="6863572"/>
          </a:xfrm>
          <a:prstGeom prst="rect">
            <a:avLst/>
          </a:prstGeom>
        </p:spPr>
      </p:pic>
    </p:spTree>
    <p:extLst>
      <p:ext uri="{BB962C8B-B14F-4D97-AF65-F5344CB8AC3E}">
        <p14:creationId xmlns:p14="http://schemas.microsoft.com/office/powerpoint/2010/main" val="424714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E7CB9F2-91F8-4AE2-B72C-68A1B33AFCC2}"/>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Quellen</a:t>
            </a:r>
          </a:p>
        </p:txBody>
      </p:sp>
      <p:sp>
        <p:nvSpPr>
          <p:cNvPr id="3" name="Inhaltsplatzhalter 2">
            <a:extLst>
              <a:ext uri="{FF2B5EF4-FFF2-40B4-BE49-F238E27FC236}">
                <a16:creationId xmlns:a16="http://schemas.microsoft.com/office/drawing/2014/main" id="{3BEBCD53-1D35-456D-B4F8-2E6BBFB30193}"/>
              </a:ext>
            </a:extLst>
          </p:cNvPr>
          <p:cNvSpPr>
            <a:spLocks noGrp="1"/>
          </p:cNvSpPr>
          <p:nvPr>
            <p:ph idx="1"/>
          </p:nvPr>
        </p:nvSpPr>
        <p:spPr>
          <a:xfrm>
            <a:off x="1371599" y="2318197"/>
            <a:ext cx="9724031" cy="3683358"/>
          </a:xfrm>
        </p:spPr>
        <p:txBody>
          <a:bodyPr anchor="ctr">
            <a:normAutofit/>
          </a:bodyPr>
          <a:lstStyle/>
          <a:p>
            <a:r>
              <a:rPr lang="de-AT" sz="2000" dirty="0">
                <a:hlinkClick r:id="rId3"/>
              </a:rPr>
              <a:t>https://de.wikipedia.org/wiki/Endlicher_Automat</a:t>
            </a:r>
            <a:endParaRPr lang="de-AT" sz="2000" dirty="0"/>
          </a:p>
          <a:p>
            <a:r>
              <a:rPr lang="de-AT" sz="2000" dirty="0">
                <a:hlinkClick r:id="rId4"/>
              </a:rPr>
              <a:t>https://de.wikipedia.org/wiki/Turingmaschine</a:t>
            </a:r>
            <a:endParaRPr lang="de-AT" sz="2000" dirty="0"/>
          </a:p>
          <a:p>
            <a:r>
              <a:rPr lang="de-AT" sz="2000" dirty="0">
                <a:hlinkClick r:id="rId5"/>
              </a:rPr>
              <a:t>https://medtech-ingenieur.de/zustandsautomaten-modellieren-ein-blick-in-die-uml-und-sysml/</a:t>
            </a:r>
            <a:endParaRPr lang="de-AT" sz="2000" dirty="0"/>
          </a:p>
          <a:p>
            <a:r>
              <a:rPr lang="de-AT" sz="2000" dirty="0">
                <a:hlinkClick r:id="rId6"/>
              </a:rPr>
              <a:t>https://de.wikipedia.org/wiki/F%C3%A4rbung_(Graphentheorie)</a:t>
            </a:r>
            <a:endParaRPr lang="de-AT" sz="2000" dirty="0"/>
          </a:p>
        </p:txBody>
      </p:sp>
    </p:spTree>
    <p:extLst>
      <p:ext uri="{BB962C8B-B14F-4D97-AF65-F5344CB8AC3E}">
        <p14:creationId xmlns:p14="http://schemas.microsoft.com/office/powerpoint/2010/main" val="36706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 name="Rectangle 19">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FC791A57-D98D-4393-A99B-A52AE53A803A}"/>
              </a:ext>
            </a:extLst>
          </p:cNvPr>
          <p:cNvSpPr>
            <a:spLocks noGrp="1"/>
          </p:cNvSpPr>
          <p:nvPr>
            <p:ph type="title"/>
          </p:nvPr>
        </p:nvSpPr>
        <p:spPr>
          <a:xfrm>
            <a:off x="992206" y="1608667"/>
            <a:ext cx="2823275" cy="4501127"/>
          </a:xfrm>
        </p:spPr>
        <p:txBody>
          <a:bodyPr anchor="t">
            <a:normAutofit/>
          </a:bodyPr>
          <a:lstStyle/>
          <a:p>
            <a:pPr algn="r"/>
            <a:r>
              <a:rPr lang="de-AT" sz="3200" b="1" dirty="0">
                <a:solidFill>
                  <a:srgbClr val="FFFFFF"/>
                </a:solidFill>
              </a:rPr>
              <a:t>Inhalt</a:t>
            </a:r>
          </a:p>
        </p:txBody>
      </p:sp>
      <p:sp>
        <p:nvSpPr>
          <p:cNvPr id="5" name="Inhaltsplatzhalter 4">
            <a:extLst>
              <a:ext uri="{FF2B5EF4-FFF2-40B4-BE49-F238E27FC236}">
                <a16:creationId xmlns:a16="http://schemas.microsoft.com/office/drawing/2014/main" id="{661E91A7-CB5C-4B01-9014-9AFE975F87FA}"/>
              </a:ext>
            </a:extLst>
          </p:cNvPr>
          <p:cNvSpPr>
            <a:spLocks noGrp="1"/>
          </p:cNvSpPr>
          <p:nvPr>
            <p:ph sz="half" idx="1"/>
          </p:nvPr>
        </p:nvSpPr>
        <p:spPr>
          <a:xfrm>
            <a:off x="4547698" y="1608667"/>
            <a:ext cx="3421958" cy="4501127"/>
          </a:xfrm>
        </p:spPr>
        <p:txBody>
          <a:bodyPr>
            <a:normAutofit/>
          </a:bodyPr>
          <a:lstStyle/>
          <a:p>
            <a:r>
              <a:rPr lang="de-AT" sz="2000" dirty="0"/>
              <a:t>Allgemein</a:t>
            </a:r>
          </a:p>
          <a:p>
            <a:r>
              <a:rPr lang="de-AT" sz="2000" dirty="0"/>
              <a:t>Zustand</a:t>
            </a:r>
          </a:p>
          <a:p>
            <a:r>
              <a:rPr lang="de-AT" sz="2000" dirty="0"/>
              <a:t>Zustandsübergang</a:t>
            </a:r>
          </a:p>
          <a:p>
            <a:r>
              <a:rPr lang="de-AT" sz="2000" dirty="0"/>
              <a:t>Initial Zustand</a:t>
            </a:r>
          </a:p>
          <a:p>
            <a:r>
              <a:rPr lang="de-AT" sz="2000" dirty="0"/>
              <a:t>Historie</a:t>
            </a:r>
          </a:p>
          <a:p>
            <a:r>
              <a:rPr lang="de-AT" sz="2000" dirty="0"/>
              <a:t>Aktion</a:t>
            </a:r>
          </a:p>
          <a:p>
            <a:r>
              <a:rPr lang="de-AT" sz="2000" dirty="0"/>
              <a:t>Darstellung</a:t>
            </a:r>
          </a:p>
          <a:p>
            <a:r>
              <a:rPr lang="de-AT" sz="2000" dirty="0"/>
              <a:t>Klassifizierung - Akzeptoren</a:t>
            </a:r>
          </a:p>
          <a:p>
            <a:endParaRPr lang="de-AT" sz="2000" dirty="0"/>
          </a:p>
        </p:txBody>
      </p:sp>
      <p:sp>
        <p:nvSpPr>
          <p:cNvPr id="6" name="Inhaltsplatzhalter 5">
            <a:extLst>
              <a:ext uri="{FF2B5EF4-FFF2-40B4-BE49-F238E27FC236}">
                <a16:creationId xmlns:a16="http://schemas.microsoft.com/office/drawing/2014/main" id="{790DB1D0-E640-40D3-BD16-C10181018AFC}"/>
              </a:ext>
            </a:extLst>
          </p:cNvPr>
          <p:cNvSpPr>
            <a:spLocks noGrp="1"/>
          </p:cNvSpPr>
          <p:nvPr>
            <p:ph sz="half" idx="2"/>
          </p:nvPr>
        </p:nvSpPr>
        <p:spPr>
          <a:xfrm>
            <a:off x="8289696" y="1608667"/>
            <a:ext cx="3421957" cy="4501127"/>
          </a:xfrm>
        </p:spPr>
        <p:txBody>
          <a:bodyPr>
            <a:normAutofit/>
          </a:bodyPr>
          <a:lstStyle/>
          <a:p>
            <a:r>
              <a:rPr lang="de-AT" sz="2000" dirty="0"/>
              <a:t>Die Logik des EA</a:t>
            </a:r>
          </a:p>
          <a:p>
            <a:r>
              <a:rPr lang="de-AT" sz="2000" dirty="0"/>
              <a:t>Optimierung</a:t>
            </a:r>
          </a:p>
          <a:p>
            <a:r>
              <a:rPr lang="de-AT" sz="2000" dirty="0"/>
              <a:t>Implementierung - Software</a:t>
            </a:r>
          </a:p>
          <a:p>
            <a:r>
              <a:rPr lang="de-AT" sz="2000" dirty="0"/>
              <a:t>Darstellung endlicher Automaten</a:t>
            </a:r>
          </a:p>
          <a:p>
            <a:r>
              <a:rPr lang="de-AT" sz="2000" dirty="0"/>
              <a:t>Turingmaschine</a:t>
            </a:r>
          </a:p>
          <a:p>
            <a:r>
              <a:rPr lang="de-AT" sz="2000" dirty="0"/>
              <a:t>Beispiel</a:t>
            </a:r>
          </a:p>
          <a:p>
            <a:r>
              <a:rPr lang="de-AT" sz="2000" dirty="0"/>
              <a:t>Quellen</a:t>
            </a:r>
          </a:p>
        </p:txBody>
      </p:sp>
    </p:spTree>
    <p:extLst>
      <p:ext uri="{BB962C8B-B14F-4D97-AF65-F5344CB8AC3E}">
        <p14:creationId xmlns:p14="http://schemas.microsoft.com/office/powerpoint/2010/main" val="196767428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el 3">
            <a:extLst>
              <a:ext uri="{FF2B5EF4-FFF2-40B4-BE49-F238E27FC236}">
                <a16:creationId xmlns:a16="http://schemas.microsoft.com/office/drawing/2014/main" id="{698130CB-393C-4D2A-9003-9BDADA6A4E4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Danke für Eure Aufmerksamkeit</a:t>
            </a:r>
          </a:p>
        </p:txBody>
      </p:sp>
      <p:sp>
        <p:nvSpPr>
          <p:cNvPr id="5" name="Textplatzhalter 4">
            <a:extLst>
              <a:ext uri="{FF2B5EF4-FFF2-40B4-BE49-F238E27FC236}">
                <a16:creationId xmlns:a16="http://schemas.microsoft.com/office/drawing/2014/main" id="{0FA58D2E-8A62-4F55-B0D1-E9A027CA78CD}"/>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kern="1200">
                <a:solidFill>
                  <a:schemeClr val="tx1"/>
                </a:solidFill>
                <a:latin typeface="+mn-lt"/>
                <a:ea typeface="+mn-ea"/>
                <a:cs typeface="+mn-cs"/>
              </a:rPr>
              <a:t>Noch Fragen?</a:t>
            </a:r>
          </a:p>
        </p:txBody>
      </p:sp>
    </p:spTree>
    <p:extLst>
      <p:ext uri="{BB962C8B-B14F-4D97-AF65-F5344CB8AC3E}">
        <p14:creationId xmlns:p14="http://schemas.microsoft.com/office/powerpoint/2010/main" val="107149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A6AEBFA-DE8B-4C82-BCD1-51F92273DB38}"/>
              </a:ext>
            </a:extLst>
          </p:cNvPr>
          <p:cNvSpPr>
            <a:spLocks noGrp="1"/>
          </p:cNvSpPr>
          <p:nvPr>
            <p:ph type="title"/>
          </p:nvPr>
        </p:nvSpPr>
        <p:spPr>
          <a:xfrm>
            <a:off x="6513788" y="365125"/>
            <a:ext cx="4840010" cy="1807305"/>
          </a:xfrm>
        </p:spPr>
        <p:txBody>
          <a:bodyPr>
            <a:normAutofit/>
          </a:bodyPr>
          <a:lstStyle/>
          <a:p>
            <a:r>
              <a:rPr lang="de-AT" dirty="0"/>
              <a:t>Allgemein</a:t>
            </a:r>
          </a:p>
        </p:txBody>
      </p:sp>
      <p:pic>
        <p:nvPicPr>
          <p:cNvPr id="5" name="Picture 4" descr="Farbige geschnitzte Figuren von Menschen">
            <a:extLst>
              <a:ext uri="{FF2B5EF4-FFF2-40B4-BE49-F238E27FC236}">
                <a16:creationId xmlns:a16="http://schemas.microsoft.com/office/drawing/2014/main" id="{1BE1514F-6C61-E982-99D0-D78D7C7F9275}"/>
              </a:ext>
            </a:extLst>
          </p:cNvPr>
          <p:cNvPicPr>
            <a:picLocks noChangeAspect="1"/>
          </p:cNvPicPr>
          <p:nvPr/>
        </p:nvPicPr>
        <p:blipFill rotWithShape="1">
          <a:blip r:embed="rId3"/>
          <a:srcRect l="18472" r="1798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nhaltsplatzhalter 2">
            <a:extLst>
              <a:ext uri="{FF2B5EF4-FFF2-40B4-BE49-F238E27FC236}">
                <a16:creationId xmlns:a16="http://schemas.microsoft.com/office/drawing/2014/main" id="{85AB6FAE-5405-4D55-86E8-155B0B5EAE5E}"/>
              </a:ext>
            </a:extLst>
          </p:cNvPr>
          <p:cNvSpPr>
            <a:spLocks noGrp="1"/>
          </p:cNvSpPr>
          <p:nvPr>
            <p:ph idx="1"/>
          </p:nvPr>
        </p:nvSpPr>
        <p:spPr>
          <a:xfrm>
            <a:off x="6513788" y="2333297"/>
            <a:ext cx="4840010" cy="3843666"/>
          </a:xfrm>
        </p:spPr>
        <p:txBody>
          <a:bodyPr>
            <a:normAutofit/>
          </a:bodyPr>
          <a:lstStyle/>
          <a:p>
            <a:r>
              <a:rPr lang="de-AT" sz="2000" dirty="0"/>
              <a:t>Modell eines Verhaltens</a:t>
            </a:r>
          </a:p>
          <a:p>
            <a:r>
              <a:rPr lang="de-AT" sz="2000" dirty="0"/>
              <a:t>bestehend aus Zuständen, Zustandsübergängen und Aktionen</a:t>
            </a:r>
          </a:p>
          <a:p>
            <a:r>
              <a:rPr lang="de-AT" sz="2000" dirty="0"/>
              <a:t>Endlicher Automat (EA) ist ein Spezialfall</a:t>
            </a:r>
          </a:p>
        </p:txBody>
      </p:sp>
    </p:spTree>
    <p:extLst>
      <p:ext uri="{BB962C8B-B14F-4D97-AF65-F5344CB8AC3E}">
        <p14:creationId xmlns:p14="http://schemas.microsoft.com/office/powerpoint/2010/main" val="5757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F7F88C-89B8-4C76-A2AD-D8AC019AD137}"/>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Zustand</a:t>
            </a:r>
          </a:p>
        </p:txBody>
      </p:sp>
      <p:sp>
        <p:nvSpPr>
          <p:cNvPr id="3" name="Inhaltsplatzhalter 2">
            <a:extLst>
              <a:ext uri="{FF2B5EF4-FFF2-40B4-BE49-F238E27FC236}">
                <a16:creationId xmlns:a16="http://schemas.microsoft.com/office/drawing/2014/main" id="{6D69B648-DB02-428B-A42E-7ADAA07F9E70}"/>
              </a:ext>
            </a:extLst>
          </p:cNvPr>
          <p:cNvSpPr>
            <a:spLocks noGrp="1"/>
          </p:cNvSpPr>
          <p:nvPr>
            <p:ph idx="1"/>
          </p:nvPr>
        </p:nvSpPr>
        <p:spPr>
          <a:xfrm>
            <a:off x="1371599" y="2318197"/>
            <a:ext cx="9724031" cy="3683358"/>
          </a:xfrm>
        </p:spPr>
        <p:txBody>
          <a:bodyPr anchor="ctr">
            <a:normAutofit/>
          </a:bodyPr>
          <a:lstStyle/>
          <a:p>
            <a:r>
              <a:rPr lang="de-AT" sz="2000" dirty="0"/>
              <a:t>beinhaltet Informationen über die Vergangenheit</a:t>
            </a:r>
          </a:p>
          <a:p>
            <a:r>
              <a:rPr lang="de-AT" sz="2000" dirty="0"/>
              <a:t>reflektiert die Änderungen der Eingabe seitdem Systemstart</a:t>
            </a:r>
          </a:p>
        </p:txBody>
      </p:sp>
    </p:spTree>
    <p:extLst>
      <p:ext uri="{BB962C8B-B14F-4D97-AF65-F5344CB8AC3E}">
        <p14:creationId xmlns:p14="http://schemas.microsoft.com/office/powerpoint/2010/main" val="117642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1DA493-58D3-48F0-B17F-EE2DCA1B66F1}"/>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Zustandsübergang</a:t>
            </a:r>
          </a:p>
        </p:txBody>
      </p:sp>
      <p:sp>
        <p:nvSpPr>
          <p:cNvPr id="3" name="Inhaltsplatzhalter 2">
            <a:extLst>
              <a:ext uri="{FF2B5EF4-FFF2-40B4-BE49-F238E27FC236}">
                <a16:creationId xmlns:a16="http://schemas.microsoft.com/office/drawing/2014/main" id="{97E86C0B-77D2-4136-8A5A-5079B06BF828}"/>
              </a:ext>
            </a:extLst>
          </p:cNvPr>
          <p:cNvSpPr>
            <a:spLocks noGrp="1"/>
          </p:cNvSpPr>
          <p:nvPr>
            <p:ph idx="1"/>
          </p:nvPr>
        </p:nvSpPr>
        <p:spPr>
          <a:xfrm>
            <a:off x="1371599" y="2318197"/>
            <a:ext cx="9724031" cy="3683358"/>
          </a:xfrm>
        </p:spPr>
        <p:txBody>
          <a:bodyPr anchor="ctr">
            <a:normAutofit/>
          </a:bodyPr>
          <a:lstStyle/>
          <a:p>
            <a:r>
              <a:rPr lang="de-AT" sz="2000" dirty="0"/>
              <a:t>Übergang von aktuellem Zustand in einen neuen/anderen</a:t>
            </a:r>
          </a:p>
          <a:p>
            <a:r>
              <a:rPr lang="de-AT" sz="2000" dirty="0"/>
              <a:t>NUR: wenn die angegebenen logischen Bedingungen/Eingaben vorliegen</a:t>
            </a:r>
          </a:p>
          <a:p>
            <a:pPr lvl="1"/>
            <a:r>
              <a:rPr lang="de-AT" sz="1600" dirty="0"/>
              <a:t>die erfüllt sein müssen</a:t>
            </a:r>
          </a:p>
        </p:txBody>
      </p:sp>
    </p:spTree>
    <p:extLst>
      <p:ext uri="{BB962C8B-B14F-4D97-AF65-F5344CB8AC3E}">
        <p14:creationId xmlns:p14="http://schemas.microsoft.com/office/powerpoint/2010/main" val="140651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1DA493-58D3-48F0-B17F-EE2DCA1B66F1}"/>
              </a:ext>
            </a:extLst>
          </p:cNvPr>
          <p:cNvSpPr>
            <a:spLocks noGrp="1"/>
          </p:cNvSpPr>
          <p:nvPr>
            <p:ph type="title"/>
          </p:nvPr>
        </p:nvSpPr>
        <p:spPr>
          <a:xfrm>
            <a:off x="1371599" y="294538"/>
            <a:ext cx="9895951" cy="1033669"/>
          </a:xfrm>
        </p:spPr>
        <p:txBody>
          <a:bodyPr>
            <a:normAutofit/>
          </a:bodyPr>
          <a:lstStyle/>
          <a:p>
            <a:r>
              <a:rPr lang="de-AT" sz="4000" dirty="0">
                <a:solidFill>
                  <a:srgbClr val="FFFFFF"/>
                </a:solidFill>
              </a:rPr>
              <a:t>Initial Zustand</a:t>
            </a:r>
          </a:p>
        </p:txBody>
      </p:sp>
      <p:sp>
        <p:nvSpPr>
          <p:cNvPr id="3" name="Inhaltsplatzhalter 2">
            <a:extLst>
              <a:ext uri="{FF2B5EF4-FFF2-40B4-BE49-F238E27FC236}">
                <a16:creationId xmlns:a16="http://schemas.microsoft.com/office/drawing/2014/main" id="{97E86C0B-77D2-4136-8A5A-5079B06BF828}"/>
              </a:ext>
            </a:extLst>
          </p:cNvPr>
          <p:cNvSpPr>
            <a:spLocks noGrp="1"/>
          </p:cNvSpPr>
          <p:nvPr>
            <p:ph idx="1"/>
          </p:nvPr>
        </p:nvSpPr>
        <p:spPr>
          <a:xfrm>
            <a:off x="1371599" y="2318197"/>
            <a:ext cx="9724031" cy="3683358"/>
          </a:xfrm>
        </p:spPr>
        <p:txBody>
          <a:bodyPr anchor="ctr">
            <a:normAutofit/>
          </a:bodyPr>
          <a:lstStyle/>
          <a:p>
            <a:r>
              <a:rPr lang="de-DE" sz="2000" dirty="0"/>
              <a:t>gibt an, wo der Zustandsautomat nach einem </a:t>
            </a:r>
            <a:r>
              <a:rPr lang="de-DE" sz="2000" dirty="0" err="1"/>
              <a:t>Reset</a:t>
            </a:r>
            <a:r>
              <a:rPr lang="de-DE" sz="2000" dirty="0"/>
              <a:t> oder nach dem Einschalten beginnt</a:t>
            </a:r>
          </a:p>
          <a:p>
            <a:r>
              <a:rPr lang="de-DE" sz="2000" dirty="0"/>
              <a:t>zeigt mithilfe einer Transition immer auf den initialen Zustand</a:t>
            </a:r>
            <a:endParaRPr lang="de-AT" sz="2000" dirty="0"/>
          </a:p>
        </p:txBody>
      </p:sp>
      <p:pic>
        <p:nvPicPr>
          <p:cNvPr id="9" name="Grafik 8">
            <a:extLst>
              <a:ext uri="{FF2B5EF4-FFF2-40B4-BE49-F238E27FC236}">
                <a16:creationId xmlns:a16="http://schemas.microsoft.com/office/drawing/2014/main" id="{A299A107-7B40-47B8-8B92-DA98BC99C342}"/>
              </a:ext>
            </a:extLst>
          </p:cNvPr>
          <p:cNvPicPr>
            <a:picLocks noChangeAspect="1"/>
          </p:cNvPicPr>
          <p:nvPr/>
        </p:nvPicPr>
        <p:blipFill>
          <a:blip r:embed="rId3"/>
          <a:stretch>
            <a:fillRect/>
          </a:stretch>
        </p:blipFill>
        <p:spPr>
          <a:xfrm>
            <a:off x="10114131" y="4451684"/>
            <a:ext cx="1529684" cy="1895476"/>
          </a:xfrm>
          <a:prstGeom prst="rect">
            <a:avLst/>
          </a:prstGeom>
        </p:spPr>
      </p:pic>
    </p:spTree>
    <p:extLst>
      <p:ext uri="{BB962C8B-B14F-4D97-AF65-F5344CB8AC3E}">
        <p14:creationId xmlns:p14="http://schemas.microsoft.com/office/powerpoint/2010/main" val="303725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90FCFC5-91E2-42A6-8F63-2939C82655E2}"/>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Historie</a:t>
            </a:r>
          </a:p>
        </p:txBody>
      </p:sp>
      <p:sp>
        <p:nvSpPr>
          <p:cNvPr id="3" name="Inhaltsplatzhalter 2">
            <a:extLst>
              <a:ext uri="{FF2B5EF4-FFF2-40B4-BE49-F238E27FC236}">
                <a16:creationId xmlns:a16="http://schemas.microsoft.com/office/drawing/2014/main" id="{28FCE50D-0695-4BD3-B8C1-140F9FF8C968}"/>
              </a:ext>
            </a:extLst>
          </p:cNvPr>
          <p:cNvSpPr>
            <a:spLocks noGrp="1"/>
          </p:cNvSpPr>
          <p:nvPr>
            <p:ph idx="1"/>
          </p:nvPr>
        </p:nvSpPr>
        <p:spPr>
          <a:xfrm>
            <a:off x="1371599" y="2318197"/>
            <a:ext cx="9724031" cy="3683358"/>
          </a:xfrm>
        </p:spPr>
        <p:txBody>
          <a:bodyPr anchor="ctr">
            <a:normAutofit/>
          </a:bodyPr>
          <a:lstStyle/>
          <a:p>
            <a:r>
              <a:rPr lang="de-DE" sz="2000" dirty="0"/>
              <a:t>dadurch können Zustände gespeichert werden</a:t>
            </a:r>
          </a:p>
          <a:p>
            <a:r>
              <a:rPr lang="de-DE" sz="2000" dirty="0"/>
              <a:t>Gerät neu gestartet, wird der Zustand der letzten Ausführung gemerkt und wieder aufgerufen</a:t>
            </a:r>
          </a:p>
        </p:txBody>
      </p:sp>
      <p:pic>
        <p:nvPicPr>
          <p:cNvPr id="11" name="Picture 2">
            <a:extLst>
              <a:ext uri="{FF2B5EF4-FFF2-40B4-BE49-F238E27FC236}">
                <a16:creationId xmlns:a16="http://schemas.microsoft.com/office/drawing/2014/main" id="{7C64D89B-3362-4A7A-A35E-FDC47317D3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4508" y="4920437"/>
            <a:ext cx="2232159" cy="137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5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0BE04F-337B-4A54-866E-E89A1AAC54EB}"/>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Aktion</a:t>
            </a:r>
          </a:p>
        </p:txBody>
      </p:sp>
      <p:sp>
        <p:nvSpPr>
          <p:cNvPr id="3" name="Inhaltsplatzhalter 2">
            <a:extLst>
              <a:ext uri="{FF2B5EF4-FFF2-40B4-BE49-F238E27FC236}">
                <a16:creationId xmlns:a16="http://schemas.microsoft.com/office/drawing/2014/main" id="{0D501BB4-0121-4634-9CED-B47EFA678B36}"/>
              </a:ext>
            </a:extLst>
          </p:cNvPr>
          <p:cNvSpPr>
            <a:spLocks noGrp="1"/>
          </p:cNvSpPr>
          <p:nvPr>
            <p:ph idx="1"/>
          </p:nvPr>
        </p:nvSpPr>
        <p:spPr>
          <a:xfrm>
            <a:off x="1371599" y="2318197"/>
            <a:ext cx="9724031" cy="3683358"/>
          </a:xfrm>
        </p:spPr>
        <p:txBody>
          <a:bodyPr anchor="ctr">
            <a:normAutofit/>
          </a:bodyPr>
          <a:lstStyle/>
          <a:p>
            <a:pPr>
              <a:spcAft>
                <a:spcPts val="800"/>
              </a:spcAft>
            </a:pPr>
            <a:r>
              <a:rPr lang="de-AT" sz="2000" dirty="0"/>
              <a:t>ist die Ausgabe des Endlichen Automaten:</a:t>
            </a:r>
          </a:p>
          <a:p>
            <a:pPr lvl="1">
              <a:spcAft>
                <a:spcPts val="800"/>
              </a:spcAft>
            </a:pPr>
            <a:r>
              <a:rPr lang="de-AT" sz="1600" b="1" dirty="0"/>
              <a:t>Eingangsaktion</a:t>
            </a:r>
            <a:r>
              <a:rPr lang="de-AT" sz="1600" dirty="0"/>
              <a:t>: wird bei Eintritt in einen Zustand ausgeführt</a:t>
            </a:r>
          </a:p>
          <a:p>
            <a:pPr lvl="1">
              <a:spcAft>
                <a:spcPts val="800"/>
              </a:spcAft>
            </a:pPr>
            <a:r>
              <a:rPr lang="de-AT" sz="1600" b="1" dirty="0"/>
              <a:t>Ausgansaktion</a:t>
            </a:r>
            <a:r>
              <a:rPr lang="de-AT" sz="1600" dirty="0"/>
              <a:t>: wird bei Verlass eines Zustands generiert</a:t>
            </a:r>
          </a:p>
          <a:p>
            <a:pPr lvl="1">
              <a:spcAft>
                <a:spcPts val="800"/>
              </a:spcAft>
            </a:pPr>
            <a:r>
              <a:rPr lang="de-AT" sz="1600" b="1" dirty="0"/>
              <a:t>Eingabeaktion</a:t>
            </a:r>
            <a:r>
              <a:rPr lang="de-AT" sz="1600" dirty="0"/>
              <a:t>: wird abhängig von aktuellem Zustand und Eingabe generiert</a:t>
            </a:r>
          </a:p>
          <a:p>
            <a:pPr lvl="2">
              <a:spcAft>
                <a:spcPts val="800"/>
              </a:spcAft>
            </a:pPr>
            <a:r>
              <a:rPr lang="de-AT" sz="1500" dirty="0"/>
              <a:t>Zustand kann also mehrere Aktionen beinhalten </a:t>
            </a:r>
          </a:p>
          <a:p>
            <a:pPr lvl="1">
              <a:spcAft>
                <a:spcPts val="800"/>
              </a:spcAft>
            </a:pPr>
            <a:r>
              <a:rPr lang="de-AT" sz="1600" b="1" dirty="0"/>
              <a:t>Übergangsaktion</a:t>
            </a:r>
            <a:r>
              <a:rPr lang="de-AT" sz="1600" dirty="0"/>
              <a:t>: wird abhängig /während eines Zustandsübergangs ausgeführt</a:t>
            </a:r>
          </a:p>
          <a:p>
            <a:endParaRPr lang="de-AT" sz="2000" dirty="0"/>
          </a:p>
        </p:txBody>
      </p:sp>
    </p:spTree>
    <p:extLst>
      <p:ext uri="{BB962C8B-B14F-4D97-AF65-F5344CB8AC3E}">
        <p14:creationId xmlns:p14="http://schemas.microsoft.com/office/powerpoint/2010/main" val="320330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5121973-DACD-4279-8560-73100E10F21E}"/>
              </a:ext>
            </a:extLst>
          </p:cNvPr>
          <p:cNvSpPr>
            <a:spLocks noGrp="1"/>
          </p:cNvSpPr>
          <p:nvPr>
            <p:ph type="title"/>
          </p:nvPr>
        </p:nvSpPr>
        <p:spPr>
          <a:xfrm>
            <a:off x="1371599" y="294538"/>
            <a:ext cx="9895951" cy="1033669"/>
          </a:xfrm>
        </p:spPr>
        <p:txBody>
          <a:bodyPr>
            <a:normAutofit/>
          </a:bodyPr>
          <a:lstStyle/>
          <a:p>
            <a:r>
              <a:rPr lang="de-AT" sz="4000">
                <a:solidFill>
                  <a:srgbClr val="FFFFFF"/>
                </a:solidFill>
              </a:rPr>
              <a:t>Darstellung</a:t>
            </a:r>
          </a:p>
        </p:txBody>
      </p:sp>
      <p:sp>
        <p:nvSpPr>
          <p:cNvPr id="3" name="Inhaltsplatzhalter 2">
            <a:extLst>
              <a:ext uri="{FF2B5EF4-FFF2-40B4-BE49-F238E27FC236}">
                <a16:creationId xmlns:a16="http://schemas.microsoft.com/office/drawing/2014/main" id="{5715F263-D6E2-4AB9-B2E5-49B3658EDFFF}"/>
              </a:ext>
            </a:extLst>
          </p:cNvPr>
          <p:cNvSpPr>
            <a:spLocks noGrp="1"/>
          </p:cNvSpPr>
          <p:nvPr>
            <p:ph idx="1"/>
          </p:nvPr>
        </p:nvSpPr>
        <p:spPr>
          <a:xfrm>
            <a:off x="1371599" y="2318197"/>
            <a:ext cx="9724031" cy="3683358"/>
          </a:xfrm>
        </p:spPr>
        <p:txBody>
          <a:bodyPr anchor="ctr">
            <a:normAutofit/>
          </a:bodyPr>
          <a:lstStyle/>
          <a:p>
            <a:r>
              <a:rPr lang="de-AT" sz="2000" dirty="0"/>
              <a:t>kann als Zustandsübergangsdiagramm dargestellt werden</a:t>
            </a:r>
          </a:p>
        </p:txBody>
      </p:sp>
      <p:pic>
        <p:nvPicPr>
          <p:cNvPr id="9" name="Grafik 8">
            <a:extLst>
              <a:ext uri="{FF2B5EF4-FFF2-40B4-BE49-F238E27FC236}">
                <a16:creationId xmlns:a16="http://schemas.microsoft.com/office/drawing/2014/main" id="{7E514309-A780-4ABF-AF67-1735103B39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5296" y="1513204"/>
            <a:ext cx="3863844" cy="5148612"/>
          </a:xfrm>
          <a:prstGeom prst="rect">
            <a:avLst/>
          </a:prstGeom>
          <a:noFill/>
          <a:ln>
            <a:noFill/>
          </a:ln>
        </p:spPr>
      </p:pic>
    </p:spTree>
    <p:extLst>
      <p:ext uri="{BB962C8B-B14F-4D97-AF65-F5344CB8AC3E}">
        <p14:creationId xmlns:p14="http://schemas.microsoft.com/office/powerpoint/2010/main" val="38433771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Breitbild</PresentationFormat>
  <Paragraphs>121</Paragraphs>
  <Slides>20</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Calibri Light</vt:lpstr>
      <vt:lpstr>Symbol</vt:lpstr>
      <vt:lpstr>Times New Roman</vt:lpstr>
      <vt:lpstr>Office</vt:lpstr>
      <vt:lpstr>Zustandsautomaten / Endlicher Automat</vt:lpstr>
      <vt:lpstr>Inhalt</vt:lpstr>
      <vt:lpstr>Allgemein</vt:lpstr>
      <vt:lpstr>Zustand</vt:lpstr>
      <vt:lpstr>Zustandsübergang</vt:lpstr>
      <vt:lpstr>Initial Zustand</vt:lpstr>
      <vt:lpstr>Historie</vt:lpstr>
      <vt:lpstr>Aktion</vt:lpstr>
      <vt:lpstr>Darstellung</vt:lpstr>
      <vt:lpstr>Klassifizierung - Akzeptoren</vt:lpstr>
      <vt:lpstr>Die Logik des EA</vt:lpstr>
      <vt:lpstr>Optimierung</vt:lpstr>
      <vt:lpstr>Implementierung - Software</vt:lpstr>
      <vt:lpstr>Darstellung endlicher Automaten</vt:lpstr>
      <vt:lpstr>Turingmaschine</vt:lpstr>
      <vt:lpstr>Turingmaschine</vt:lpstr>
      <vt:lpstr>Beispiel</vt:lpstr>
      <vt:lpstr>PowerPoint-Präsentation</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Zustandsautomaten / Endlicher Automat</dc:title>
  <dc:creator>Erik Neulinger</dc:creator>
  <cp:lastModifiedBy>Neulinger Erik</cp:lastModifiedBy>
  <cp:revision>22</cp:revision>
  <dcterms:created xsi:type="dcterms:W3CDTF">2022-03-16T11:01:01Z</dcterms:created>
  <dcterms:modified xsi:type="dcterms:W3CDTF">2022-04-17T19:28:18Z</dcterms:modified>
</cp:coreProperties>
</file>