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1" r:id="rId9"/>
    <p:sldId id="262" r:id="rId10"/>
    <p:sldId id="263" r:id="rId11"/>
    <p:sldId id="260"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60" d="100"/>
          <a:sy n="60" d="100"/>
        </p:scale>
        <p:origin x="96" y="1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BAE26A-37AC-1CF1-E213-6BBF9558FFB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2DB5E5C5-8529-0491-6358-D3255E4D74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366AD6F8-1A9C-88EF-30F0-6F0145A43B8F}"/>
              </a:ext>
            </a:extLst>
          </p:cNvPr>
          <p:cNvSpPr>
            <a:spLocks noGrp="1"/>
          </p:cNvSpPr>
          <p:nvPr>
            <p:ph type="dt" sz="half" idx="10"/>
          </p:nvPr>
        </p:nvSpPr>
        <p:spPr/>
        <p:txBody>
          <a:bodyPr/>
          <a:lstStyle/>
          <a:p>
            <a:fld id="{73ADF02F-241B-49D8-B3AD-F101981C5BF8}" type="datetimeFigureOut">
              <a:rPr lang="de-AT" smtClean="0"/>
              <a:t>08.06.2022</a:t>
            </a:fld>
            <a:endParaRPr lang="de-AT"/>
          </a:p>
        </p:txBody>
      </p:sp>
      <p:sp>
        <p:nvSpPr>
          <p:cNvPr id="5" name="Fußzeilenplatzhalter 4">
            <a:extLst>
              <a:ext uri="{FF2B5EF4-FFF2-40B4-BE49-F238E27FC236}">
                <a16:creationId xmlns:a16="http://schemas.microsoft.com/office/drawing/2014/main" id="{4A4FCD9D-75F4-448C-1566-8D0DAED281C6}"/>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A384620C-FC02-571A-A3B2-EAFEAB75C197}"/>
              </a:ext>
            </a:extLst>
          </p:cNvPr>
          <p:cNvSpPr>
            <a:spLocks noGrp="1"/>
          </p:cNvSpPr>
          <p:nvPr>
            <p:ph type="sldNum" sz="quarter" idx="12"/>
          </p:nvPr>
        </p:nvSpPr>
        <p:spPr/>
        <p:txBody>
          <a:bodyPr/>
          <a:lstStyle/>
          <a:p>
            <a:fld id="{A54F66D6-91E0-40FC-9EF9-99315D5A43E4}" type="slidenum">
              <a:rPr lang="de-AT" smtClean="0"/>
              <a:t>‹Nr.›</a:t>
            </a:fld>
            <a:endParaRPr lang="de-AT"/>
          </a:p>
        </p:txBody>
      </p:sp>
    </p:spTree>
    <p:extLst>
      <p:ext uri="{BB962C8B-B14F-4D97-AF65-F5344CB8AC3E}">
        <p14:creationId xmlns:p14="http://schemas.microsoft.com/office/powerpoint/2010/main" val="4155099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BD2901-3E2B-6B8E-C8F8-D9528A1524D2}"/>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A865B4D2-9921-6D5C-092E-FAA6AD245806}"/>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2EC30922-C54B-DFE9-79B9-195A0F169509}"/>
              </a:ext>
            </a:extLst>
          </p:cNvPr>
          <p:cNvSpPr>
            <a:spLocks noGrp="1"/>
          </p:cNvSpPr>
          <p:nvPr>
            <p:ph type="dt" sz="half" idx="10"/>
          </p:nvPr>
        </p:nvSpPr>
        <p:spPr/>
        <p:txBody>
          <a:bodyPr/>
          <a:lstStyle/>
          <a:p>
            <a:fld id="{73ADF02F-241B-49D8-B3AD-F101981C5BF8}" type="datetimeFigureOut">
              <a:rPr lang="de-AT" smtClean="0"/>
              <a:t>08.06.2022</a:t>
            </a:fld>
            <a:endParaRPr lang="de-AT"/>
          </a:p>
        </p:txBody>
      </p:sp>
      <p:sp>
        <p:nvSpPr>
          <p:cNvPr id="5" name="Fußzeilenplatzhalter 4">
            <a:extLst>
              <a:ext uri="{FF2B5EF4-FFF2-40B4-BE49-F238E27FC236}">
                <a16:creationId xmlns:a16="http://schemas.microsoft.com/office/drawing/2014/main" id="{F48944F2-47E9-9CF1-9FA4-4D7084A6B141}"/>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4D27876F-DCE7-35CF-BABE-0810392D32AF}"/>
              </a:ext>
            </a:extLst>
          </p:cNvPr>
          <p:cNvSpPr>
            <a:spLocks noGrp="1"/>
          </p:cNvSpPr>
          <p:nvPr>
            <p:ph type="sldNum" sz="quarter" idx="12"/>
          </p:nvPr>
        </p:nvSpPr>
        <p:spPr/>
        <p:txBody>
          <a:bodyPr/>
          <a:lstStyle/>
          <a:p>
            <a:fld id="{A54F66D6-91E0-40FC-9EF9-99315D5A43E4}" type="slidenum">
              <a:rPr lang="de-AT" smtClean="0"/>
              <a:t>‹Nr.›</a:t>
            </a:fld>
            <a:endParaRPr lang="de-AT"/>
          </a:p>
        </p:txBody>
      </p:sp>
    </p:spTree>
    <p:extLst>
      <p:ext uri="{BB962C8B-B14F-4D97-AF65-F5344CB8AC3E}">
        <p14:creationId xmlns:p14="http://schemas.microsoft.com/office/powerpoint/2010/main" val="3775295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49A0F1F-B80C-D0F3-7C1F-7679D8364A0A}"/>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E3C02D82-4233-840E-24E1-0E8BDF42B89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2A078DE1-ACAA-ECB6-3B81-CBF881C1D7B4}"/>
              </a:ext>
            </a:extLst>
          </p:cNvPr>
          <p:cNvSpPr>
            <a:spLocks noGrp="1"/>
          </p:cNvSpPr>
          <p:nvPr>
            <p:ph type="dt" sz="half" idx="10"/>
          </p:nvPr>
        </p:nvSpPr>
        <p:spPr/>
        <p:txBody>
          <a:bodyPr/>
          <a:lstStyle/>
          <a:p>
            <a:fld id="{73ADF02F-241B-49D8-B3AD-F101981C5BF8}" type="datetimeFigureOut">
              <a:rPr lang="de-AT" smtClean="0"/>
              <a:t>08.06.2022</a:t>
            </a:fld>
            <a:endParaRPr lang="de-AT"/>
          </a:p>
        </p:txBody>
      </p:sp>
      <p:sp>
        <p:nvSpPr>
          <p:cNvPr id="5" name="Fußzeilenplatzhalter 4">
            <a:extLst>
              <a:ext uri="{FF2B5EF4-FFF2-40B4-BE49-F238E27FC236}">
                <a16:creationId xmlns:a16="http://schemas.microsoft.com/office/drawing/2014/main" id="{6CC0F7F2-806B-6D5C-34EB-C812AC62C126}"/>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C726409D-3ED3-9647-9789-B0FD009310EC}"/>
              </a:ext>
            </a:extLst>
          </p:cNvPr>
          <p:cNvSpPr>
            <a:spLocks noGrp="1"/>
          </p:cNvSpPr>
          <p:nvPr>
            <p:ph type="sldNum" sz="quarter" idx="12"/>
          </p:nvPr>
        </p:nvSpPr>
        <p:spPr/>
        <p:txBody>
          <a:bodyPr/>
          <a:lstStyle/>
          <a:p>
            <a:fld id="{A54F66D6-91E0-40FC-9EF9-99315D5A43E4}" type="slidenum">
              <a:rPr lang="de-AT" smtClean="0"/>
              <a:t>‹Nr.›</a:t>
            </a:fld>
            <a:endParaRPr lang="de-AT"/>
          </a:p>
        </p:txBody>
      </p:sp>
    </p:spTree>
    <p:extLst>
      <p:ext uri="{BB962C8B-B14F-4D97-AF65-F5344CB8AC3E}">
        <p14:creationId xmlns:p14="http://schemas.microsoft.com/office/powerpoint/2010/main" val="1714539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C413F7-7029-9441-2C04-C4A4C25A9B8E}"/>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1CC0A42D-377D-63A2-9751-74734DF4396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024AF81C-28E0-0BF5-E1C9-52023C5C0618}"/>
              </a:ext>
            </a:extLst>
          </p:cNvPr>
          <p:cNvSpPr>
            <a:spLocks noGrp="1"/>
          </p:cNvSpPr>
          <p:nvPr>
            <p:ph type="dt" sz="half" idx="10"/>
          </p:nvPr>
        </p:nvSpPr>
        <p:spPr/>
        <p:txBody>
          <a:bodyPr/>
          <a:lstStyle/>
          <a:p>
            <a:fld id="{73ADF02F-241B-49D8-B3AD-F101981C5BF8}" type="datetimeFigureOut">
              <a:rPr lang="de-AT" smtClean="0"/>
              <a:t>08.06.2022</a:t>
            </a:fld>
            <a:endParaRPr lang="de-AT"/>
          </a:p>
        </p:txBody>
      </p:sp>
      <p:sp>
        <p:nvSpPr>
          <p:cNvPr id="5" name="Fußzeilenplatzhalter 4">
            <a:extLst>
              <a:ext uri="{FF2B5EF4-FFF2-40B4-BE49-F238E27FC236}">
                <a16:creationId xmlns:a16="http://schemas.microsoft.com/office/drawing/2014/main" id="{0433E4F4-06E7-FF10-CA9F-E5AD5C79A24B}"/>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F489D062-CE29-0795-84C3-E137510F8E29}"/>
              </a:ext>
            </a:extLst>
          </p:cNvPr>
          <p:cNvSpPr>
            <a:spLocks noGrp="1"/>
          </p:cNvSpPr>
          <p:nvPr>
            <p:ph type="sldNum" sz="quarter" idx="12"/>
          </p:nvPr>
        </p:nvSpPr>
        <p:spPr/>
        <p:txBody>
          <a:bodyPr/>
          <a:lstStyle/>
          <a:p>
            <a:fld id="{A54F66D6-91E0-40FC-9EF9-99315D5A43E4}" type="slidenum">
              <a:rPr lang="de-AT" smtClean="0"/>
              <a:t>‹Nr.›</a:t>
            </a:fld>
            <a:endParaRPr lang="de-AT"/>
          </a:p>
        </p:txBody>
      </p:sp>
    </p:spTree>
    <p:extLst>
      <p:ext uri="{BB962C8B-B14F-4D97-AF65-F5344CB8AC3E}">
        <p14:creationId xmlns:p14="http://schemas.microsoft.com/office/powerpoint/2010/main" val="623272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654FE2-3B7E-4D0B-666F-504E04DA4552}"/>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AB428821-79C8-5F60-4484-136B5B9184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5256695C-903D-F22F-EAD9-8072C1361EA6}"/>
              </a:ext>
            </a:extLst>
          </p:cNvPr>
          <p:cNvSpPr>
            <a:spLocks noGrp="1"/>
          </p:cNvSpPr>
          <p:nvPr>
            <p:ph type="dt" sz="half" idx="10"/>
          </p:nvPr>
        </p:nvSpPr>
        <p:spPr/>
        <p:txBody>
          <a:bodyPr/>
          <a:lstStyle/>
          <a:p>
            <a:fld id="{73ADF02F-241B-49D8-B3AD-F101981C5BF8}" type="datetimeFigureOut">
              <a:rPr lang="de-AT" smtClean="0"/>
              <a:t>08.06.2022</a:t>
            </a:fld>
            <a:endParaRPr lang="de-AT"/>
          </a:p>
        </p:txBody>
      </p:sp>
      <p:sp>
        <p:nvSpPr>
          <p:cNvPr id="5" name="Fußzeilenplatzhalter 4">
            <a:extLst>
              <a:ext uri="{FF2B5EF4-FFF2-40B4-BE49-F238E27FC236}">
                <a16:creationId xmlns:a16="http://schemas.microsoft.com/office/drawing/2014/main" id="{60D7B4B5-8FB7-FED3-6B1E-528276793F69}"/>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DFC12D0D-23EA-8A27-A35B-51191075DB72}"/>
              </a:ext>
            </a:extLst>
          </p:cNvPr>
          <p:cNvSpPr>
            <a:spLocks noGrp="1"/>
          </p:cNvSpPr>
          <p:nvPr>
            <p:ph type="sldNum" sz="quarter" idx="12"/>
          </p:nvPr>
        </p:nvSpPr>
        <p:spPr/>
        <p:txBody>
          <a:bodyPr/>
          <a:lstStyle/>
          <a:p>
            <a:fld id="{A54F66D6-91E0-40FC-9EF9-99315D5A43E4}" type="slidenum">
              <a:rPr lang="de-AT" smtClean="0"/>
              <a:t>‹Nr.›</a:t>
            </a:fld>
            <a:endParaRPr lang="de-AT"/>
          </a:p>
        </p:txBody>
      </p:sp>
    </p:spTree>
    <p:extLst>
      <p:ext uri="{BB962C8B-B14F-4D97-AF65-F5344CB8AC3E}">
        <p14:creationId xmlns:p14="http://schemas.microsoft.com/office/powerpoint/2010/main" val="2447025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053A05-2F95-39D2-17D9-8046B268CC32}"/>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8A471892-C89F-D161-84EA-23C639A8C89B}"/>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C9FD6597-C41E-7E9B-81BD-A1BBD3CDC473}"/>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2984D3AC-A7A1-CD1D-340D-AF66808D5501}"/>
              </a:ext>
            </a:extLst>
          </p:cNvPr>
          <p:cNvSpPr>
            <a:spLocks noGrp="1"/>
          </p:cNvSpPr>
          <p:nvPr>
            <p:ph type="dt" sz="half" idx="10"/>
          </p:nvPr>
        </p:nvSpPr>
        <p:spPr/>
        <p:txBody>
          <a:bodyPr/>
          <a:lstStyle/>
          <a:p>
            <a:fld id="{73ADF02F-241B-49D8-B3AD-F101981C5BF8}" type="datetimeFigureOut">
              <a:rPr lang="de-AT" smtClean="0"/>
              <a:t>08.06.2022</a:t>
            </a:fld>
            <a:endParaRPr lang="de-AT"/>
          </a:p>
        </p:txBody>
      </p:sp>
      <p:sp>
        <p:nvSpPr>
          <p:cNvPr id="6" name="Fußzeilenplatzhalter 5">
            <a:extLst>
              <a:ext uri="{FF2B5EF4-FFF2-40B4-BE49-F238E27FC236}">
                <a16:creationId xmlns:a16="http://schemas.microsoft.com/office/drawing/2014/main" id="{27017400-EF6C-C358-B7A5-465D3272BB22}"/>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1AAB1124-F556-A6FE-9140-944A5415E0C1}"/>
              </a:ext>
            </a:extLst>
          </p:cNvPr>
          <p:cNvSpPr>
            <a:spLocks noGrp="1"/>
          </p:cNvSpPr>
          <p:nvPr>
            <p:ph type="sldNum" sz="quarter" idx="12"/>
          </p:nvPr>
        </p:nvSpPr>
        <p:spPr/>
        <p:txBody>
          <a:bodyPr/>
          <a:lstStyle/>
          <a:p>
            <a:fld id="{A54F66D6-91E0-40FC-9EF9-99315D5A43E4}" type="slidenum">
              <a:rPr lang="de-AT" smtClean="0"/>
              <a:t>‹Nr.›</a:t>
            </a:fld>
            <a:endParaRPr lang="de-AT"/>
          </a:p>
        </p:txBody>
      </p:sp>
    </p:spTree>
    <p:extLst>
      <p:ext uri="{BB962C8B-B14F-4D97-AF65-F5344CB8AC3E}">
        <p14:creationId xmlns:p14="http://schemas.microsoft.com/office/powerpoint/2010/main" val="4234471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87118E-0160-A217-24F2-E1AB47E7C123}"/>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9A0B7FCF-8009-75E6-540E-C6110BD5B6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15CA43F5-2C02-73CC-5F2E-80A423B65C5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FFD41615-EB2B-D26F-B0C5-32805152A5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43C3395-1249-5543-423B-9999E983A084}"/>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B21B6612-F03D-3C02-05AC-124F304E789A}"/>
              </a:ext>
            </a:extLst>
          </p:cNvPr>
          <p:cNvSpPr>
            <a:spLocks noGrp="1"/>
          </p:cNvSpPr>
          <p:nvPr>
            <p:ph type="dt" sz="half" idx="10"/>
          </p:nvPr>
        </p:nvSpPr>
        <p:spPr/>
        <p:txBody>
          <a:bodyPr/>
          <a:lstStyle/>
          <a:p>
            <a:fld id="{73ADF02F-241B-49D8-B3AD-F101981C5BF8}" type="datetimeFigureOut">
              <a:rPr lang="de-AT" smtClean="0"/>
              <a:t>08.06.2022</a:t>
            </a:fld>
            <a:endParaRPr lang="de-AT"/>
          </a:p>
        </p:txBody>
      </p:sp>
      <p:sp>
        <p:nvSpPr>
          <p:cNvPr id="8" name="Fußzeilenplatzhalter 7">
            <a:extLst>
              <a:ext uri="{FF2B5EF4-FFF2-40B4-BE49-F238E27FC236}">
                <a16:creationId xmlns:a16="http://schemas.microsoft.com/office/drawing/2014/main" id="{243CE9CE-1FA2-C06E-D6ED-0AA692925C8A}"/>
              </a:ext>
            </a:extLst>
          </p:cNvPr>
          <p:cNvSpPr>
            <a:spLocks noGrp="1"/>
          </p:cNvSpPr>
          <p:nvPr>
            <p:ph type="ftr" sz="quarter" idx="11"/>
          </p:nvPr>
        </p:nvSpPr>
        <p:spPr/>
        <p:txBody>
          <a:bodyPr/>
          <a:lstStyle/>
          <a:p>
            <a:endParaRPr lang="de-AT"/>
          </a:p>
        </p:txBody>
      </p:sp>
      <p:sp>
        <p:nvSpPr>
          <p:cNvPr id="9" name="Foliennummernplatzhalter 8">
            <a:extLst>
              <a:ext uri="{FF2B5EF4-FFF2-40B4-BE49-F238E27FC236}">
                <a16:creationId xmlns:a16="http://schemas.microsoft.com/office/drawing/2014/main" id="{1EE6F7EE-CBB6-CCD1-B0A0-97F972614912}"/>
              </a:ext>
            </a:extLst>
          </p:cNvPr>
          <p:cNvSpPr>
            <a:spLocks noGrp="1"/>
          </p:cNvSpPr>
          <p:nvPr>
            <p:ph type="sldNum" sz="quarter" idx="12"/>
          </p:nvPr>
        </p:nvSpPr>
        <p:spPr/>
        <p:txBody>
          <a:bodyPr/>
          <a:lstStyle/>
          <a:p>
            <a:fld id="{A54F66D6-91E0-40FC-9EF9-99315D5A43E4}" type="slidenum">
              <a:rPr lang="de-AT" smtClean="0"/>
              <a:t>‹Nr.›</a:t>
            </a:fld>
            <a:endParaRPr lang="de-AT"/>
          </a:p>
        </p:txBody>
      </p:sp>
    </p:spTree>
    <p:extLst>
      <p:ext uri="{BB962C8B-B14F-4D97-AF65-F5344CB8AC3E}">
        <p14:creationId xmlns:p14="http://schemas.microsoft.com/office/powerpoint/2010/main" val="2507735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3046E9-34E3-5846-94BD-E0CB08925F6B}"/>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FDE08FE8-6886-5B6F-A774-362DEC5A6CAD}"/>
              </a:ext>
            </a:extLst>
          </p:cNvPr>
          <p:cNvSpPr>
            <a:spLocks noGrp="1"/>
          </p:cNvSpPr>
          <p:nvPr>
            <p:ph type="dt" sz="half" idx="10"/>
          </p:nvPr>
        </p:nvSpPr>
        <p:spPr/>
        <p:txBody>
          <a:bodyPr/>
          <a:lstStyle/>
          <a:p>
            <a:fld id="{73ADF02F-241B-49D8-B3AD-F101981C5BF8}" type="datetimeFigureOut">
              <a:rPr lang="de-AT" smtClean="0"/>
              <a:t>08.06.2022</a:t>
            </a:fld>
            <a:endParaRPr lang="de-AT"/>
          </a:p>
        </p:txBody>
      </p:sp>
      <p:sp>
        <p:nvSpPr>
          <p:cNvPr id="4" name="Fußzeilenplatzhalter 3">
            <a:extLst>
              <a:ext uri="{FF2B5EF4-FFF2-40B4-BE49-F238E27FC236}">
                <a16:creationId xmlns:a16="http://schemas.microsoft.com/office/drawing/2014/main" id="{763F8311-428D-DE3A-52F5-078A6BFF1A8C}"/>
              </a:ext>
            </a:extLst>
          </p:cNvPr>
          <p:cNvSpPr>
            <a:spLocks noGrp="1"/>
          </p:cNvSpPr>
          <p:nvPr>
            <p:ph type="ftr" sz="quarter" idx="11"/>
          </p:nvPr>
        </p:nvSpPr>
        <p:spPr/>
        <p:txBody>
          <a:bodyPr/>
          <a:lstStyle/>
          <a:p>
            <a:endParaRPr lang="de-AT"/>
          </a:p>
        </p:txBody>
      </p:sp>
      <p:sp>
        <p:nvSpPr>
          <p:cNvPr id="5" name="Foliennummernplatzhalter 4">
            <a:extLst>
              <a:ext uri="{FF2B5EF4-FFF2-40B4-BE49-F238E27FC236}">
                <a16:creationId xmlns:a16="http://schemas.microsoft.com/office/drawing/2014/main" id="{4C672875-A1C5-28C5-A405-6D4405DDF60D}"/>
              </a:ext>
            </a:extLst>
          </p:cNvPr>
          <p:cNvSpPr>
            <a:spLocks noGrp="1"/>
          </p:cNvSpPr>
          <p:nvPr>
            <p:ph type="sldNum" sz="quarter" idx="12"/>
          </p:nvPr>
        </p:nvSpPr>
        <p:spPr/>
        <p:txBody>
          <a:bodyPr/>
          <a:lstStyle/>
          <a:p>
            <a:fld id="{A54F66D6-91E0-40FC-9EF9-99315D5A43E4}" type="slidenum">
              <a:rPr lang="de-AT" smtClean="0"/>
              <a:t>‹Nr.›</a:t>
            </a:fld>
            <a:endParaRPr lang="de-AT"/>
          </a:p>
        </p:txBody>
      </p:sp>
    </p:spTree>
    <p:extLst>
      <p:ext uri="{BB962C8B-B14F-4D97-AF65-F5344CB8AC3E}">
        <p14:creationId xmlns:p14="http://schemas.microsoft.com/office/powerpoint/2010/main" val="2782172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0283EB4-63B8-79CD-DA96-AE76E4F18762}"/>
              </a:ext>
            </a:extLst>
          </p:cNvPr>
          <p:cNvSpPr>
            <a:spLocks noGrp="1"/>
          </p:cNvSpPr>
          <p:nvPr>
            <p:ph type="dt" sz="half" idx="10"/>
          </p:nvPr>
        </p:nvSpPr>
        <p:spPr/>
        <p:txBody>
          <a:bodyPr/>
          <a:lstStyle/>
          <a:p>
            <a:fld id="{73ADF02F-241B-49D8-B3AD-F101981C5BF8}" type="datetimeFigureOut">
              <a:rPr lang="de-AT" smtClean="0"/>
              <a:t>08.06.2022</a:t>
            </a:fld>
            <a:endParaRPr lang="de-AT"/>
          </a:p>
        </p:txBody>
      </p:sp>
      <p:sp>
        <p:nvSpPr>
          <p:cNvPr id="3" name="Fußzeilenplatzhalter 2">
            <a:extLst>
              <a:ext uri="{FF2B5EF4-FFF2-40B4-BE49-F238E27FC236}">
                <a16:creationId xmlns:a16="http://schemas.microsoft.com/office/drawing/2014/main" id="{7F2ADF93-E48E-DFA4-094C-58E9A3159CD1}"/>
              </a:ext>
            </a:extLst>
          </p:cNvPr>
          <p:cNvSpPr>
            <a:spLocks noGrp="1"/>
          </p:cNvSpPr>
          <p:nvPr>
            <p:ph type="ftr" sz="quarter" idx="11"/>
          </p:nvPr>
        </p:nvSpPr>
        <p:spPr/>
        <p:txBody>
          <a:bodyPr/>
          <a:lstStyle/>
          <a:p>
            <a:endParaRPr lang="de-AT"/>
          </a:p>
        </p:txBody>
      </p:sp>
      <p:sp>
        <p:nvSpPr>
          <p:cNvPr id="4" name="Foliennummernplatzhalter 3">
            <a:extLst>
              <a:ext uri="{FF2B5EF4-FFF2-40B4-BE49-F238E27FC236}">
                <a16:creationId xmlns:a16="http://schemas.microsoft.com/office/drawing/2014/main" id="{848FF7C6-7E02-DD19-F010-B9F2566CEBAD}"/>
              </a:ext>
            </a:extLst>
          </p:cNvPr>
          <p:cNvSpPr>
            <a:spLocks noGrp="1"/>
          </p:cNvSpPr>
          <p:nvPr>
            <p:ph type="sldNum" sz="quarter" idx="12"/>
          </p:nvPr>
        </p:nvSpPr>
        <p:spPr/>
        <p:txBody>
          <a:bodyPr/>
          <a:lstStyle/>
          <a:p>
            <a:fld id="{A54F66D6-91E0-40FC-9EF9-99315D5A43E4}" type="slidenum">
              <a:rPr lang="de-AT" smtClean="0"/>
              <a:t>‹Nr.›</a:t>
            </a:fld>
            <a:endParaRPr lang="de-AT"/>
          </a:p>
        </p:txBody>
      </p:sp>
    </p:spTree>
    <p:extLst>
      <p:ext uri="{BB962C8B-B14F-4D97-AF65-F5344CB8AC3E}">
        <p14:creationId xmlns:p14="http://schemas.microsoft.com/office/powerpoint/2010/main" val="2092077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5FEF4D-B8A5-7E70-53C2-D48CE017DAB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86B86BD5-EC91-CBD4-A2A8-3F812C5885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6B49CCD9-8AB0-B284-63F3-B42DC7DA2D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E3741BC-B1BF-6179-4655-69B7564BC1EA}"/>
              </a:ext>
            </a:extLst>
          </p:cNvPr>
          <p:cNvSpPr>
            <a:spLocks noGrp="1"/>
          </p:cNvSpPr>
          <p:nvPr>
            <p:ph type="dt" sz="half" idx="10"/>
          </p:nvPr>
        </p:nvSpPr>
        <p:spPr/>
        <p:txBody>
          <a:bodyPr/>
          <a:lstStyle/>
          <a:p>
            <a:fld id="{73ADF02F-241B-49D8-B3AD-F101981C5BF8}" type="datetimeFigureOut">
              <a:rPr lang="de-AT" smtClean="0"/>
              <a:t>08.06.2022</a:t>
            </a:fld>
            <a:endParaRPr lang="de-AT"/>
          </a:p>
        </p:txBody>
      </p:sp>
      <p:sp>
        <p:nvSpPr>
          <p:cNvPr id="6" name="Fußzeilenplatzhalter 5">
            <a:extLst>
              <a:ext uri="{FF2B5EF4-FFF2-40B4-BE49-F238E27FC236}">
                <a16:creationId xmlns:a16="http://schemas.microsoft.com/office/drawing/2014/main" id="{7FB925F2-193F-448A-31A1-A72E7E478206}"/>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6745D8D1-C50B-E2A8-7D3E-EE24BD19E9E3}"/>
              </a:ext>
            </a:extLst>
          </p:cNvPr>
          <p:cNvSpPr>
            <a:spLocks noGrp="1"/>
          </p:cNvSpPr>
          <p:nvPr>
            <p:ph type="sldNum" sz="quarter" idx="12"/>
          </p:nvPr>
        </p:nvSpPr>
        <p:spPr/>
        <p:txBody>
          <a:bodyPr/>
          <a:lstStyle/>
          <a:p>
            <a:fld id="{A54F66D6-91E0-40FC-9EF9-99315D5A43E4}" type="slidenum">
              <a:rPr lang="de-AT" smtClean="0"/>
              <a:t>‹Nr.›</a:t>
            </a:fld>
            <a:endParaRPr lang="de-AT"/>
          </a:p>
        </p:txBody>
      </p:sp>
    </p:spTree>
    <p:extLst>
      <p:ext uri="{BB962C8B-B14F-4D97-AF65-F5344CB8AC3E}">
        <p14:creationId xmlns:p14="http://schemas.microsoft.com/office/powerpoint/2010/main" val="1979830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D3C998-264F-C11D-C921-8ED738CED72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2CC64621-308E-795C-10C9-4610A7E4E0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a:extLst>
              <a:ext uri="{FF2B5EF4-FFF2-40B4-BE49-F238E27FC236}">
                <a16:creationId xmlns:a16="http://schemas.microsoft.com/office/drawing/2014/main" id="{6A08F975-1067-1648-FBC4-31E5FCA34B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58F460E-771B-4DEC-ABAB-A2ABEEAE686D}"/>
              </a:ext>
            </a:extLst>
          </p:cNvPr>
          <p:cNvSpPr>
            <a:spLocks noGrp="1"/>
          </p:cNvSpPr>
          <p:nvPr>
            <p:ph type="dt" sz="half" idx="10"/>
          </p:nvPr>
        </p:nvSpPr>
        <p:spPr/>
        <p:txBody>
          <a:bodyPr/>
          <a:lstStyle/>
          <a:p>
            <a:fld id="{73ADF02F-241B-49D8-B3AD-F101981C5BF8}" type="datetimeFigureOut">
              <a:rPr lang="de-AT" smtClean="0"/>
              <a:t>08.06.2022</a:t>
            </a:fld>
            <a:endParaRPr lang="de-AT"/>
          </a:p>
        </p:txBody>
      </p:sp>
      <p:sp>
        <p:nvSpPr>
          <p:cNvPr id="6" name="Fußzeilenplatzhalter 5">
            <a:extLst>
              <a:ext uri="{FF2B5EF4-FFF2-40B4-BE49-F238E27FC236}">
                <a16:creationId xmlns:a16="http://schemas.microsoft.com/office/drawing/2014/main" id="{D5E6653C-F067-D3BA-2ABC-FD4643354AD3}"/>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3D5B7D1F-E263-6F8B-B470-D7DBCBC5D737}"/>
              </a:ext>
            </a:extLst>
          </p:cNvPr>
          <p:cNvSpPr>
            <a:spLocks noGrp="1"/>
          </p:cNvSpPr>
          <p:nvPr>
            <p:ph type="sldNum" sz="quarter" idx="12"/>
          </p:nvPr>
        </p:nvSpPr>
        <p:spPr/>
        <p:txBody>
          <a:bodyPr/>
          <a:lstStyle/>
          <a:p>
            <a:fld id="{A54F66D6-91E0-40FC-9EF9-99315D5A43E4}" type="slidenum">
              <a:rPr lang="de-AT" smtClean="0"/>
              <a:t>‹Nr.›</a:t>
            </a:fld>
            <a:endParaRPr lang="de-AT"/>
          </a:p>
        </p:txBody>
      </p:sp>
    </p:spTree>
    <p:extLst>
      <p:ext uri="{BB962C8B-B14F-4D97-AF65-F5344CB8AC3E}">
        <p14:creationId xmlns:p14="http://schemas.microsoft.com/office/powerpoint/2010/main" val="1133296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0C52818-1A63-BA38-1646-BCE0459C8F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C5301662-94D9-E2C4-8169-1E1725BB60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1B09A823-0B5D-DC8E-D90F-DFA1E28AE7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ADF02F-241B-49D8-B3AD-F101981C5BF8}" type="datetimeFigureOut">
              <a:rPr lang="de-AT" smtClean="0"/>
              <a:t>08.06.2022</a:t>
            </a:fld>
            <a:endParaRPr lang="de-AT"/>
          </a:p>
        </p:txBody>
      </p:sp>
      <p:sp>
        <p:nvSpPr>
          <p:cNvPr id="5" name="Fußzeilenplatzhalter 4">
            <a:extLst>
              <a:ext uri="{FF2B5EF4-FFF2-40B4-BE49-F238E27FC236}">
                <a16:creationId xmlns:a16="http://schemas.microsoft.com/office/drawing/2014/main" id="{F41CAC3D-A680-1362-4A47-0843499CD8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Foliennummernplatzhalter 5">
            <a:extLst>
              <a:ext uri="{FF2B5EF4-FFF2-40B4-BE49-F238E27FC236}">
                <a16:creationId xmlns:a16="http://schemas.microsoft.com/office/drawing/2014/main" id="{24C3B58A-FB83-DE88-BFD0-AFD093F276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4F66D6-91E0-40FC-9EF9-99315D5A43E4}" type="slidenum">
              <a:rPr lang="de-AT" smtClean="0"/>
              <a:t>‹Nr.›</a:t>
            </a:fld>
            <a:endParaRPr lang="de-AT"/>
          </a:p>
        </p:txBody>
      </p:sp>
    </p:spTree>
    <p:extLst>
      <p:ext uri="{BB962C8B-B14F-4D97-AF65-F5344CB8AC3E}">
        <p14:creationId xmlns:p14="http://schemas.microsoft.com/office/powerpoint/2010/main" val="1093140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atenbanken-verstehen.de/lexikon/fuzzy-logic/#:~:text=Die%20Fuzzy%20Logic%20beschreibt%20eine,zwischen%200%20und%201%20zugeordne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E546D4-8486-F880-BBDC-6196532C7716}"/>
              </a:ext>
            </a:extLst>
          </p:cNvPr>
          <p:cNvSpPr>
            <a:spLocks noGrp="1"/>
          </p:cNvSpPr>
          <p:nvPr>
            <p:ph type="ctrTitle"/>
          </p:nvPr>
        </p:nvSpPr>
        <p:spPr/>
        <p:txBody>
          <a:bodyPr/>
          <a:lstStyle/>
          <a:p>
            <a:r>
              <a:rPr lang="de-AT" dirty="0" err="1"/>
              <a:t>Fuzzy</a:t>
            </a:r>
            <a:r>
              <a:rPr lang="de-AT" dirty="0"/>
              <a:t> Logik</a:t>
            </a:r>
          </a:p>
        </p:txBody>
      </p:sp>
      <p:sp>
        <p:nvSpPr>
          <p:cNvPr id="3" name="Untertitel 2">
            <a:extLst>
              <a:ext uri="{FF2B5EF4-FFF2-40B4-BE49-F238E27FC236}">
                <a16:creationId xmlns:a16="http://schemas.microsoft.com/office/drawing/2014/main" id="{2CFC9A35-E994-B00A-D99B-E06C5EE8FA6C}"/>
              </a:ext>
            </a:extLst>
          </p:cNvPr>
          <p:cNvSpPr>
            <a:spLocks noGrp="1"/>
          </p:cNvSpPr>
          <p:nvPr>
            <p:ph type="subTitle" idx="1"/>
          </p:nvPr>
        </p:nvSpPr>
        <p:spPr/>
        <p:txBody>
          <a:bodyPr/>
          <a:lstStyle/>
          <a:p>
            <a:endParaRPr lang="de-AT"/>
          </a:p>
        </p:txBody>
      </p:sp>
    </p:spTree>
    <p:extLst>
      <p:ext uri="{BB962C8B-B14F-4D97-AF65-F5344CB8AC3E}">
        <p14:creationId xmlns:p14="http://schemas.microsoft.com/office/powerpoint/2010/main" val="3409334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ine Hand mit einem Stift und schattierte Kreise auf einem Blatt">
            <a:extLst>
              <a:ext uri="{FF2B5EF4-FFF2-40B4-BE49-F238E27FC236}">
                <a16:creationId xmlns:a16="http://schemas.microsoft.com/office/drawing/2014/main" id="{9EC934FC-B26A-5078-6204-8FA5657612FB}"/>
              </a:ext>
            </a:extLst>
          </p:cNvPr>
          <p:cNvPicPr>
            <a:picLocks noChangeAspect="1"/>
          </p:cNvPicPr>
          <p:nvPr/>
        </p:nvPicPr>
        <p:blipFill rotWithShape="1">
          <a:blip r:embed="rId2">
            <a:alphaModFix amt="40000"/>
          </a:blip>
          <a:srcRect b="3434"/>
          <a:stretch/>
        </p:blipFill>
        <p:spPr>
          <a:xfrm>
            <a:off x="20" y="10"/>
            <a:ext cx="12191979" cy="6857990"/>
          </a:xfrm>
          <a:prstGeom prst="rect">
            <a:avLst/>
          </a:prstGeom>
        </p:spPr>
      </p:pic>
      <p:sp>
        <p:nvSpPr>
          <p:cNvPr id="2" name="Titel 1">
            <a:extLst>
              <a:ext uri="{FF2B5EF4-FFF2-40B4-BE49-F238E27FC236}">
                <a16:creationId xmlns:a16="http://schemas.microsoft.com/office/drawing/2014/main" id="{89FE2CC9-3F54-18D9-4283-71279F50D45F}"/>
              </a:ext>
            </a:extLst>
          </p:cNvPr>
          <p:cNvSpPr>
            <a:spLocks noGrp="1"/>
          </p:cNvSpPr>
          <p:nvPr>
            <p:ph type="title"/>
          </p:nvPr>
        </p:nvSpPr>
        <p:spPr>
          <a:xfrm>
            <a:off x="838200" y="365125"/>
            <a:ext cx="10515600" cy="1325563"/>
          </a:xfrm>
        </p:spPr>
        <p:txBody>
          <a:bodyPr>
            <a:normAutofit/>
          </a:bodyPr>
          <a:lstStyle/>
          <a:p>
            <a:r>
              <a:rPr lang="de-AT" sz="5400">
                <a:solidFill>
                  <a:srgbClr val="FFFFFF"/>
                </a:solidFill>
              </a:rPr>
              <a:t>Inhalt</a:t>
            </a:r>
          </a:p>
        </p:txBody>
      </p:sp>
      <p:sp>
        <p:nvSpPr>
          <p:cNvPr id="19"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AFE2B05B-0805-E4CB-DC32-443B802FBB74}"/>
              </a:ext>
            </a:extLst>
          </p:cNvPr>
          <p:cNvSpPr>
            <a:spLocks noGrp="1"/>
          </p:cNvSpPr>
          <p:nvPr>
            <p:ph idx="1"/>
          </p:nvPr>
        </p:nvSpPr>
        <p:spPr>
          <a:xfrm>
            <a:off x="838200" y="2004446"/>
            <a:ext cx="10515600" cy="4176897"/>
          </a:xfrm>
        </p:spPr>
        <p:txBody>
          <a:bodyPr>
            <a:normAutofit/>
          </a:bodyPr>
          <a:lstStyle/>
          <a:p>
            <a:r>
              <a:rPr lang="de-AT" sz="2200">
                <a:solidFill>
                  <a:srgbClr val="FFFFFF"/>
                </a:solidFill>
              </a:rPr>
              <a:t>Beispiele</a:t>
            </a:r>
          </a:p>
          <a:p>
            <a:r>
              <a:rPr lang="de-AT" sz="2200">
                <a:solidFill>
                  <a:srgbClr val="FFFFFF"/>
                </a:solidFill>
              </a:rPr>
              <a:t>Erklärungen</a:t>
            </a:r>
          </a:p>
        </p:txBody>
      </p:sp>
    </p:spTree>
    <p:extLst>
      <p:ext uri="{BB962C8B-B14F-4D97-AF65-F5344CB8AC3E}">
        <p14:creationId xmlns:p14="http://schemas.microsoft.com/office/powerpoint/2010/main" val="82325484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0" name="Rectangle 1045">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Freeform: Shape 1047">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F7675714-D5AB-4D5A-BC1C-66212F90AC7D}"/>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Beispiel</a:t>
            </a:r>
          </a:p>
        </p:txBody>
      </p:sp>
      <p:pic>
        <p:nvPicPr>
          <p:cNvPr id="1026" name="Picture 2" descr="Fuzzylogik – Wikipedia">
            <a:extLst>
              <a:ext uri="{FF2B5EF4-FFF2-40B4-BE49-F238E27FC236}">
                <a16:creationId xmlns:a16="http://schemas.microsoft.com/office/drawing/2014/main" id="{8E96F7C7-0F12-7498-C256-AD8ED4955A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23014" y="2354239"/>
            <a:ext cx="9745972" cy="3948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494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BBF432-EFEB-2BB1-D33F-7839E30240B1}"/>
              </a:ext>
            </a:extLst>
          </p:cNvPr>
          <p:cNvSpPr>
            <a:spLocks noGrp="1"/>
          </p:cNvSpPr>
          <p:nvPr>
            <p:ph type="title"/>
          </p:nvPr>
        </p:nvSpPr>
        <p:spPr/>
        <p:txBody>
          <a:bodyPr/>
          <a:lstStyle/>
          <a:p>
            <a:r>
              <a:rPr lang="de-AT" dirty="0"/>
              <a:t>Definition</a:t>
            </a:r>
          </a:p>
        </p:txBody>
      </p:sp>
      <p:sp>
        <p:nvSpPr>
          <p:cNvPr id="3" name="Inhaltsplatzhalter 2">
            <a:extLst>
              <a:ext uri="{FF2B5EF4-FFF2-40B4-BE49-F238E27FC236}">
                <a16:creationId xmlns:a16="http://schemas.microsoft.com/office/drawing/2014/main" id="{6B2933BC-D85F-52E5-14C8-7D85506259F7}"/>
              </a:ext>
            </a:extLst>
          </p:cNvPr>
          <p:cNvSpPr>
            <a:spLocks noGrp="1"/>
          </p:cNvSpPr>
          <p:nvPr>
            <p:ph idx="1"/>
          </p:nvPr>
        </p:nvSpPr>
        <p:spPr/>
        <p:txBody>
          <a:bodyPr>
            <a:normAutofit/>
          </a:bodyPr>
          <a:lstStyle/>
          <a:p>
            <a:pPr marL="342900" lvl="0" indent="-342900">
              <a:lnSpc>
                <a:spcPct val="107000"/>
              </a:lnSpc>
              <a:buFont typeface="Symbol" panose="05050102010706020507" pitchFamily="18" charset="2"/>
              <a:buChar char=""/>
            </a:pPr>
            <a:r>
              <a:rPr lang="de-DE" sz="1800" dirty="0">
                <a:effectLst/>
                <a:latin typeface="Calibri" panose="020F0502020204030204" pitchFamily="34" charset="0"/>
                <a:ea typeface="Calibri" panose="020F0502020204030204" pitchFamily="34" charset="0"/>
                <a:cs typeface="Times New Roman" panose="02020603050405020304" pitchFamily="18" charset="0"/>
              </a:rPr>
              <a:t>Die </a:t>
            </a:r>
            <a:r>
              <a:rPr lang="de-DE" sz="1800" b="1" dirty="0" err="1">
                <a:effectLst/>
                <a:latin typeface="Calibri" panose="020F0502020204030204" pitchFamily="34" charset="0"/>
                <a:ea typeface="Calibri" panose="020F0502020204030204" pitchFamily="34" charset="0"/>
                <a:cs typeface="Times New Roman" panose="02020603050405020304" pitchFamily="18" charset="0"/>
              </a:rPr>
              <a:t>Fuzzy</a:t>
            </a:r>
            <a:r>
              <a:rPr lang="de-DE" sz="1800" b="1" dirty="0">
                <a:effectLst/>
                <a:latin typeface="Calibri" panose="020F0502020204030204" pitchFamily="34" charset="0"/>
                <a:ea typeface="Calibri" panose="020F0502020204030204" pitchFamily="34" charset="0"/>
                <a:cs typeface="Times New Roman" panose="02020603050405020304" pitchFamily="18" charset="0"/>
              </a:rPr>
              <a:t> </a:t>
            </a:r>
            <a:r>
              <a:rPr lang="de-DE" sz="1800" b="1" dirty="0" err="1">
                <a:effectLst/>
                <a:latin typeface="Calibri" panose="020F0502020204030204" pitchFamily="34" charset="0"/>
                <a:ea typeface="Calibri" panose="020F0502020204030204" pitchFamily="34" charset="0"/>
                <a:cs typeface="Times New Roman" panose="02020603050405020304" pitchFamily="18" charset="0"/>
              </a:rPr>
              <a:t>Logic</a:t>
            </a:r>
            <a:r>
              <a:rPr lang="de-DE" sz="1800" dirty="0">
                <a:effectLst/>
                <a:latin typeface="Calibri" panose="020F0502020204030204" pitchFamily="34" charset="0"/>
                <a:ea typeface="Calibri" panose="020F0502020204030204" pitchFamily="34" charset="0"/>
                <a:cs typeface="Times New Roman" panose="02020603050405020304" pitchFamily="18" charset="0"/>
              </a:rPr>
              <a:t> beschreibt eine </a:t>
            </a:r>
            <a:r>
              <a:rPr lang="de-DE" sz="1800" b="1" dirty="0">
                <a:effectLst/>
                <a:latin typeface="Calibri" panose="020F0502020204030204" pitchFamily="34" charset="0"/>
                <a:ea typeface="Calibri" panose="020F0502020204030204" pitchFamily="34" charset="0"/>
                <a:cs typeface="Times New Roman" panose="02020603050405020304" pitchFamily="18" charset="0"/>
              </a:rPr>
              <a:t>Logik der unscharfen Mengen</a:t>
            </a:r>
            <a:r>
              <a:rPr lang="de-DE" sz="1800" dirty="0">
                <a:effectLst/>
                <a:latin typeface="Calibri" panose="020F0502020204030204" pitchFamily="34" charset="0"/>
                <a:ea typeface="Calibri" panose="020F0502020204030204" pitchFamily="34" charset="0"/>
                <a:cs typeface="Times New Roman" panose="02020603050405020304" pitchFamily="18" charset="0"/>
              </a:rPr>
              <a:t>, die auch als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Fuzzy</a:t>
            </a:r>
            <a:r>
              <a:rPr lang="de-DE" sz="1800" dirty="0">
                <a:effectLst/>
                <a:latin typeface="Calibri" panose="020F0502020204030204" pitchFamily="34" charset="0"/>
                <a:ea typeface="Calibri" panose="020F0502020204030204" pitchFamily="34" charset="0"/>
                <a:cs typeface="Times New Roman" panose="02020603050405020304" pitchFamily="18" charset="0"/>
              </a:rPr>
              <a:t> Sets bezeichnet werden.</a:t>
            </a:r>
            <a:endParaRPr lang="de-AT"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de-DE" sz="1800" dirty="0">
                <a:effectLst/>
                <a:latin typeface="Calibri" panose="020F0502020204030204" pitchFamily="34" charset="0"/>
                <a:ea typeface="Calibri" panose="020F0502020204030204" pitchFamily="34" charset="0"/>
                <a:cs typeface="Times New Roman" panose="02020603050405020304" pitchFamily="18" charset="0"/>
              </a:rPr>
              <a:t>Im </a:t>
            </a:r>
            <a:r>
              <a:rPr lang="de-DE" sz="1800" b="1" dirty="0">
                <a:effectLst/>
                <a:latin typeface="Calibri" panose="020F0502020204030204" pitchFamily="34" charset="0"/>
                <a:ea typeface="Calibri" panose="020F0502020204030204" pitchFamily="34" charset="0"/>
                <a:cs typeface="Times New Roman" panose="02020603050405020304" pitchFamily="18" charset="0"/>
              </a:rPr>
              <a:t>Gegensatz zur Booleschen Logik bzw. der binären Logik</a:t>
            </a:r>
            <a:r>
              <a:rPr lang="de-DE" sz="1800" dirty="0">
                <a:effectLst/>
                <a:latin typeface="Calibri" panose="020F0502020204030204" pitchFamily="34" charset="0"/>
                <a:ea typeface="Calibri" panose="020F0502020204030204" pitchFamily="34" charset="0"/>
                <a:cs typeface="Times New Roman" panose="02020603050405020304" pitchFamily="18" charset="0"/>
              </a:rPr>
              <a:t>, in der nur der Zustand 0 (falsch) oder 1 (wahr) angenommen werden kann, wird durch die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Fuzzy</a:t>
            </a:r>
            <a:r>
              <a:rPr lang="de-DE" sz="18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Logic</a:t>
            </a:r>
            <a:r>
              <a:rPr lang="de-DE" sz="1800" dirty="0">
                <a:effectLst/>
                <a:latin typeface="Calibri" panose="020F0502020204030204" pitchFamily="34" charset="0"/>
                <a:ea typeface="Calibri" panose="020F0502020204030204" pitchFamily="34" charset="0"/>
                <a:cs typeface="Times New Roman" panose="02020603050405020304" pitchFamily="18" charset="0"/>
              </a:rPr>
              <a:t> ein </a:t>
            </a:r>
            <a:r>
              <a:rPr lang="de-DE" sz="1800" b="1" dirty="0">
                <a:effectLst/>
                <a:latin typeface="Calibri" panose="020F0502020204030204" pitchFamily="34" charset="0"/>
                <a:ea typeface="Calibri" panose="020F0502020204030204" pitchFamily="34" charset="0"/>
                <a:cs typeface="Times New Roman" panose="02020603050405020304" pitchFamily="18" charset="0"/>
              </a:rPr>
              <a:t>Wert zwischen 0 und 1 zugeordnet</a:t>
            </a:r>
            <a:r>
              <a:rPr lang="de-DE" sz="1800" dirty="0">
                <a:effectLst/>
                <a:latin typeface="Calibri" panose="020F0502020204030204" pitchFamily="34" charset="0"/>
                <a:ea typeface="Calibri" panose="020F0502020204030204" pitchFamily="34" charset="0"/>
                <a:cs typeface="Times New Roman" panose="02020603050405020304" pitchFamily="18" charset="0"/>
              </a:rPr>
              <a:t>.</a:t>
            </a:r>
            <a:endParaRPr lang="de-AT"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de-DE" sz="1800" dirty="0">
                <a:effectLst/>
                <a:latin typeface="Calibri" panose="020F0502020204030204" pitchFamily="34" charset="0"/>
                <a:ea typeface="Calibri" panose="020F0502020204030204" pitchFamily="34" charset="0"/>
                <a:cs typeface="Times New Roman" panose="02020603050405020304" pitchFamily="18" charset="0"/>
              </a:rPr>
              <a:t>Diese </a:t>
            </a:r>
            <a:r>
              <a:rPr lang="de-DE" sz="1800" b="1" dirty="0">
                <a:effectLst/>
                <a:latin typeface="Calibri" panose="020F0502020204030204" pitchFamily="34" charset="0"/>
                <a:ea typeface="Calibri" panose="020F0502020204030204" pitchFamily="34" charset="0"/>
                <a:cs typeface="Times New Roman" panose="02020603050405020304" pitchFamily="18" charset="0"/>
              </a:rPr>
              <a:t>Logik der Unschärfe geht auf den Informatik Professor Lotfi Zadeh der Universität Berkeley zurück</a:t>
            </a:r>
            <a:r>
              <a:rPr lang="de-DE" sz="1800" dirty="0">
                <a:effectLst/>
                <a:latin typeface="Calibri" panose="020F0502020204030204" pitchFamily="34" charset="0"/>
                <a:ea typeface="Calibri" panose="020F0502020204030204" pitchFamily="34" charset="0"/>
                <a:cs typeface="Times New Roman" panose="02020603050405020304" pitchFamily="18" charset="0"/>
              </a:rPr>
              <a:t>, der im Jahr 1965 die mathematische Theorie der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Fuzzy</a:t>
            </a:r>
            <a:r>
              <a:rPr lang="de-DE" sz="1800" dirty="0">
                <a:effectLst/>
                <a:latin typeface="Calibri" panose="020F0502020204030204" pitchFamily="34" charset="0"/>
                <a:ea typeface="Calibri" panose="020F0502020204030204" pitchFamily="34" charset="0"/>
                <a:cs typeface="Times New Roman" panose="02020603050405020304" pitchFamily="18" charset="0"/>
              </a:rPr>
              <a:t> Sets beschrieb, die den Ausgangspunkt der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Fuzzy</a:t>
            </a:r>
            <a:r>
              <a:rPr lang="de-DE" sz="18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Logic</a:t>
            </a:r>
            <a:r>
              <a:rPr lang="de-DE" sz="1800" dirty="0">
                <a:effectLst/>
                <a:latin typeface="Calibri" panose="020F0502020204030204" pitchFamily="34" charset="0"/>
                <a:ea typeface="Calibri" panose="020F0502020204030204" pitchFamily="34" charset="0"/>
                <a:cs typeface="Times New Roman" panose="02020603050405020304" pitchFamily="18" charset="0"/>
              </a:rPr>
              <a:t> bildete.</a:t>
            </a:r>
            <a:endParaRPr lang="de-AT"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de-DE" sz="1800" dirty="0">
                <a:effectLst/>
                <a:latin typeface="Calibri" panose="020F0502020204030204" pitchFamily="34" charset="0"/>
                <a:ea typeface="Calibri" panose="020F0502020204030204" pitchFamily="34" charset="0"/>
                <a:cs typeface="Times New Roman" panose="02020603050405020304" pitchFamily="18" charset="0"/>
              </a:rPr>
              <a:t>Die </a:t>
            </a:r>
            <a:r>
              <a:rPr lang="de-DE" sz="1800" b="1" dirty="0" err="1">
                <a:effectLst/>
                <a:latin typeface="Calibri" panose="020F0502020204030204" pitchFamily="34" charset="0"/>
                <a:ea typeface="Calibri" panose="020F0502020204030204" pitchFamily="34" charset="0"/>
                <a:cs typeface="Times New Roman" panose="02020603050405020304" pitchFamily="18" charset="0"/>
              </a:rPr>
              <a:t>Fuzzy</a:t>
            </a:r>
            <a:r>
              <a:rPr lang="de-DE" sz="1800" b="1" dirty="0">
                <a:effectLst/>
                <a:latin typeface="Calibri" panose="020F0502020204030204" pitchFamily="34" charset="0"/>
                <a:ea typeface="Calibri" panose="020F0502020204030204" pitchFamily="34" charset="0"/>
                <a:cs typeface="Times New Roman" panose="02020603050405020304" pitchFamily="18" charset="0"/>
              </a:rPr>
              <a:t> </a:t>
            </a:r>
            <a:r>
              <a:rPr lang="de-DE" sz="1800" b="1" dirty="0" err="1">
                <a:effectLst/>
                <a:latin typeface="Calibri" panose="020F0502020204030204" pitchFamily="34" charset="0"/>
                <a:ea typeface="Calibri" panose="020F0502020204030204" pitchFamily="34" charset="0"/>
                <a:cs typeface="Times New Roman" panose="02020603050405020304" pitchFamily="18" charset="0"/>
              </a:rPr>
              <a:t>Logic</a:t>
            </a:r>
            <a:r>
              <a:rPr lang="de-DE" sz="1800" dirty="0">
                <a:effectLst/>
                <a:latin typeface="Calibri" panose="020F0502020204030204" pitchFamily="34" charset="0"/>
                <a:ea typeface="Calibri" panose="020F0502020204030204" pitchFamily="34" charset="0"/>
                <a:cs typeface="Times New Roman" panose="02020603050405020304" pitchFamily="18" charset="0"/>
              </a:rPr>
              <a:t> hat sich zu einem </a:t>
            </a:r>
            <a:r>
              <a:rPr lang="de-DE" sz="1800" b="1" dirty="0">
                <a:effectLst/>
                <a:latin typeface="Calibri" panose="020F0502020204030204" pitchFamily="34" charset="0"/>
                <a:ea typeface="Calibri" panose="020F0502020204030204" pitchFamily="34" charset="0"/>
                <a:cs typeface="Times New Roman" panose="02020603050405020304" pitchFamily="18" charset="0"/>
              </a:rPr>
              <a:t>wesentlichen Bestandteil der Regelungstechnik</a:t>
            </a:r>
            <a:r>
              <a:rPr lang="de-DE" sz="1800" dirty="0">
                <a:effectLst/>
                <a:latin typeface="Calibri" panose="020F0502020204030204" pitchFamily="34" charset="0"/>
                <a:ea typeface="Calibri" panose="020F0502020204030204" pitchFamily="34" charset="0"/>
                <a:cs typeface="Times New Roman" panose="02020603050405020304" pitchFamily="18" charset="0"/>
              </a:rPr>
              <a:t> entwickelt, in der verschiedene nicht eindeutige Zustände auftreten können und bewertet sowie verarbeitet werden müssen. Auch in der </a:t>
            </a:r>
            <a:r>
              <a:rPr lang="de-DE" sz="1800" b="1" dirty="0">
                <a:effectLst/>
                <a:latin typeface="Calibri" panose="020F0502020204030204" pitchFamily="34" charset="0"/>
                <a:ea typeface="Calibri" panose="020F0502020204030204" pitchFamily="34" charset="0"/>
                <a:cs typeface="Times New Roman" panose="02020603050405020304" pitchFamily="18" charset="0"/>
              </a:rPr>
              <a:t>Entwicklung von KI-Systemen</a:t>
            </a:r>
            <a:r>
              <a:rPr lang="de-DE" sz="1800" dirty="0">
                <a:effectLst/>
                <a:latin typeface="Calibri" panose="020F0502020204030204" pitchFamily="34" charset="0"/>
                <a:ea typeface="Calibri" panose="020F0502020204030204" pitchFamily="34" charset="0"/>
                <a:cs typeface="Times New Roman" panose="02020603050405020304" pitchFamily="18" charset="0"/>
              </a:rPr>
              <a:t> spielt die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Fuzzy</a:t>
            </a:r>
            <a:r>
              <a:rPr lang="de-DE" sz="18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Logic</a:t>
            </a:r>
            <a:r>
              <a:rPr lang="de-DE" sz="1800" dirty="0">
                <a:effectLst/>
                <a:latin typeface="Calibri" panose="020F0502020204030204" pitchFamily="34" charset="0"/>
                <a:ea typeface="Calibri" panose="020F0502020204030204" pitchFamily="34" charset="0"/>
                <a:cs typeface="Times New Roman" panose="02020603050405020304" pitchFamily="18" charset="0"/>
              </a:rPr>
              <a:t> eine große Rolle.</a:t>
            </a:r>
            <a:endParaRPr lang="de-A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e-AT" dirty="0"/>
          </a:p>
        </p:txBody>
      </p:sp>
    </p:spTree>
    <p:extLst>
      <p:ext uri="{BB962C8B-B14F-4D97-AF65-F5344CB8AC3E}">
        <p14:creationId xmlns:p14="http://schemas.microsoft.com/office/powerpoint/2010/main" val="1801487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B7DBB3-D332-0189-97FB-9160303AB6E2}"/>
              </a:ext>
            </a:extLst>
          </p:cNvPr>
          <p:cNvSpPr>
            <a:spLocks noGrp="1"/>
          </p:cNvSpPr>
          <p:nvPr>
            <p:ph type="title"/>
          </p:nvPr>
        </p:nvSpPr>
        <p:spPr/>
        <p:txBody>
          <a:bodyPr/>
          <a:lstStyle/>
          <a:p>
            <a:r>
              <a:rPr lang="de-AT" dirty="0" err="1"/>
              <a:t>Fuzzy</a:t>
            </a:r>
            <a:r>
              <a:rPr lang="de-AT" dirty="0"/>
              <a:t> Sets</a:t>
            </a:r>
          </a:p>
        </p:txBody>
      </p:sp>
      <p:sp>
        <p:nvSpPr>
          <p:cNvPr id="3" name="Inhaltsplatzhalter 2">
            <a:extLst>
              <a:ext uri="{FF2B5EF4-FFF2-40B4-BE49-F238E27FC236}">
                <a16:creationId xmlns:a16="http://schemas.microsoft.com/office/drawing/2014/main" id="{46010E49-D13E-BA0D-13EC-BB273B311468}"/>
              </a:ext>
            </a:extLst>
          </p:cNvPr>
          <p:cNvSpPr>
            <a:spLocks noGrp="1"/>
          </p:cNvSpPr>
          <p:nvPr>
            <p:ph idx="1"/>
          </p:nvPr>
        </p:nvSpPr>
        <p:spPr/>
        <p:txBody>
          <a:bodyPr>
            <a:normAutofit fontScale="92500" lnSpcReduction="10000"/>
          </a:bodyPr>
          <a:lstStyle/>
          <a:p>
            <a:r>
              <a:rPr lang="de-DE" b="0" i="0" dirty="0">
                <a:solidFill>
                  <a:srgbClr val="000000"/>
                </a:solidFill>
                <a:effectLst/>
                <a:latin typeface="Calibri" panose="020F0502020204030204" pitchFamily="34" charset="0"/>
              </a:rPr>
              <a:t>Durch die </a:t>
            </a:r>
            <a:r>
              <a:rPr lang="de-DE" b="1" i="0" dirty="0" err="1">
                <a:solidFill>
                  <a:srgbClr val="000000"/>
                </a:solidFill>
                <a:effectLst/>
                <a:latin typeface="Calibri" panose="020F0502020204030204" pitchFamily="34" charset="0"/>
              </a:rPr>
              <a:t>Fuzzy</a:t>
            </a:r>
            <a:r>
              <a:rPr lang="de-DE" b="1" i="0" dirty="0">
                <a:solidFill>
                  <a:srgbClr val="000000"/>
                </a:solidFill>
                <a:effectLst/>
                <a:latin typeface="Calibri" panose="020F0502020204030204" pitchFamily="34" charset="0"/>
              </a:rPr>
              <a:t> Sets</a:t>
            </a:r>
            <a:r>
              <a:rPr lang="de-DE" b="0" i="0" dirty="0">
                <a:solidFill>
                  <a:srgbClr val="000000"/>
                </a:solidFill>
                <a:effectLst/>
                <a:latin typeface="Calibri" panose="020F0502020204030204" pitchFamily="34" charset="0"/>
              </a:rPr>
              <a:t> werden unscharfe Aussagen ausgedrückt, die </a:t>
            </a:r>
            <a:r>
              <a:rPr lang="de-DE" b="1" i="0" dirty="0">
                <a:solidFill>
                  <a:srgbClr val="000000"/>
                </a:solidFill>
                <a:effectLst/>
                <a:latin typeface="Calibri" panose="020F0502020204030204" pitchFamily="34" charset="0"/>
              </a:rPr>
              <a:t>auf sprachlichen Formulierungen basieren und als linguistische Variablen bezeichnet</a:t>
            </a:r>
            <a:r>
              <a:rPr lang="de-DE" b="0" i="0" dirty="0">
                <a:solidFill>
                  <a:srgbClr val="000000"/>
                </a:solidFill>
                <a:effectLst/>
                <a:latin typeface="Calibri" panose="020F0502020204030204" pitchFamily="34" charset="0"/>
              </a:rPr>
              <a:t> werden. Wie in </a:t>
            </a:r>
            <a:r>
              <a:rPr lang="de-DE" b="0" i="0" dirty="0" err="1">
                <a:solidFill>
                  <a:srgbClr val="000000"/>
                </a:solidFill>
                <a:effectLst/>
                <a:latin typeface="Calibri" panose="020F0502020204030204" pitchFamily="34" charset="0"/>
              </a:rPr>
              <a:t>in</a:t>
            </a:r>
            <a:r>
              <a:rPr lang="de-DE" b="0" i="0" dirty="0">
                <a:solidFill>
                  <a:srgbClr val="000000"/>
                </a:solidFill>
                <a:effectLst/>
                <a:latin typeface="Calibri" panose="020F0502020204030204" pitchFamily="34" charset="0"/>
              </a:rPr>
              <a:t> der Abbildung zu sehen, werden statt der binären Aussage </a:t>
            </a:r>
            <a:r>
              <a:rPr lang="de-DE" b="0" i="1" dirty="0">
                <a:solidFill>
                  <a:srgbClr val="000000"/>
                </a:solidFill>
                <a:effectLst/>
                <a:latin typeface="Calibri" panose="020F0502020204030204" pitchFamily="34" charset="0"/>
              </a:rPr>
              <a:t>hell</a:t>
            </a:r>
            <a:r>
              <a:rPr lang="de-DE" b="0" i="0" dirty="0">
                <a:solidFill>
                  <a:srgbClr val="000000"/>
                </a:solidFill>
                <a:effectLst/>
                <a:latin typeface="Calibri" panose="020F0502020204030204" pitchFamily="34" charset="0"/>
              </a:rPr>
              <a:t> und </a:t>
            </a:r>
            <a:r>
              <a:rPr lang="de-DE" b="0" i="1" dirty="0">
                <a:solidFill>
                  <a:srgbClr val="000000"/>
                </a:solidFill>
                <a:effectLst/>
                <a:latin typeface="Calibri" panose="020F0502020204030204" pitchFamily="34" charset="0"/>
              </a:rPr>
              <a:t>dunkel</a:t>
            </a:r>
            <a:r>
              <a:rPr lang="de-DE" b="0" i="0" dirty="0">
                <a:solidFill>
                  <a:srgbClr val="000000"/>
                </a:solidFill>
                <a:effectLst/>
                <a:latin typeface="Calibri" panose="020F0502020204030204" pitchFamily="34" charset="0"/>
              </a:rPr>
              <a:t> in einem </a:t>
            </a:r>
            <a:r>
              <a:rPr lang="de-DE" b="0" i="0" dirty="0" err="1">
                <a:solidFill>
                  <a:srgbClr val="000000"/>
                </a:solidFill>
                <a:effectLst/>
                <a:latin typeface="Calibri" panose="020F0502020204030204" pitchFamily="34" charset="0"/>
              </a:rPr>
              <a:t>Fuzzy</a:t>
            </a:r>
            <a:r>
              <a:rPr lang="de-DE" b="0" i="0" dirty="0">
                <a:solidFill>
                  <a:srgbClr val="000000"/>
                </a:solidFill>
                <a:effectLst/>
                <a:latin typeface="Calibri" panose="020F0502020204030204" pitchFamily="34" charset="0"/>
              </a:rPr>
              <a:t> Set verschiedene Stufen (</a:t>
            </a:r>
            <a:r>
              <a:rPr lang="de-DE" b="0" i="1" dirty="0">
                <a:solidFill>
                  <a:srgbClr val="000000"/>
                </a:solidFill>
                <a:effectLst/>
                <a:latin typeface="Calibri" panose="020F0502020204030204" pitchFamily="34" charset="0"/>
              </a:rPr>
              <a:t>dunkel</a:t>
            </a:r>
            <a:r>
              <a:rPr lang="de-DE" b="0" i="0" dirty="0">
                <a:solidFill>
                  <a:srgbClr val="000000"/>
                </a:solidFill>
                <a:effectLst/>
                <a:latin typeface="Calibri" panose="020F0502020204030204" pitchFamily="34" charset="0"/>
              </a:rPr>
              <a:t>, </a:t>
            </a:r>
            <a:r>
              <a:rPr lang="de-DE" b="0" i="1" dirty="0">
                <a:solidFill>
                  <a:srgbClr val="000000"/>
                </a:solidFill>
                <a:effectLst/>
                <a:latin typeface="Calibri" panose="020F0502020204030204" pitchFamily="34" charset="0"/>
              </a:rPr>
              <a:t>düster</a:t>
            </a:r>
            <a:r>
              <a:rPr lang="de-DE" b="0" i="0" dirty="0">
                <a:solidFill>
                  <a:srgbClr val="000000"/>
                </a:solidFill>
                <a:effectLst/>
                <a:latin typeface="Calibri" panose="020F0502020204030204" pitchFamily="34" charset="0"/>
              </a:rPr>
              <a:t>, </a:t>
            </a:r>
            <a:r>
              <a:rPr lang="de-DE" b="0" i="1" dirty="0">
                <a:solidFill>
                  <a:srgbClr val="000000"/>
                </a:solidFill>
                <a:effectLst/>
                <a:latin typeface="Calibri" panose="020F0502020204030204" pitchFamily="34" charset="0"/>
              </a:rPr>
              <a:t>schattig</a:t>
            </a:r>
            <a:r>
              <a:rPr lang="de-DE" b="0" i="0" dirty="0">
                <a:solidFill>
                  <a:srgbClr val="000000"/>
                </a:solidFill>
                <a:effectLst/>
                <a:latin typeface="Calibri" panose="020F0502020204030204" pitchFamily="34" charset="0"/>
              </a:rPr>
              <a:t>, </a:t>
            </a:r>
            <a:r>
              <a:rPr lang="de-DE" b="0" i="1" dirty="0">
                <a:solidFill>
                  <a:srgbClr val="000000"/>
                </a:solidFill>
                <a:effectLst/>
                <a:latin typeface="Calibri" panose="020F0502020204030204" pitchFamily="34" charset="0"/>
              </a:rPr>
              <a:t>hell</a:t>
            </a:r>
            <a:r>
              <a:rPr lang="de-DE" b="0" i="0" dirty="0">
                <a:solidFill>
                  <a:srgbClr val="000000"/>
                </a:solidFill>
                <a:effectLst/>
                <a:latin typeface="Calibri" panose="020F0502020204030204" pitchFamily="34" charset="0"/>
              </a:rPr>
              <a:t>) der Helligkeit unterschieden und durch einen linguistischen Ausdruck beschrieben. Die </a:t>
            </a:r>
            <a:r>
              <a:rPr lang="de-DE" b="1" i="0" dirty="0">
                <a:solidFill>
                  <a:srgbClr val="000000"/>
                </a:solidFill>
                <a:effectLst/>
                <a:latin typeface="Calibri" panose="020F0502020204030204" pitchFamily="34" charset="0"/>
              </a:rPr>
              <a:t>Stufen</a:t>
            </a:r>
            <a:r>
              <a:rPr lang="de-DE" b="0" i="0" dirty="0">
                <a:solidFill>
                  <a:srgbClr val="000000"/>
                </a:solidFill>
                <a:effectLst/>
                <a:latin typeface="Calibri" panose="020F0502020204030204" pitchFamily="34" charset="0"/>
              </a:rPr>
              <a:t>, welche in Intervalle unterteilt sind, dienen </a:t>
            </a:r>
            <a:r>
              <a:rPr lang="de-DE" b="1" i="0" dirty="0">
                <a:solidFill>
                  <a:srgbClr val="000000"/>
                </a:solidFill>
                <a:effectLst/>
                <a:latin typeface="Calibri" panose="020F0502020204030204" pitchFamily="34" charset="0"/>
              </a:rPr>
              <a:t>zur Anwendung von Regeln</a:t>
            </a:r>
            <a:r>
              <a:rPr lang="de-DE" b="0" i="0" dirty="0">
                <a:solidFill>
                  <a:srgbClr val="000000"/>
                </a:solidFill>
                <a:effectLst/>
                <a:latin typeface="Calibri" panose="020F0502020204030204" pitchFamily="34" charset="0"/>
              </a:rPr>
              <a:t>, wie beispielsweise dem An- und Ausschalten der Scheinwerfer an einem Fahrzeug, ab einer bestimmten Helligkeitsstufe.</a:t>
            </a:r>
          </a:p>
          <a:p>
            <a:r>
              <a:rPr lang="de-DE" b="0" i="0" dirty="0">
                <a:solidFill>
                  <a:srgbClr val="000000"/>
                </a:solidFill>
                <a:effectLst/>
                <a:latin typeface="Calibri" panose="020F0502020204030204" pitchFamily="34" charset="0"/>
              </a:rPr>
              <a:t>Durch </a:t>
            </a:r>
            <a:r>
              <a:rPr lang="de-DE" b="0" i="0" dirty="0" err="1">
                <a:solidFill>
                  <a:srgbClr val="000000"/>
                </a:solidFill>
                <a:effectLst/>
                <a:latin typeface="Calibri" panose="020F0502020204030204" pitchFamily="34" charset="0"/>
              </a:rPr>
              <a:t>Fuzzy</a:t>
            </a:r>
            <a:r>
              <a:rPr lang="de-DE" b="0" i="0" dirty="0">
                <a:solidFill>
                  <a:srgbClr val="000000"/>
                </a:solidFill>
                <a:effectLst/>
                <a:latin typeface="Calibri" panose="020F0502020204030204" pitchFamily="34" charset="0"/>
              </a:rPr>
              <a:t> Sets lassen sich </a:t>
            </a:r>
            <a:r>
              <a:rPr lang="de-DE" b="1" i="0" dirty="0">
                <a:solidFill>
                  <a:srgbClr val="000000"/>
                </a:solidFill>
                <a:effectLst/>
                <a:latin typeface="Calibri" panose="020F0502020204030204" pitchFamily="34" charset="0"/>
              </a:rPr>
              <a:t>Schnittmengen</a:t>
            </a:r>
            <a:r>
              <a:rPr lang="de-DE" b="0" i="0" dirty="0">
                <a:solidFill>
                  <a:srgbClr val="000000"/>
                </a:solidFill>
                <a:effectLst/>
                <a:latin typeface="Calibri" panose="020F0502020204030204" pitchFamily="34" charset="0"/>
              </a:rPr>
              <a:t> (UND-Verknüpfung), </a:t>
            </a:r>
            <a:r>
              <a:rPr lang="de-DE" b="1" i="0" dirty="0">
                <a:solidFill>
                  <a:srgbClr val="000000"/>
                </a:solidFill>
                <a:effectLst/>
                <a:latin typeface="Calibri" panose="020F0502020204030204" pitchFamily="34" charset="0"/>
              </a:rPr>
              <a:t>Vereinigungsmengen</a:t>
            </a:r>
            <a:r>
              <a:rPr lang="de-DE" b="0" i="0" dirty="0">
                <a:solidFill>
                  <a:srgbClr val="000000"/>
                </a:solidFill>
                <a:effectLst/>
                <a:latin typeface="Calibri" panose="020F0502020204030204" pitchFamily="34" charset="0"/>
              </a:rPr>
              <a:t> (ODER-Verknüpfungen) und </a:t>
            </a:r>
            <a:r>
              <a:rPr lang="de-DE" b="1" i="0" dirty="0">
                <a:solidFill>
                  <a:srgbClr val="000000"/>
                </a:solidFill>
                <a:effectLst/>
                <a:latin typeface="Calibri" panose="020F0502020204030204" pitchFamily="34" charset="0"/>
              </a:rPr>
              <a:t>Komplementmengen</a:t>
            </a:r>
            <a:r>
              <a:rPr lang="de-DE" b="0" i="0" dirty="0">
                <a:solidFill>
                  <a:srgbClr val="000000"/>
                </a:solidFill>
                <a:effectLst/>
                <a:latin typeface="Calibri" panose="020F0502020204030204" pitchFamily="34" charset="0"/>
              </a:rPr>
              <a:t> (NICHT-Enthalten sein) bilden.</a:t>
            </a:r>
          </a:p>
          <a:p>
            <a:endParaRPr lang="de-AT" dirty="0"/>
          </a:p>
        </p:txBody>
      </p:sp>
    </p:spTree>
    <p:extLst>
      <p:ext uri="{BB962C8B-B14F-4D97-AF65-F5344CB8AC3E}">
        <p14:creationId xmlns:p14="http://schemas.microsoft.com/office/powerpoint/2010/main" val="2972028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ADF454-18A0-B95A-7FE4-754467A8C096}"/>
              </a:ext>
            </a:extLst>
          </p:cNvPr>
          <p:cNvSpPr>
            <a:spLocks noGrp="1"/>
          </p:cNvSpPr>
          <p:nvPr>
            <p:ph type="title"/>
          </p:nvPr>
        </p:nvSpPr>
        <p:spPr/>
        <p:txBody>
          <a:bodyPr/>
          <a:lstStyle/>
          <a:p>
            <a:r>
              <a:rPr lang="de-AT" dirty="0" err="1"/>
              <a:t>Zugehörigungsfunktionen</a:t>
            </a:r>
            <a:endParaRPr lang="de-AT" dirty="0"/>
          </a:p>
        </p:txBody>
      </p:sp>
      <p:sp>
        <p:nvSpPr>
          <p:cNvPr id="3" name="Inhaltsplatzhalter 2">
            <a:extLst>
              <a:ext uri="{FF2B5EF4-FFF2-40B4-BE49-F238E27FC236}">
                <a16:creationId xmlns:a16="http://schemas.microsoft.com/office/drawing/2014/main" id="{AA408F4A-EF81-DC56-6DB3-D0180838F851}"/>
              </a:ext>
            </a:extLst>
          </p:cNvPr>
          <p:cNvSpPr>
            <a:spLocks noGrp="1"/>
          </p:cNvSpPr>
          <p:nvPr>
            <p:ph idx="1"/>
          </p:nvPr>
        </p:nvSpPr>
        <p:spPr/>
        <p:txBody>
          <a:bodyPr/>
          <a:lstStyle/>
          <a:p>
            <a:r>
              <a:rPr lang="de-DE" b="0" i="0" dirty="0">
                <a:solidFill>
                  <a:srgbClr val="000000"/>
                </a:solidFill>
                <a:effectLst/>
                <a:latin typeface="Calibri" panose="020F0502020204030204" pitchFamily="34" charset="0"/>
              </a:rPr>
              <a:t>Die </a:t>
            </a:r>
            <a:r>
              <a:rPr lang="de-DE" b="1" i="0" dirty="0">
                <a:solidFill>
                  <a:srgbClr val="000000"/>
                </a:solidFill>
                <a:effectLst/>
                <a:latin typeface="Calibri" panose="020F0502020204030204" pitchFamily="34" charset="0"/>
              </a:rPr>
              <a:t>Zugehörigkeit zu einem Intervall oder einer Stufe wird durch eine oder mehrere Zugehörigkeitsfunktionen</a:t>
            </a:r>
            <a:r>
              <a:rPr lang="de-DE" b="0" i="0" dirty="0">
                <a:solidFill>
                  <a:srgbClr val="000000"/>
                </a:solidFill>
                <a:effectLst/>
                <a:latin typeface="Calibri" panose="020F0502020204030204" pitchFamily="34" charset="0"/>
              </a:rPr>
              <a:t> berechnet. Eine Eingangsgröße bzw. ein Wert gehört nicht in die eine oder andere Menge, sondern gehört nur zu einem gewissen Teil in eine Menge. Die Abbildung verdeutlicht den Übergang der Helligkeit im Tagesverlauf. Während der Nacht ist der Anteil </a:t>
            </a:r>
            <a:r>
              <a:rPr lang="de-DE" b="0" i="1" dirty="0">
                <a:solidFill>
                  <a:srgbClr val="000000"/>
                </a:solidFill>
                <a:effectLst/>
                <a:latin typeface="Calibri" panose="020F0502020204030204" pitchFamily="34" charset="0"/>
              </a:rPr>
              <a:t>dunkel</a:t>
            </a:r>
            <a:r>
              <a:rPr lang="de-DE" b="0" i="0" dirty="0">
                <a:solidFill>
                  <a:srgbClr val="000000"/>
                </a:solidFill>
                <a:effectLst/>
                <a:latin typeface="Calibri" panose="020F0502020204030204" pitchFamily="34" charset="0"/>
              </a:rPr>
              <a:t> = 1 und </a:t>
            </a:r>
            <a:r>
              <a:rPr lang="de-DE" b="0" i="1" dirty="0">
                <a:solidFill>
                  <a:srgbClr val="000000"/>
                </a:solidFill>
                <a:effectLst/>
                <a:latin typeface="Calibri" panose="020F0502020204030204" pitchFamily="34" charset="0"/>
              </a:rPr>
              <a:t>hell</a:t>
            </a:r>
            <a:r>
              <a:rPr lang="de-DE" b="0" i="0" dirty="0">
                <a:solidFill>
                  <a:srgbClr val="000000"/>
                </a:solidFill>
                <a:effectLst/>
                <a:latin typeface="Calibri" panose="020F0502020204030204" pitchFamily="34" charset="0"/>
              </a:rPr>
              <a:t> = 0 während am Tag der Anteil an </a:t>
            </a:r>
            <a:r>
              <a:rPr lang="de-DE" b="0" i="1" dirty="0">
                <a:solidFill>
                  <a:srgbClr val="000000"/>
                </a:solidFill>
                <a:effectLst/>
                <a:latin typeface="Calibri" panose="020F0502020204030204" pitchFamily="34" charset="0"/>
              </a:rPr>
              <a:t>hell</a:t>
            </a:r>
            <a:r>
              <a:rPr lang="de-DE" b="0" i="0" dirty="0">
                <a:solidFill>
                  <a:srgbClr val="000000"/>
                </a:solidFill>
                <a:effectLst/>
                <a:latin typeface="Calibri" panose="020F0502020204030204" pitchFamily="34" charset="0"/>
              </a:rPr>
              <a:t> = 1 und </a:t>
            </a:r>
            <a:r>
              <a:rPr lang="de-DE" b="0" i="1" dirty="0">
                <a:solidFill>
                  <a:srgbClr val="000000"/>
                </a:solidFill>
                <a:effectLst/>
                <a:latin typeface="Calibri" panose="020F0502020204030204" pitchFamily="34" charset="0"/>
              </a:rPr>
              <a:t>dunkel</a:t>
            </a:r>
            <a:r>
              <a:rPr lang="de-DE" b="0" i="0" dirty="0">
                <a:solidFill>
                  <a:srgbClr val="000000"/>
                </a:solidFill>
                <a:effectLst/>
                <a:latin typeface="Calibri" panose="020F0502020204030204" pitchFamily="34" charset="0"/>
              </a:rPr>
              <a:t> = 0 ist. Im Verlauf des Tages verändert sich der Anteil und geht in </a:t>
            </a:r>
            <a:r>
              <a:rPr lang="de-DE" b="0" i="1" dirty="0">
                <a:solidFill>
                  <a:srgbClr val="000000"/>
                </a:solidFill>
                <a:effectLst/>
                <a:latin typeface="Calibri" panose="020F0502020204030204" pitchFamily="34" charset="0"/>
              </a:rPr>
              <a:t>düster</a:t>
            </a:r>
            <a:r>
              <a:rPr lang="de-DE" b="0" i="0" dirty="0">
                <a:solidFill>
                  <a:srgbClr val="000000"/>
                </a:solidFill>
                <a:effectLst/>
                <a:latin typeface="Calibri" panose="020F0502020204030204" pitchFamily="34" charset="0"/>
              </a:rPr>
              <a:t> und </a:t>
            </a:r>
            <a:r>
              <a:rPr lang="de-DE" b="0" i="1" dirty="0">
                <a:solidFill>
                  <a:srgbClr val="000000"/>
                </a:solidFill>
                <a:effectLst/>
                <a:latin typeface="Calibri" panose="020F0502020204030204" pitchFamily="34" charset="0"/>
              </a:rPr>
              <a:t>schattig</a:t>
            </a:r>
            <a:r>
              <a:rPr lang="de-DE" b="0" i="0" dirty="0">
                <a:solidFill>
                  <a:srgbClr val="000000"/>
                </a:solidFill>
                <a:effectLst/>
                <a:latin typeface="Calibri" panose="020F0502020204030204" pitchFamily="34" charset="0"/>
              </a:rPr>
              <a:t> über.</a:t>
            </a:r>
            <a:endParaRPr lang="de-AT" dirty="0"/>
          </a:p>
        </p:txBody>
      </p:sp>
    </p:spTree>
    <p:extLst>
      <p:ext uri="{BB962C8B-B14F-4D97-AF65-F5344CB8AC3E}">
        <p14:creationId xmlns:p14="http://schemas.microsoft.com/office/powerpoint/2010/main" val="2275682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D399EE-EC10-772C-0F31-8CBD5783B69C}"/>
              </a:ext>
            </a:extLst>
          </p:cNvPr>
          <p:cNvSpPr>
            <a:spLocks noGrp="1"/>
          </p:cNvSpPr>
          <p:nvPr>
            <p:ph type="title"/>
          </p:nvPr>
        </p:nvSpPr>
        <p:spPr/>
        <p:txBody>
          <a:bodyPr/>
          <a:lstStyle/>
          <a:p>
            <a:r>
              <a:rPr lang="de-AT" dirty="0"/>
              <a:t>Einsatzbereiche</a:t>
            </a:r>
          </a:p>
        </p:txBody>
      </p:sp>
      <p:sp>
        <p:nvSpPr>
          <p:cNvPr id="3" name="Inhaltsplatzhalter 2">
            <a:extLst>
              <a:ext uri="{FF2B5EF4-FFF2-40B4-BE49-F238E27FC236}">
                <a16:creationId xmlns:a16="http://schemas.microsoft.com/office/drawing/2014/main" id="{48DC9BB2-F9EB-FF85-A4D4-3C0FE2EA8421}"/>
              </a:ext>
            </a:extLst>
          </p:cNvPr>
          <p:cNvSpPr>
            <a:spLocks noGrp="1"/>
          </p:cNvSpPr>
          <p:nvPr>
            <p:ph idx="1"/>
          </p:nvPr>
        </p:nvSpPr>
        <p:spPr/>
        <p:txBody>
          <a:bodyPr>
            <a:normAutofit lnSpcReduction="10000"/>
          </a:bodyPr>
          <a:lstStyle/>
          <a:p>
            <a:pPr algn="l" fontAlgn="base"/>
            <a:r>
              <a:rPr lang="de-DE" b="0" i="0" dirty="0">
                <a:solidFill>
                  <a:srgbClr val="000000"/>
                </a:solidFill>
                <a:effectLst/>
                <a:latin typeface="Calibri" panose="020F0502020204030204" pitchFamily="34" charset="0"/>
              </a:rPr>
              <a:t>Der </a:t>
            </a:r>
            <a:r>
              <a:rPr lang="de-DE" b="1" i="0" dirty="0">
                <a:solidFill>
                  <a:srgbClr val="000000"/>
                </a:solidFill>
                <a:effectLst/>
                <a:latin typeface="inherit"/>
              </a:rPr>
              <a:t>Anwendungsbereich</a:t>
            </a:r>
            <a:r>
              <a:rPr lang="de-DE" b="0" i="0" dirty="0">
                <a:solidFill>
                  <a:srgbClr val="000000"/>
                </a:solidFill>
                <a:effectLst/>
                <a:latin typeface="Calibri" panose="020F0502020204030204" pitchFamily="34" charset="0"/>
              </a:rPr>
              <a:t> </a:t>
            </a:r>
            <a:r>
              <a:rPr lang="de-DE" b="1" i="0" dirty="0">
                <a:solidFill>
                  <a:srgbClr val="000000"/>
                </a:solidFill>
                <a:effectLst/>
                <a:latin typeface="inherit"/>
              </a:rPr>
              <a:t>der</a:t>
            </a:r>
            <a:r>
              <a:rPr lang="de-DE" b="0" i="0" dirty="0">
                <a:solidFill>
                  <a:srgbClr val="000000"/>
                </a:solidFill>
                <a:effectLst/>
                <a:latin typeface="Calibri" panose="020F0502020204030204" pitchFamily="34" charset="0"/>
              </a:rPr>
              <a:t> </a:t>
            </a:r>
            <a:r>
              <a:rPr lang="de-DE" b="1" i="0" dirty="0" err="1">
                <a:solidFill>
                  <a:srgbClr val="000000"/>
                </a:solidFill>
                <a:effectLst/>
                <a:latin typeface="inherit"/>
              </a:rPr>
              <a:t>Fuzzy</a:t>
            </a:r>
            <a:r>
              <a:rPr lang="de-DE" b="1" i="0" dirty="0">
                <a:solidFill>
                  <a:srgbClr val="000000"/>
                </a:solidFill>
                <a:effectLst/>
                <a:latin typeface="inherit"/>
              </a:rPr>
              <a:t> </a:t>
            </a:r>
            <a:r>
              <a:rPr lang="de-DE" b="1" i="0" dirty="0" err="1">
                <a:solidFill>
                  <a:srgbClr val="000000"/>
                </a:solidFill>
                <a:effectLst/>
                <a:latin typeface="inherit"/>
              </a:rPr>
              <a:t>Logic</a:t>
            </a:r>
            <a:r>
              <a:rPr lang="de-DE" b="0" i="0" dirty="0">
                <a:solidFill>
                  <a:srgbClr val="000000"/>
                </a:solidFill>
                <a:effectLst/>
                <a:latin typeface="Calibri" panose="020F0502020204030204" pitchFamily="34" charset="0"/>
              </a:rPr>
              <a:t> ist sehr vielfältig und seit Jahrzehnten etabliert. Sie kommt in verschiedenen Bereichen der </a:t>
            </a:r>
            <a:r>
              <a:rPr lang="de-DE" b="1" i="0" dirty="0">
                <a:solidFill>
                  <a:srgbClr val="000000"/>
                </a:solidFill>
                <a:effectLst/>
                <a:latin typeface="inherit"/>
              </a:rPr>
              <a:t>Unterhaltungselektronik</a:t>
            </a:r>
            <a:r>
              <a:rPr lang="de-DE" b="0" i="0" dirty="0">
                <a:solidFill>
                  <a:srgbClr val="000000"/>
                </a:solidFill>
                <a:effectLst/>
                <a:latin typeface="Calibri" panose="020F0502020204030204" pitchFamily="34" charset="0"/>
              </a:rPr>
              <a:t>, in der </a:t>
            </a:r>
            <a:r>
              <a:rPr lang="de-DE" b="1" i="0" dirty="0">
                <a:solidFill>
                  <a:srgbClr val="000000"/>
                </a:solidFill>
                <a:effectLst/>
                <a:latin typeface="inherit"/>
              </a:rPr>
              <a:t>Anlagenüberwachung</a:t>
            </a:r>
            <a:r>
              <a:rPr lang="de-DE" b="0" i="0" dirty="0">
                <a:solidFill>
                  <a:srgbClr val="000000"/>
                </a:solidFill>
                <a:effectLst/>
                <a:latin typeface="Calibri" panose="020F0502020204030204" pitchFamily="34" charset="0"/>
              </a:rPr>
              <a:t>, in </a:t>
            </a:r>
            <a:r>
              <a:rPr lang="de-DE" b="1" i="0" dirty="0">
                <a:solidFill>
                  <a:srgbClr val="000000"/>
                </a:solidFill>
                <a:effectLst/>
                <a:latin typeface="inherit"/>
              </a:rPr>
              <a:t>Fahrassistenzsystemen</a:t>
            </a:r>
            <a:r>
              <a:rPr lang="de-DE" b="0" i="0" dirty="0">
                <a:solidFill>
                  <a:srgbClr val="000000"/>
                </a:solidFill>
                <a:effectLst/>
                <a:latin typeface="Calibri" panose="020F0502020204030204" pitchFamily="34" charset="0"/>
              </a:rPr>
              <a:t> und in der </a:t>
            </a:r>
            <a:r>
              <a:rPr lang="de-DE" b="1" i="0" dirty="0">
                <a:solidFill>
                  <a:srgbClr val="000000"/>
                </a:solidFill>
                <a:effectLst/>
                <a:latin typeface="inherit"/>
              </a:rPr>
              <a:t>Mustererkennung</a:t>
            </a:r>
            <a:r>
              <a:rPr lang="de-DE" b="0" i="0" dirty="0">
                <a:solidFill>
                  <a:srgbClr val="000000"/>
                </a:solidFill>
                <a:effectLst/>
                <a:latin typeface="Calibri" panose="020F0502020204030204" pitchFamily="34" charset="0"/>
              </a:rPr>
              <a:t> in Bildern oder Daten zum Einsatz. Die </a:t>
            </a:r>
            <a:r>
              <a:rPr lang="de-DE" b="1" i="0" dirty="0">
                <a:solidFill>
                  <a:srgbClr val="000000"/>
                </a:solidFill>
                <a:effectLst/>
                <a:latin typeface="inherit"/>
              </a:rPr>
              <a:t>Aktionen und Funktionen</a:t>
            </a:r>
            <a:r>
              <a:rPr lang="de-DE" b="0" i="0" dirty="0">
                <a:solidFill>
                  <a:srgbClr val="000000"/>
                </a:solidFill>
                <a:effectLst/>
                <a:latin typeface="Calibri" panose="020F0502020204030204" pitchFamily="34" charset="0"/>
              </a:rPr>
              <a:t> werden </a:t>
            </a:r>
            <a:r>
              <a:rPr lang="de-DE" b="1" i="0" dirty="0">
                <a:solidFill>
                  <a:srgbClr val="000000"/>
                </a:solidFill>
                <a:effectLst/>
                <a:latin typeface="inherit"/>
              </a:rPr>
              <a:t>durch Regeln festgelegt</a:t>
            </a:r>
            <a:r>
              <a:rPr lang="de-DE" b="0" i="0" dirty="0">
                <a:solidFill>
                  <a:srgbClr val="000000"/>
                </a:solidFill>
                <a:effectLst/>
                <a:latin typeface="Calibri" panose="020F0502020204030204" pitchFamily="34" charset="0"/>
              </a:rPr>
              <a:t>, die meist </a:t>
            </a:r>
            <a:r>
              <a:rPr lang="de-DE" b="1" i="0" dirty="0">
                <a:solidFill>
                  <a:srgbClr val="000000"/>
                </a:solidFill>
                <a:effectLst/>
                <a:latin typeface="inherit"/>
              </a:rPr>
              <a:t>mit fest definierten Schwellwerten</a:t>
            </a:r>
            <a:r>
              <a:rPr lang="de-DE" b="0" i="0" dirty="0">
                <a:solidFill>
                  <a:srgbClr val="000000"/>
                </a:solidFill>
                <a:effectLst/>
                <a:latin typeface="Calibri" panose="020F0502020204030204" pitchFamily="34" charset="0"/>
              </a:rPr>
              <a:t> versehen sind.</a:t>
            </a:r>
          </a:p>
          <a:p>
            <a:pPr algn="l" fontAlgn="base"/>
            <a:r>
              <a:rPr lang="de-DE" b="0" i="0" dirty="0">
                <a:solidFill>
                  <a:srgbClr val="000000"/>
                </a:solidFill>
                <a:effectLst/>
                <a:latin typeface="Calibri" panose="020F0502020204030204" pitchFamily="34" charset="0"/>
              </a:rPr>
              <a:t>Im Bereich der </a:t>
            </a:r>
            <a:r>
              <a:rPr lang="de-DE" b="1" i="0" dirty="0">
                <a:solidFill>
                  <a:srgbClr val="000000"/>
                </a:solidFill>
                <a:effectLst/>
                <a:latin typeface="inherit"/>
              </a:rPr>
              <a:t>Künstlichen Intelligenz</a:t>
            </a:r>
            <a:r>
              <a:rPr lang="de-DE" b="0" i="0" dirty="0">
                <a:solidFill>
                  <a:srgbClr val="000000"/>
                </a:solidFill>
                <a:effectLst/>
                <a:latin typeface="Calibri" panose="020F0502020204030204" pitchFamily="34" charset="0"/>
              </a:rPr>
              <a:t> kommt die </a:t>
            </a:r>
            <a:r>
              <a:rPr lang="de-DE" b="0" i="0" dirty="0" err="1">
                <a:solidFill>
                  <a:srgbClr val="000000"/>
                </a:solidFill>
                <a:effectLst/>
                <a:latin typeface="Calibri" panose="020F0502020204030204" pitchFamily="34" charset="0"/>
              </a:rPr>
              <a:t>Fuzzy</a:t>
            </a:r>
            <a:r>
              <a:rPr lang="de-DE" b="0" i="0" dirty="0">
                <a:solidFill>
                  <a:srgbClr val="000000"/>
                </a:solidFill>
                <a:effectLst/>
                <a:latin typeface="Calibri" panose="020F0502020204030204" pitchFamily="34" charset="0"/>
              </a:rPr>
              <a:t> </a:t>
            </a:r>
            <a:r>
              <a:rPr lang="de-DE" b="0" i="0" dirty="0" err="1">
                <a:solidFill>
                  <a:srgbClr val="000000"/>
                </a:solidFill>
                <a:effectLst/>
                <a:latin typeface="Calibri" panose="020F0502020204030204" pitchFamily="34" charset="0"/>
              </a:rPr>
              <a:t>Logic</a:t>
            </a:r>
            <a:r>
              <a:rPr lang="de-DE" b="0" i="0" dirty="0">
                <a:solidFill>
                  <a:srgbClr val="000000"/>
                </a:solidFill>
                <a:effectLst/>
                <a:latin typeface="Calibri" panose="020F0502020204030204" pitchFamily="34" charset="0"/>
              </a:rPr>
              <a:t> ebenfalls bei der Entscheidungsfindung zum Einsatz. Dabei unterscheidet sich der bisherige Einsatz der </a:t>
            </a:r>
            <a:r>
              <a:rPr lang="de-DE" b="0" i="0" dirty="0" err="1">
                <a:solidFill>
                  <a:srgbClr val="000000"/>
                </a:solidFill>
                <a:effectLst/>
                <a:latin typeface="Calibri" panose="020F0502020204030204" pitchFamily="34" charset="0"/>
              </a:rPr>
              <a:t>Fuzzy</a:t>
            </a:r>
            <a:r>
              <a:rPr lang="de-DE" b="0" i="0" dirty="0">
                <a:solidFill>
                  <a:srgbClr val="000000"/>
                </a:solidFill>
                <a:effectLst/>
                <a:latin typeface="Calibri" panose="020F0502020204030204" pitchFamily="34" charset="0"/>
              </a:rPr>
              <a:t> </a:t>
            </a:r>
            <a:r>
              <a:rPr lang="de-DE" b="0" i="0" dirty="0" err="1">
                <a:solidFill>
                  <a:srgbClr val="000000"/>
                </a:solidFill>
                <a:effectLst/>
                <a:latin typeface="Calibri" panose="020F0502020204030204" pitchFamily="34" charset="0"/>
              </a:rPr>
              <a:t>Logic</a:t>
            </a:r>
            <a:r>
              <a:rPr lang="de-DE" b="0" i="0" dirty="0">
                <a:solidFill>
                  <a:srgbClr val="000000"/>
                </a:solidFill>
                <a:effectLst/>
                <a:latin typeface="Calibri" panose="020F0502020204030204" pitchFamily="34" charset="0"/>
              </a:rPr>
              <a:t> dahingehend, dass </a:t>
            </a:r>
            <a:r>
              <a:rPr lang="de-DE" b="1" i="0" dirty="0">
                <a:solidFill>
                  <a:srgbClr val="000000"/>
                </a:solidFill>
                <a:effectLst/>
                <a:latin typeface="inherit"/>
              </a:rPr>
              <a:t>durch künstlich neuronale Netze die Schwellwerte</a:t>
            </a:r>
            <a:r>
              <a:rPr lang="de-DE" b="0" i="0" dirty="0">
                <a:solidFill>
                  <a:srgbClr val="000000"/>
                </a:solidFill>
                <a:effectLst/>
                <a:latin typeface="Calibri" panose="020F0502020204030204" pitchFamily="34" charset="0"/>
              </a:rPr>
              <a:t> durch das System </a:t>
            </a:r>
            <a:r>
              <a:rPr lang="de-DE" b="1" i="0" dirty="0">
                <a:solidFill>
                  <a:srgbClr val="000000"/>
                </a:solidFill>
                <a:effectLst/>
                <a:latin typeface="inherit"/>
              </a:rPr>
              <a:t>situativ selbst festgelegt oder erlernt werden </a:t>
            </a:r>
            <a:r>
              <a:rPr lang="de-DE" b="0" i="0" dirty="0">
                <a:solidFill>
                  <a:srgbClr val="000000"/>
                </a:solidFill>
                <a:effectLst/>
                <a:latin typeface="Calibri" panose="020F0502020204030204" pitchFamily="34" charset="0"/>
              </a:rPr>
              <a:t>können.</a:t>
            </a:r>
          </a:p>
          <a:p>
            <a:endParaRPr lang="de-AT" dirty="0"/>
          </a:p>
        </p:txBody>
      </p:sp>
    </p:spTree>
    <p:extLst>
      <p:ext uri="{BB962C8B-B14F-4D97-AF65-F5344CB8AC3E}">
        <p14:creationId xmlns:p14="http://schemas.microsoft.com/office/powerpoint/2010/main" val="1488977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571BC7-B6FB-42B9-CF83-0F67EAA2833E}"/>
              </a:ext>
            </a:extLst>
          </p:cNvPr>
          <p:cNvSpPr>
            <a:spLocks noGrp="1"/>
          </p:cNvSpPr>
          <p:nvPr>
            <p:ph type="title"/>
          </p:nvPr>
        </p:nvSpPr>
        <p:spPr/>
        <p:txBody>
          <a:bodyPr/>
          <a:lstStyle/>
          <a:p>
            <a:r>
              <a:rPr lang="de-AT" dirty="0"/>
              <a:t>Quellen</a:t>
            </a:r>
          </a:p>
        </p:txBody>
      </p:sp>
      <p:sp>
        <p:nvSpPr>
          <p:cNvPr id="3" name="Inhaltsplatzhalter 2">
            <a:extLst>
              <a:ext uri="{FF2B5EF4-FFF2-40B4-BE49-F238E27FC236}">
                <a16:creationId xmlns:a16="http://schemas.microsoft.com/office/drawing/2014/main" id="{E43874B7-F1B6-97E1-C2FC-793DDE99D205}"/>
              </a:ext>
            </a:extLst>
          </p:cNvPr>
          <p:cNvSpPr>
            <a:spLocks noGrp="1"/>
          </p:cNvSpPr>
          <p:nvPr>
            <p:ph idx="1"/>
          </p:nvPr>
        </p:nvSpPr>
        <p:spPr/>
        <p:txBody>
          <a:bodyPr/>
          <a:lstStyle/>
          <a:p>
            <a:r>
              <a:rPr lang="de-AT" dirty="0">
                <a:hlinkClick r:id="rId2"/>
              </a:rPr>
              <a:t>https://datenbanken-verstehen.de/lexikon/fuzzy-logic/#:~:text=Die%20Fuzzy%20Logic%20beschreibt%20eine,zwischen%200%20und%201%20zugeordnet</a:t>
            </a:r>
            <a:r>
              <a:rPr lang="de-AT" dirty="0"/>
              <a:t> </a:t>
            </a:r>
          </a:p>
        </p:txBody>
      </p:sp>
    </p:spTree>
    <p:extLst>
      <p:ext uri="{BB962C8B-B14F-4D97-AF65-F5344CB8AC3E}">
        <p14:creationId xmlns:p14="http://schemas.microsoft.com/office/powerpoint/2010/main" val="174487016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11ADADC6B883E44EAB7A9AF95EBDAB48" ma:contentTypeVersion="10" ma:contentTypeDescription="Ein neues Dokument erstellen." ma:contentTypeScope="" ma:versionID="e36cc8b364e4fd99ac123a4a89084947">
  <xsd:schema xmlns:xsd="http://www.w3.org/2001/XMLSchema" xmlns:xs="http://www.w3.org/2001/XMLSchema" xmlns:p="http://schemas.microsoft.com/office/2006/metadata/properties" xmlns:ns3="a3a9b98c-9058-4698-9526-ab28912a3877" xmlns:ns4="485ab58b-2c63-4c4b-bfe7-17c11a2b4efb" targetNamespace="http://schemas.microsoft.com/office/2006/metadata/properties" ma:root="true" ma:fieldsID="ffcb3b5bf8247bfeca3086db9b1da396" ns3:_="" ns4:_="">
    <xsd:import namespace="a3a9b98c-9058-4698-9526-ab28912a3877"/>
    <xsd:import namespace="485ab58b-2c63-4c4b-bfe7-17c11a2b4ef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a9b98c-9058-4698-9526-ab28912a3877" elementFormDefault="qualified">
    <xsd:import namespace="http://schemas.microsoft.com/office/2006/documentManagement/types"/>
    <xsd:import namespace="http://schemas.microsoft.com/office/infopath/2007/PartnerControls"/>
    <xsd:element name="SharedWithUsers" ma:index="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Freigegeben für - Details" ma:internalName="SharedWithDetails" ma:readOnly="true">
      <xsd:simpleType>
        <xsd:restriction base="dms:Note">
          <xsd:maxLength value="255"/>
        </xsd:restriction>
      </xsd:simpleType>
    </xsd:element>
    <xsd:element name="SharingHintHash" ma:index="10" nillable="true" ma:displayName="Freigabehinweis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85ab58b-2c63-4c4b-bfe7-17c11a2b4ef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23E43E-7A97-4DE4-9E20-38A76BB84D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a9b98c-9058-4698-9526-ab28912a3877"/>
    <ds:schemaRef ds:uri="485ab58b-2c63-4c4b-bfe7-17c11a2b4e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0D3488-2458-4543-BBAB-8DB54B61ED87}">
  <ds:schemaRefs>
    <ds:schemaRef ds:uri="http://schemas.microsoft.com/sharepoint/v3/contenttype/forms"/>
  </ds:schemaRefs>
</ds:datastoreItem>
</file>

<file path=customXml/itemProps3.xml><?xml version="1.0" encoding="utf-8"?>
<ds:datastoreItem xmlns:ds="http://schemas.openxmlformats.org/officeDocument/2006/customXml" ds:itemID="{2F02C288-9EB2-4E4D-BFFB-53744BBA396A}">
  <ds:schemaRefs>
    <ds:schemaRef ds:uri="http://www.w3.org/XML/1998/namespace"/>
    <ds:schemaRef ds:uri="485ab58b-2c63-4c4b-bfe7-17c11a2b4efb"/>
    <ds:schemaRef ds:uri="http://purl.org/dc/dcmitype/"/>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a3a9b98c-9058-4698-9526-ab28912a3877"/>
  </ds:schemaRefs>
</ds:datastoreItem>
</file>

<file path=docProps/app.xml><?xml version="1.0" encoding="utf-8"?>
<Properties xmlns="http://schemas.openxmlformats.org/officeDocument/2006/extended-properties" xmlns:vt="http://schemas.openxmlformats.org/officeDocument/2006/docPropsVTypes">
  <TotalTime>0</TotalTime>
  <Words>489</Words>
  <Application>Microsoft Office PowerPoint</Application>
  <PresentationFormat>Breitbild</PresentationFormat>
  <Paragraphs>20</Paragraphs>
  <Slides>8</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8</vt:i4>
      </vt:variant>
    </vt:vector>
  </HeadingPairs>
  <TitlesOfParts>
    <vt:vector size="14" baseType="lpstr">
      <vt:lpstr>Arial</vt:lpstr>
      <vt:lpstr>Calibri</vt:lpstr>
      <vt:lpstr>Calibri Light</vt:lpstr>
      <vt:lpstr>inherit</vt:lpstr>
      <vt:lpstr>Symbol</vt:lpstr>
      <vt:lpstr>Office</vt:lpstr>
      <vt:lpstr>Fuzzy Logik</vt:lpstr>
      <vt:lpstr>Inhalt</vt:lpstr>
      <vt:lpstr>Beispiel</vt:lpstr>
      <vt:lpstr>Definition</vt:lpstr>
      <vt:lpstr>Fuzzy Sets</vt:lpstr>
      <vt:lpstr>Zugehörigungsfunktionen</vt:lpstr>
      <vt:lpstr>Einsatzbereiche</vt:lpstr>
      <vt:lpstr>Quellen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Fuzzy Logik</dc:title>
  <dc:creator>Neulinger Erik</dc:creator>
  <cp:lastModifiedBy>Neulinger Erik</cp:lastModifiedBy>
  <cp:revision>3</cp:revision>
  <dcterms:created xsi:type="dcterms:W3CDTF">2022-06-08T09:57:05Z</dcterms:created>
  <dcterms:modified xsi:type="dcterms:W3CDTF">2022-06-08T10:20:49Z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0x01010011ADADC6B883E44EAB7A9AF95EBDAB48</vt:lpwstr>
  </property>
</Properties>
</file>