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1011"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3F775-1D4B-4DD3-803D-10A6251797CD}" type="datetimeFigureOut">
              <a:rPr lang="de-AT" smtClean="0"/>
              <a:t>12.04.2022</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B4265-1AD7-4A36-A3B7-DE3D776D63F7}" type="slidenum">
              <a:rPr lang="de-AT" smtClean="0"/>
              <a:t>‹Nr.›</a:t>
            </a:fld>
            <a:endParaRPr lang="de-AT"/>
          </a:p>
        </p:txBody>
      </p:sp>
    </p:spTree>
    <p:extLst>
      <p:ext uri="{BB962C8B-B14F-4D97-AF65-F5344CB8AC3E}">
        <p14:creationId xmlns:p14="http://schemas.microsoft.com/office/powerpoint/2010/main" val="93310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effectLst/>
                <a:latin typeface="Arial" panose="020B0604020202020204" pitchFamily="34" charset="0"/>
                <a:ea typeface="Times New Roman" panose="02020603050405020304" pitchFamily="18" charset="0"/>
                <a:cs typeface="Times New Roman" panose="02020603050405020304" pitchFamily="18" charset="0"/>
              </a:rPr>
              <a:t>Szenarien, in denen Ihr System bzw. Ihre Anwendung mit Personen, Organisationen oder externen Systemen interagiert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effectLst/>
                <a:latin typeface="Arial" panose="020B0604020202020204" pitchFamily="34" charset="0"/>
                <a:ea typeface="Times New Roman" panose="02020603050405020304" pitchFamily="18" charset="0"/>
                <a:cs typeface="Times New Roman" panose="02020603050405020304" pitchFamily="18" charset="0"/>
              </a:rPr>
              <a:t>Ziele, bei deren Verwirklichung Ihr System bzw. Ihre Anwendung diese (als Akteure bezeichneten) Entitäten unterstützt</a:t>
            </a:r>
            <a:endParaRPr lang="de-AT"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3</a:t>
            </a:fld>
            <a:endParaRPr lang="de-AT"/>
          </a:p>
        </p:txBody>
      </p:sp>
    </p:spTree>
    <p:extLst>
      <p:ext uri="{BB962C8B-B14F-4D97-AF65-F5344CB8AC3E}">
        <p14:creationId xmlns:p14="http://schemas.microsoft.com/office/powerpoint/2010/main" val="393270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effectLst/>
                <a:latin typeface="Arial" panose="020B0604020202020204" pitchFamily="34" charset="0"/>
                <a:ea typeface="Calibri" panose="020F0502020204030204" pitchFamily="34" charset="0"/>
              </a:rPr>
              <a:t>Notizen sind Diagrammelemente, die an anderen Modellierungselementen angebracht werden. Sie enthalten Informationen zum Verständnis des Modells und werden durch eine unterbrochene Verbindungslinie mit dem Element verbunden.</a:t>
            </a: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13</a:t>
            </a:fld>
            <a:endParaRPr lang="de-AT"/>
          </a:p>
        </p:txBody>
      </p:sp>
    </p:spTree>
    <p:extLst>
      <p:ext uri="{BB962C8B-B14F-4D97-AF65-F5344CB8AC3E}">
        <p14:creationId xmlns:p14="http://schemas.microsoft.com/office/powerpoint/2010/main" val="3347499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212529"/>
                </a:solidFill>
                <a:effectLst/>
                <a:latin typeface="Montserrat" panose="00000500000000000000" pitchFamily="2" charset="0"/>
              </a:rPr>
              <a:t>Es ist eine gestrichelte Line, welche eine Verbindung zwischen der Notiz und dem zu erklärenden Element herstellt. </a:t>
            </a:r>
            <a:endParaRPr lang="de-AT" dirty="0"/>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14</a:t>
            </a:fld>
            <a:endParaRPr lang="de-AT"/>
          </a:p>
        </p:txBody>
      </p:sp>
    </p:spTree>
    <p:extLst>
      <p:ext uri="{BB962C8B-B14F-4D97-AF65-F5344CB8AC3E}">
        <p14:creationId xmlns:p14="http://schemas.microsoft.com/office/powerpoint/2010/main" val="302635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rgbClr val="282C33"/>
                </a:solidFill>
                <a:effectLst/>
                <a:latin typeface="Arial" panose="020B0604020202020204" pitchFamily="34" charset="0"/>
                <a:ea typeface="Calibri" panose="020F0502020204030204" pitchFamily="34" charset="0"/>
              </a:rPr>
              <a:t>Bei diesem Anwendungsfalldiagramm handelt es sich um eine visuelle Darstellung des Prozesses, der zum Verfassen und Veröffentlichen eines Buches erforderlich ist. Für Schriftsteller, Literaturagenten oder Buchhändler kann ein solches Diagramm eine wertvolle Hilfestellung beim Veröffentlichen des nächsten Bestsellers leisten.</a:t>
            </a: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15</a:t>
            </a:fld>
            <a:endParaRPr lang="de-AT"/>
          </a:p>
        </p:txBody>
      </p:sp>
    </p:spTree>
    <p:extLst>
      <p:ext uri="{BB962C8B-B14F-4D97-AF65-F5344CB8AC3E}">
        <p14:creationId xmlns:p14="http://schemas.microsoft.com/office/powerpoint/2010/main" val="3907336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spcAft>
                <a:spcPts val="1200"/>
              </a:spcAft>
            </a:pPr>
            <a:r>
              <a:rPr lang="de-AT" sz="1200" dirty="0">
                <a:effectLst/>
                <a:latin typeface="Arial" panose="020B0604020202020204" pitchFamily="34" charset="0"/>
                <a:ea typeface="Times New Roman" panose="02020603050405020304" pitchFamily="18" charset="0"/>
              </a:rPr>
              <a:t>Anwendungsfalldiagramme sind nicht sonderlich detailliert. So enthalten sie z. B. keine Angaben zur Reihenfolge, in der einzelne Schritte ausgeführt werden. Stattdessen stellen Anwendungsfalldiagramme die Beziehungen zwischen Anwendungsfällen, Akteuren und Systemen in einem generellen Überblick dar. Experten empfehlen die Arbeit mit Anwendungsfalldiagrammen zur Ergänzung und Veranschaulichung einer textlichen Schilderung des betreffenden Anwendungsfalls.</a:t>
            </a:r>
            <a:endParaRPr lang="de-AT" sz="1200" dirty="0">
              <a:effectLst/>
              <a:latin typeface="Times New Roman" panose="02020603050405020304" pitchFamily="18" charset="0"/>
              <a:ea typeface="Times New Roman" panose="02020603050405020304" pitchFamily="18" charset="0"/>
            </a:endParaRP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4</a:t>
            </a:fld>
            <a:endParaRPr lang="de-AT"/>
          </a:p>
        </p:txBody>
      </p:sp>
    </p:spTree>
    <p:extLst>
      <p:ext uri="{BB962C8B-B14F-4D97-AF65-F5344CB8AC3E}">
        <p14:creationId xmlns:p14="http://schemas.microsoft.com/office/powerpoint/2010/main" val="1053339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b="1" dirty="0">
                <a:effectLst/>
                <a:latin typeface="Arial" panose="020B0604020202020204" pitchFamily="34" charset="0"/>
                <a:ea typeface="Times New Roman" panose="02020603050405020304" pitchFamily="18" charset="0"/>
              </a:rPr>
              <a:t>Akteure:</a:t>
            </a:r>
            <a:r>
              <a:rPr lang="de-AT" sz="1200" dirty="0">
                <a:effectLst/>
                <a:latin typeface="Arial" panose="020B0604020202020204" pitchFamily="34" charset="0"/>
                <a:ea typeface="Times New Roman" panose="02020603050405020304" pitchFamily="18" charset="0"/>
              </a:rPr>
              <a:t> Die Nutzer, die mit einem System interagieren. Dabei kann es sich um Personen, Organisationen oder auch externe Systeme handeln, die mit Ihrer Anwendung bzw. Ihrem System interagieren. In jedem Fall handelt es sich um externe Objekte, die Daten produzieren oder konsumieren.</a:t>
            </a:r>
            <a:endParaRPr lang="de-AT"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b="1" dirty="0">
                <a:effectLst/>
                <a:latin typeface="Arial" panose="020B0604020202020204" pitchFamily="34" charset="0"/>
                <a:ea typeface="Times New Roman" panose="02020603050405020304" pitchFamily="18" charset="0"/>
              </a:rPr>
              <a:t>System:</a:t>
            </a:r>
            <a:r>
              <a:rPr lang="de-AT" sz="1200" dirty="0">
                <a:effectLst/>
                <a:latin typeface="Arial" panose="020B0604020202020204" pitchFamily="34" charset="0"/>
                <a:ea typeface="Times New Roman" panose="02020603050405020304" pitchFamily="18" charset="0"/>
              </a:rPr>
              <a:t> Eine bestimmte Abfolge von Aktionen und Interaktionen zwischen Akteuren und dem System. Ein System wird auch manchmal als Szenario bezeichnet.</a:t>
            </a:r>
            <a:endParaRPr lang="de-AT" sz="12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AT" sz="1200" b="1" dirty="0">
                <a:effectLst/>
                <a:latin typeface="Arial" panose="020B0604020202020204" pitchFamily="34" charset="0"/>
                <a:ea typeface="Calibri" panose="020F0502020204030204" pitchFamily="34" charset="0"/>
              </a:rPr>
              <a:t>Ziele:</a:t>
            </a:r>
            <a:r>
              <a:rPr lang="de-AT" sz="1200" dirty="0">
                <a:effectLst/>
                <a:latin typeface="Arial" panose="020B0604020202020204" pitchFamily="34" charset="0"/>
                <a:ea typeface="Calibri" panose="020F0502020204030204" pitchFamily="34" charset="0"/>
              </a:rPr>
              <a:t> Das Endergebnis der meisten Anwendungsfälle. Ein gelungenes Diagramm sollte die Aktivitäten und Varianten darstellen, die zur Verwirklichung des Ziels führten.</a:t>
            </a:r>
            <a:endParaRPr lang="de-AT" dirty="0"/>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5</a:t>
            </a:fld>
            <a:endParaRPr lang="de-AT"/>
          </a:p>
        </p:txBody>
      </p:sp>
    </p:spTree>
    <p:extLst>
      <p:ext uri="{BB962C8B-B14F-4D97-AF65-F5344CB8AC3E}">
        <p14:creationId xmlns:p14="http://schemas.microsoft.com/office/powerpoint/2010/main" val="84173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solidFill>
                  <a:srgbClr val="000000"/>
                </a:solidFill>
                <a:effectLst/>
                <a:latin typeface="Arial" panose="020B0604020202020204" pitchFamily="34" charset="0"/>
                <a:ea typeface="Calibri" panose="020F0502020204030204" pitchFamily="34" charset="0"/>
              </a:rPr>
              <a:t>Ein Anwendungsfall wird mit einer Ellipse dargestellt, die den Namen des Anwendungsfalls enthält. Der Name des Use Case wird gewöhnlich durch ein Hauptwort und ein Zeitwort gebildet, wodurch das manipulierte Objekt und die durchgeführte Tätigkeit kurz und präzise beschrieben werden.</a:t>
            </a: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7</a:t>
            </a:fld>
            <a:endParaRPr lang="de-AT"/>
          </a:p>
        </p:txBody>
      </p:sp>
    </p:spTree>
    <p:extLst>
      <p:ext uri="{BB962C8B-B14F-4D97-AF65-F5344CB8AC3E}">
        <p14:creationId xmlns:p14="http://schemas.microsoft.com/office/powerpoint/2010/main" val="953912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effectLst/>
                <a:latin typeface="Arial" panose="020B0604020202020204" pitchFamily="34" charset="0"/>
                <a:ea typeface="Calibri" panose="020F0502020204030204" pitchFamily="34" charset="0"/>
              </a:rPr>
              <a:t>Ein Anwendungsfall wird durch einen Akteur ausgelöst. Die Darstellung entspricht einem Strichmännchen. Man kann einen Akteur auch in einem Rechteck darstellen und den Stereotyp «Actor» über dem Namen des Akteurs angeben</a:t>
            </a: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8</a:t>
            </a:fld>
            <a:endParaRPr lang="de-AT"/>
          </a:p>
        </p:txBody>
      </p:sp>
    </p:spTree>
    <p:extLst>
      <p:ext uri="{BB962C8B-B14F-4D97-AF65-F5344CB8AC3E}">
        <p14:creationId xmlns:p14="http://schemas.microsoft.com/office/powerpoint/2010/main" val="878958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effectLst/>
                <a:latin typeface="Arial" panose="020B0604020202020204" pitchFamily="34" charset="0"/>
                <a:ea typeface="Times New Roman" panose="02020603050405020304" pitchFamily="18" charset="0"/>
                <a:cs typeface="Times New Roman" panose="02020603050405020304" pitchFamily="18" charset="0"/>
              </a:rPr>
              <a:t>Ein Akteur steht in einer Beziehung zum Anwendungsfall, wenn dieser ihn auslöst. Die­se Beziehung wird mit einer Verbindungslinie zwischen dem Anwendungsfall und dem Akteur </a:t>
            </a:r>
            <a:r>
              <a:rPr lang="de-AT" sz="1200" dirty="0">
                <a:effectLst/>
                <a:latin typeface="Arial" panose="020B0604020202020204" pitchFamily="34" charset="0"/>
                <a:ea typeface="Calibri" panose="020F0502020204030204" pitchFamily="34" charset="0"/>
                <a:cs typeface="Times New Roman" panose="02020603050405020304" pitchFamily="18" charset="0"/>
              </a:rPr>
              <a:t>dargestellt.</a:t>
            </a:r>
            <a:endParaRPr lang="de-AT"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9</a:t>
            </a:fld>
            <a:endParaRPr lang="de-AT"/>
          </a:p>
        </p:txBody>
      </p:sp>
    </p:spTree>
    <p:extLst>
      <p:ext uri="{BB962C8B-B14F-4D97-AF65-F5344CB8AC3E}">
        <p14:creationId xmlns:p14="http://schemas.microsoft.com/office/powerpoint/2010/main" val="1432537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effectLst/>
                <a:latin typeface="Arial" panose="020B0604020202020204" pitchFamily="34" charset="0"/>
                <a:ea typeface="Calibri" panose="020F0502020204030204" pitchFamily="34" charset="0"/>
              </a:rPr>
              <a:t>Wird ein Anwendungsfall durch einen Zweiten unter einer bestimmten Bedingung erwei­tert, wird diese Beziehung durch die Verbindung der Anwendungsfälle mit einem Pfeil gekennzeichnet, der mit dem Stereotyp «</a:t>
            </a:r>
            <a:r>
              <a:rPr lang="de-AT" sz="1200" dirty="0" err="1">
                <a:effectLst/>
                <a:latin typeface="Arial" panose="020B0604020202020204" pitchFamily="34" charset="0"/>
                <a:ea typeface="Calibri" panose="020F0502020204030204" pitchFamily="34" charset="0"/>
              </a:rPr>
              <a:t>extend</a:t>
            </a:r>
            <a:r>
              <a:rPr lang="de-AT" sz="1200" dirty="0">
                <a:effectLst/>
                <a:latin typeface="Arial" panose="020B0604020202020204" pitchFamily="34" charset="0"/>
                <a:ea typeface="Calibri" panose="020F0502020204030204" pitchFamily="34" charset="0"/>
              </a:rPr>
              <a:t>» beschriftet wird. Die Pfeilspitze zeigt auf den Anwendungsfall, der erweitert wird.</a:t>
            </a: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10</a:t>
            </a:fld>
            <a:endParaRPr lang="de-AT"/>
          </a:p>
        </p:txBody>
      </p:sp>
    </p:spTree>
    <p:extLst>
      <p:ext uri="{BB962C8B-B14F-4D97-AF65-F5344CB8AC3E}">
        <p14:creationId xmlns:p14="http://schemas.microsoft.com/office/powerpoint/2010/main" val="4073613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effectLst/>
                <a:latin typeface="Arial" panose="020B0604020202020204" pitchFamily="34" charset="0"/>
                <a:ea typeface="Times New Roman" panose="02020603050405020304" pitchFamily="18" charset="0"/>
              </a:rPr>
              <a:t>Ist ein Anwendungsfall in einem Zweiten enthalten, d. h. ist er fester Bestandteil von diesem, werden beide Anwendungsfälle mit einem Pfeil verbunden, der das Stereotyp «</a:t>
            </a:r>
            <a:r>
              <a:rPr lang="de-AT" sz="1200" dirty="0" err="1">
                <a:effectLst/>
                <a:latin typeface="Arial" panose="020B0604020202020204" pitchFamily="34" charset="0"/>
                <a:ea typeface="Times New Roman" panose="02020603050405020304" pitchFamily="18" charset="0"/>
              </a:rPr>
              <a:t>include</a:t>
            </a:r>
            <a:r>
              <a:rPr lang="de-AT" sz="1200" dirty="0">
                <a:effectLst/>
                <a:latin typeface="Arial" panose="020B0604020202020204" pitchFamily="34" charset="0"/>
                <a:ea typeface="Times New Roman" panose="02020603050405020304" pitchFamily="18" charset="0"/>
              </a:rPr>
              <a:t>» als Beschriftung erhält. Die Pfeilspitze zeigt auf </a:t>
            </a:r>
            <a:r>
              <a:rPr lang="de-AT" sz="1200" dirty="0">
                <a:effectLst/>
                <a:latin typeface="Arial" panose="020B0604020202020204" pitchFamily="34" charset="0"/>
                <a:ea typeface="Calibri" panose="020F0502020204030204" pitchFamily="34" charset="0"/>
              </a:rPr>
              <a:t>den enthaltenen Anwendungsfall.</a:t>
            </a: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11</a:t>
            </a:fld>
            <a:endParaRPr lang="de-AT"/>
          </a:p>
        </p:txBody>
      </p:sp>
    </p:spTree>
    <p:extLst>
      <p:ext uri="{BB962C8B-B14F-4D97-AF65-F5344CB8AC3E}">
        <p14:creationId xmlns:p14="http://schemas.microsoft.com/office/powerpoint/2010/main" val="61101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sz="1200" dirty="0">
                <a:effectLst/>
                <a:latin typeface="Arial" panose="020B0604020202020204" pitchFamily="34" charset="0"/>
                <a:ea typeface="Times New Roman" panose="02020603050405020304" pitchFamily="18" charset="0"/>
                <a:cs typeface="Times New Roman" panose="02020603050405020304" pitchFamily="18" charset="0"/>
              </a:rPr>
              <a:t>Diese Beziehung kann zwischen Akteuren und zwischen Anwendungsfällen modelliert werden und bedeutet, dass ein Anwendungsfall oder ein Akteur spezialisiert wird. Die Pfeilspitze zeigt auf den Akteur oder </a:t>
            </a:r>
            <a:r>
              <a:rPr lang="de-AT" sz="1200" dirty="0">
                <a:effectLst/>
                <a:latin typeface="Arial" panose="020B0604020202020204" pitchFamily="34" charset="0"/>
                <a:ea typeface="Calibri" panose="020F0502020204030204" pitchFamily="34" charset="0"/>
                <a:cs typeface="Times New Roman" panose="02020603050405020304" pitchFamily="18" charset="0"/>
              </a:rPr>
              <a:t>Anwendungsfall, der spezialisiert wird.</a:t>
            </a:r>
            <a:endParaRPr lang="de-AT"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de-AT" dirty="0"/>
          </a:p>
        </p:txBody>
      </p:sp>
      <p:sp>
        <p:nvSpPr>
          <p:cNvPr id="4" name="Foliennummernplatzhalter 3"/>
          <p:cNvSpPr>
            <a:spLocks noGrp="1"/>
          </p:cNvSpPr>
          <p:nvPr>
            <p:ph type="sldNum" sz="quarter" idx="5"/>
          </p:nvPr>
        </p:nvSpPr>
        <p:spPr/>
        <p:txBody>
          <a:bodyPr/>
          <a:lstStyle/>
          <a:p>
            <a:fld id="{98DB4265-1AD7-4A36-A3B7-DE3D776D63F7}" type="slidenum">
              <a:rPr lang="de-AT" smtClean="0"/>
              <a:t>12</a:t>
            </a:fld>
            <a:endParaRPr lang="de-AT"/>
          </a:p>
        </p:txBody>
      </p:sp>
    </p:spTree>
    <p:extLst>
      <p:ext uri="{BB962C8B-B14F-4D97-AF65-F5344CB8AC3E}">
        <p14:creationId xmlns:p14="http://schemas.microsoft.com/office/powerpoint/2010/main" val="209426484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de-DE"/>
              <a:t>Mastertitelformat bearbeiten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de-DE"/>
              <a:t>Mastertitelformat bearbeiten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4/12/2022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DA16AA21-1863-4931-97CB-99D0A168701B}"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772C379-9A7C-4C87-A116-CBE9F58B04C5}" type="datetimeFigureOut">
              <a:rPr lang="en-US" dirty="0"/>
              <a:t>4/12/2022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4/12/2022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s7-augsburg.de/aicher/files_codeconcert/11Prog/ANPR_UML_Usecasediagramm.pdf" TargetMode="External"/><Relationship Id="rId2" Type="http://schemas.openxmlformats.org/officeDocument/2006/relationships/hyperlink" Target="https://www.sparxsystems.de/ressourcen/literatur/leseprobe-zu-projektabwicklung-mit-uml-und-enterprise-architect/anwendungsfalldiagramm-use-case-diagram/" TargetMode="External"/><Relationship Id="rId1" Type="http://schemas.openxmlformats.org/officeDocument/2006/relationships/slideLayout" Target="../slideLayouts/slideLayout2.xml"/><Relationship Id="rId4" Type="http://schemas.openxmlformats.org/officeDocument/2006/relationships/hyperlink" Target="https://www.lucidchart.com/pages/de/uml-anwendungsfalldiagram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4CDA28-8F6D-4479-8F2D-33E78F719B5C}"/>
              </a:ext>
            </a:extLst>
          </p:cNvPr>
          <p:cNvSpPr>
            <a:spLocks noGrp="1"/>
          </p:cNvSpPr>
          <p:nvPr>
            <p:ph type="ctrTitle"/>
          </p:nvPr>
        </p:nvSpPr>
        <p:spPr/>
        <p:txBody>
          <a:bodyPr/>
          <a:lstStyle/>
          <a:p>
            <a:r>
              <a:rPr lang="de-AT" dirty="0" err="1"/>
              <a:t>Uml</a:t>
            </a:r>
            <a:r>
              <a:rPr lang="de-AT" dirty="0"/>
              <a:t> Use-</a:t>
            </a:r>
            <a:r>
              <a:rPr lang="de-AT" dirty="0" err="1"/>
              <a:t>cases</a:t>
            </a:r>
            <a:endParaRPr lang="de-AT" dirty="0"/>
          </a:p>
        </p:txBody>
      </p:sp>
      <p:sp>
        <p:nvSpPr>
          <p:cNvPr id="3" name="Untertitel 2">
            <a:extLst>
              <a:ext uri="{FF2B5EF4-FFF2-40B4-BE49-F238E27FC236}">
                <a16:creationId xmlns:a16="http://schemas.microsoft.com/office/drawing/2014/main" id="{708713AF-E0FB-4692-A676-5A49F8B0E3CF}"/>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289078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53EAAC-B6C2-4C2A-8FF5-95E5B6A6B0D8}"/>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Erweitert</a:t>
            </a:r>
            <a:endParaRPr lang="de-AT" sz="8800" dirty="0"/>
          </a:p>
        </p:txBody>
      </p:sp>
      <p:sp>
        <p:nvSpPr>
          <p:cNvPr id="3" name="Inhaltsplatzhalter 2">
            <a:extLst>
              <a:ext uri="{FF2B5EF4-FFF2-40B4-BE49-F238E27FC236}">
                <a16:creationId xmlns:a16="http://schemas.microsoft.com/office/drawing/2014/main" id="{7B896071-4DC8-4DDE-A12A-FFEF462D9C62}"/>
              </a:ext>
            </a:extLst>
          </p:cNvPr>
          <p:cNvSpPr>
            <a:spLocks noGrp="1"/>
          </p:cNvSpPr>
          <p:nvPr>
            <p:ph idx="1"/>
          </p:nvPr>
        </p:nvSpPr>
        <p:spPr/>
        <p:txBody>
          <a:bodyPr/>
          <a:lstStyle/>
          <a:p>
            <a:endParaRPr lang="de-AT" dirty="0"/>
          </a:p>
        </p:txBody>
      </p:sp>
      <p:pic>
        <p:nvPicPr>
          <p:cNvPr id="4" name="Grafik 3">
            <a:extLst>
              <a:ext uri="{FF2B5EF4-FFF2-40B4-BE49-F238E27FC236}">
                <a16:creationId xmlns:a16="http://schemas.microsoft.com/office/drawing/2014/main" id="{08E7D7F6-14FD-4FAD-905C-943AB86B37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6922" y="3429000"/>
            <a:ext cx="3338155" cy="958174"/>
          </a:xfrm>
          <a:prstGeom prst="rect">
            <a:avLst/>
          </a:prstGeom>
          <a:noFill/>
          <a:ln>
            <a:noFill/>
          </a:ln>
        </p:spPr>
      </p:pic>
    </p:spTree>
    <p:extLst>
      <p:ext uri="{BB962C8B-B14F-4D97-AF65-F5344CB8AC3E}">
        <p14:creationId xmlns:p14="http://schemas.microsoft.com/office/powerpoint/2010/main" val="253320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CE7FBD-50DD-4CFA-B689-A5D760607D57}"/>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Enthält</a:t>
            </a:r>
            <a:endParaRPr lang="de-AT" sz="8800" dirty="0"/>
          </a:p>
        </p:txBody>
      </p:sp>
      <p:sp>
        <p:nvSpPr>
          <p:cNvPr id="3" name="Inhaltsplatzhalter 2">
            <a:extLst>
              <a:ext uri="{FF2B5EF4-FFF2-40B4-BE49-F238E27FC236}">
                <a16:creationId xmlns:a16="http://schemas.microsoft.com/office/drawing/2014/main" id="{F7DAA9AB-6ABA-44B6-9E06-D4C9807705BD}"/>
              </a:ext>
            </a:extLst>
          </p:cNvPr>
          <p:cNvSpPr>
            <a:spLocks noGrp="1"/>
          </p:cNvSpPr>
          <p:nvPr>
            <p:ph idx="1"/>
          </p:nvPr>
        </p:nvSpPr>
        <p:spPr/>
        <p:txBody>
          <a:bodyPr/>
          <a:lstStyle/>
          <a:p>
            <a:endParaRPr lang="de-AT" dirty="0"/>
          </a:p>
        </p:txBody>
      </p:sp>
      <p:pic>
        <p:nvPicPr>
          <p:cNvPr id="4" name="Grafik 3">
            <a:extLst>
              <a:ext uri="{FF2B5EF4-FFF2-40B4-BE49-F238E27FC236}">
                <a16:creationId xmlns:a16="http://schemas.microsoft.com/office/drawing/2014/main" id="{C8B86F2C-AF67-4A7D-9E82-7BB1D21627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20531" y="2965596"/>
            <a:ext cx="3109288" cy="926807"/>
          </a:xfrm>
          <a:prstGeom prst="rect">
            <a:avLst/>
          </a:prstGeom>
          <a:noFill/>
          <a:ln>
            <a:noFill/>
          </a:ln>
        </p:spPr>
      </p:pic>
    </p:spTree>
    <p:extLst>
      <p:ext uri="{BB962C8B-B14F-4D97-AF65-F5344CB8AC3E}">
        <p14:creationId xmlns:p14="http://schemas.microsoft.com/office/powerpoint/2010/main" val="159313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1EC1A-5683-48AC-9607-2801170AC27A}"/>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Generalisierung</a:t>
            </a:r>
            <a:endParaRPr lang="de-AT" sz="8800" dirty="0"/>
          </a:p>
        </p:txBody>
      </p:sp>
      <p:sp>
        <p:nvSpPr>
          <p:cNvPr id="3" name="Inhaltsplatzhalter 2">
            <a:extLst>
              <a:ext uri="{FF2B5EF4-FFF2-40B4-BE49-F238E27FC236}">
                <a16:creationId xmlns:a16="http://schemas.microsoft.com/office/drawing/2014/main" id="{BCEEB32E-25DC-4A12-9F91-0D7B962D0565}"/>
              </a:ext>
            </a:extLst>
          </p:cNvPr>
          <p:cNvSpPr>
            <a:spLocks noGrp="1"/>
          </p:cNvSpPr>
          <p:nvPr>
            <p:ph idx="1"/>
          </p:nvPr>
        </p:nvSpPr>
        <p:spPr/>
        <p:txBody>
          <a:bodyPr/>
          <a:lstStyle/>
          <a:p>
            <a:endParaRPr lang="de-AT" dirty="0"/>
          </a:p>
        </p:txBody>
      </p:sp>
      <p:pic>
        <p:nvPicPr>
          <p:cNvPr id="4" name="Grafik 3">
            <a:extLst>
              <a:ext uri="{FF2B5EF4-FFF2-40B4-BE49-F238E27FC236}">
                <a16:creationId xmlns:a16="http://schemas.microsoft.com/office/drawing/2014/main" id="{EAC5D8E1-5487-4CE5-9640-3A33E22938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3118" y="3429000"/>
            <a:ext cx="4205763" cy="761388"/>
          </a:xfrm>
          <a:prstGeom prst="rect">
            <a:avLst/>
          </a:prstGeom>
          <a:noFill/>
          <a:ln>
            <a:noFill/>
          </a:ln>
        </p:spPr>
      </p:pic>
    </p:spTree>
    <p:extLst>
      <p:ext uri="{BB962C8B-B14F-4D97-AF65-F5344CB8AC3E}">
        <p14:creationId xmlns:p14="http://schemas.microsoft.com/office/powerpoint/2010/main" val="189337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6EB471-12C5-4F08-B77D-839077777926}"/>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Notiz</a:t>
            </a:r>
            <a:endParaRPr lang="de-AT" sz="8800" dirty="0"/>
          </a:p>
        </p:txBody>
      </p:sp>
      <p:sp>
        <p:nvSpPr>
          <p:cNvPr id="3" name="Inhaltsplatzhalter 2">
            <a:extLst>
              <a:ext uri="{FF2B5EF4-FFF2-40B4-BE49-F238E27FC236}">
                <a16:creationId xmlns:a16="http://schemas.microsoft.com/office/drawing/2014/main" id="{863C8DE2-A81E-45CD-9FCA-D4B100750182}"/>
              </a:ext>
            </a:extLst>
          </p:cNvPr>
          <p:cNvSpPr>
            <a:spLocks noGrp="1"/>
          </p:cNvSpPr>
          <p:nvPr>
            <p:ph idx="1"/>
          </p:nvPr>
        </p:nvSpPr>
        <p:spPr/>
        <p:txBody>
          <a:bodyPr/>
          <a:lstStyle/>
          <a:p>
            <a:endParaRPr lang="de-AT" dirty="0"/>
          </a:p>
        </p:txBody>
      </p:sp>
      <p:pic>
        <p:nvPicPr>
          <p:cNvPr id="4" name="Grafik 3">
            <a:extLst>
              <a:ext uri="{FF2B5EF4-FFF2-40B4-BE49-F238E27FC236}">
                <a16:creationId xmlns:a16="http://schemas.microsoft.com/office/drawing/2014/main" id="{81457F8A-3A7F-4FE8-8F0B-452380E2EF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41047" y="2917004"/>
            <a:ext cx="3309906" cy="2452664"/>
          </a:xfrm>
          <a:prstGeom prst="rect">
            <a:avLst/>
          </a:prstGeom>
          <a:noFill/>
          <a:ln>
            <a:noFill/>
          </a:ln>
        </p:spPr>
      </p:pic>
    </p:spTree>
    <p:extLst>
      <p:ext uri="{BB962C8B-B14F-4D97-AF65-F5344CB8AC3E}">
        <p14:creationId xmlns:p14="http://schemas.microsoft.com/office/powerpoint/2010/main" val="206794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6A84B3-C06C-4557-97AF-2D52B6DA7195}"/>
              </a:ext>
            </a:extLst>
          </p:cNvPr>
          <p:cNvSpPr>
            <a:spLocks noGrp="1"/>
          </p:cNvSpPr>
          <p:nvPr>
            <p:ph type="title"/>
          </p:nvPr>
        </p:nvSpPr>
        <p:spPr/>
        <p:txBody>
          <a:bodyPr>
            <a:normAutofit/>
          </a:bodyPr>
          <a:lstStyle/>
          <a:p>
            <a:r>
              <a:rPr lang="de-AT" sz="3600" b="1" dirty="0">
                <a:effectLst/>
                <a:latin typeface="Arial" panose="020B0604020202020204" pitchFamily="34" charset="0"/>
                <a:ea typeface="Times New Roman" panose="02020603050405020304" pitchFamily="18" charset="0"/>
              </a:rPr>
              <a:t>Notizverbindung</a:t>
            </a:r>
            <a:endParaRPr lang="de-AT" sz="8800" dirty="0"/>
          </a:p>
        </p:txBody>
      </p:sp>
      <p:sp>
        <p:nvSpPr>
          <p:cNvPr id="6" name="Inhaltsplatzhalter 5">
            <a:extLst>
              <a:ext uri="{FF2B5EF4-FFF2-40B4-BE49-F238E27FC236}">
                <a16:creationId xmlns:a16="http://schemas.microsoft.com/office/drawing/2014/main" id="{1EEC5A33-8569-472A-B464-FF96FFFBBF4E}"/>
              </a:ext>
            </a:extLst>
          </p:cNvPr>
          <p:cNvSpPr>
            <a:spLocks noGrp="1"/>
          </p:cNvSpPr>
          <p:nvPr>
            <p:ph idx="1"/>
          </p:nvPr>
        </p:nvSpPr>
        <p:spPr/>
        <p:txBody>
          <a:bodyPr/>
          <a:lstStyle/>
          <a:p>
            <a:endParaRPr lang="de-AT" dirty="0"/>
          </a:p>
        </p:txBody>
      </p:sp>
      <p:pic>
        <p:nvPicPr>
          <p:cNvPr id="7" name="Grafik 6">
            <a:extLst>
              <a:ext uri="{FF2B5EF4-FFF2-40B4-BE49-F238E27FC236}">
                <a16:creationId xmlns:a16="http://schemas.microsoft.com/office/drawing/2014/main" id="{E2E6840F-B9C8-4031-9F92-3DEF4FC204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6409" y="3189222"/>
            <a:ext cx="3759182" cy="724246"/>
          </a:xfrm>
          <a:prstGeom prst="rect">
            <a:avLst/>
          </a:prstGeom>
          <a:noFill/>
          <a:ln>
            <a:noFill/>
          </a:ln>
        </p:spPr>
      </p:pic>
    </p:spTree>
    <p:extLst>
      <p:ext uri="{BB962C8B-B14F-4D97-AF65-F5344CB8AC3E}">
        <p14:creationId xmlns:p14="http://schemas.microsoft.com/office/powerpoint/2010/main" val="70049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F9FE9D-FD7A-4A8C-9918-6DF0810F4293}"/>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Beispiel</a:t>
            </a:r>
            <a:endParaRPr lang="de-AT" sz="8800" dirty="0"/>
          </a:p>
        </p:txBody>
      </p:sp>
      <p:sp>
        <p:nvSpPr>
          <p:cNvPr id="3" name="Inhaltsplatzhalter 2">
            <a:extLst>
              <a:ext uri="{FF2B5EF4-FFF2-40B4-BE49-F238E27FC236}">
                <a16:creationId xmlns:a16="http://schemas.microsoft.com/office/drawing/2014/main" id="{F4BF28DD-0B74-4179-9668-286AC3514F4C}"/>
              </a:ext>
            </a:extLst>
          </p:cNvPr>
          <p:cNvSpPr>
            <a:spLocks noGrp="1"/>
          </p:cNvSpPr>
          <p:nvPr>
            <p:ph idx="1"/>
          </p:nvPr>
        </p:nvSpPr>
        <p:spPr/>
        <p:txBody>
          <a:bodyPr/>
          <a:lstStyle/>
          <a:p>
            <a:endParaRPr lang="de-AT" dirty="0"/>
          </a:p>
        </p:txBody>
      </p:sp>
      <p:pic>
        <p:nvPicPr>
          <p:cNvPr id="4" name="Grafik 3" descr="Beispiel für ein Anwendungsfalldiagramm">
            <a:extLst>
              <a:ext uri="{FF2B5EF4-FFF2-40B4-BE49-F238E27FC236}">
                <a16:creationId xmlns:a16="http://schemas.microsoft.com/office/drawing/2014/main" id="{ABDD447C-EDD2-44BF-B7B6-5F170E542C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67641" y="944758"/>
            <a:ext cx="3451860" cy="5130165"/>
          </a:xfrm>
          <a:prstGeom prst="rect">
            <a:avLst/>
          </a:prstGeom>
          <a:noFill/>
          <a:ln>
            <a:noFill/>
          </a:ln>
        </p:spPr>
      </p:pic>
    </p:spTree>
    <p:extLst>
      <p:ext uri="{BB962C8B-B14F-4D97-AF65-F5344CB8AC3E}">
        <p14:creationId xmlns:p14="http://schemas.microsoft.com/office/powerpoint/2010/main" val="119785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5E612-8F6A-4DB0-A281-72B1ED0B1D32}"/>
              </a:ext>
            </a:extLst>
          </p:cNvPr>
          <p:cNvSpPr>
            <a:spLocks noGrp="1"/>
          </p:cNvSpPr>
          <p:nvPr>
            <p:ph type="title"/>
          </p:nvPr>
        </p:nvSpPr>
        <p:spPr/>
        <p:txBody>
          <a:bodyPr>
            <a:normAutofit/>
          </a:bodyPr>
          <a:lstStyle/>
          <a:p>
            <a:r>
              <a:rPr lang="de-AT" sz="3600" dirty="0">
                <a:latin typeface="Arial" panose="020B0604020202020204" pitchFamily="34" charset="0"/>
                <a:cs typeface="Arial" panose="020B0604020202020204" pitchFamily="34" charset="0"/>
              </a:rPr>
              <a:t>Quellen</a:t>
            </a:r>
          </a:p>
        </p:txBody>
      </p:sp>
      <p:sp>
        <p:nvSpPr>
          <p:cNvPr id="3" name="Inhaltsplatzhalter 2">
            <a:extLst>
              <a:ext uri="{FF2B5EF4-FFF2-40B4-BE49-F238E27FC236}">
                <a16:creationId xmlns:a16="http://schemas.microsoft.com/office/drawing/2014/main" id="{F4BCA919-E943-400E-8340-844C49C89683}"/>
              </a:ext>
            </a:extLst>
          </p:cNvPr>
          <p:cNvSpPr>
            <a:spLocks noGrp="1"/>
          </p:cNvSpPr>
          <p:nvPr>
            <p:ph idx="1"/>
          </p:nvPr>
        </p:nvSpPr>
        <p:spPr/>
        <p:txBody>
          <a:bodyPr/>
          <a:lstStyle/>
          <a:p>
            <a:pPr>
              <a:lnSpc>
                <a:spcPct val="107000"/>
              </a:lnSpc>
              <a:spcAft>
                <a:spcPts val="800"/>
              </a:spcAft>
            </a:pPr>
            <a:r>
              <a:rPr lang="de-AT"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https://www.sparxsystems.de/ressourcen/literatur/leseprobe-zu-projektabwicklung-mit-uml-und-enterprise-architect/anwendungsfalldiagramm-use-case-diagram/</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AT"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http://www.bs7-augsburg.de/aicher/files_codeconcert/11Prog/ANPR_UML_Usecasediagramm.pdf</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AT"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4"/>
              </a:rPr>
              <a:t>https://www.lucidchart.com/pages/de/uml-anwendungsfalldiagramm</a:t>
            </a:r>
            <a:endParaRPr lang="de-AT"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1321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42E49-6A1A-4F29-93A2-22EB71858303}"/>
              </a:ext>
            </a:extLst>
          </p:cNvPr>
          <p:cNvSpPr>
            <a:spLocks noGrp="1"/>
          </p:cNvSpPr>
          <p:nvPr>
            <p:ph type="title"/>
          </p:nvPr>
        </p:nvSpPr>
        <p:spPr>
          <a:xfrm>
            <a:off x="1066800" y="2624328"/>
            <a:ext cx="10058400" cy="1609344"/>
          </a:xfrm>
        </p:spPr>
        <p:txBody>
          <a:bodyPr/>
          <a:lstStyle/>
          <a:p>
            <a:pPr algn="ctr"/>
            <a:r>
              <a:rPr lang="de-AT" dirty="0"/>
              <a:t>Danke für eure Aufmerksamkeit</a:t>
            </a:r>
          </a:p>
        </p:txBody>
      </p:sp>
    </p:spTree>
    <p:extLst>
      <p:ext uri="{BB962C8B-B14F-4D97-AF65-F5344CB8AC3E}">
        <p14:creationId xmlns:p14="http://schemas.microsoft.com/office/powerpoint/2010/main" val="416865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EDE093-C37A-4C69-9653-7506515921A6}"/>
              </a:ext>
            </a:extLst>
          </p:cNvPr>
          <p:cNvSpPr>
            <a:spLocks noGrp="1"/>
          </p:cNvSpPr>
          <p:nvPr>
            <p:ph type="title"/>
          </p:nvPr>
        </p:nvSpPr>
        <p:spPr/>
        <p:txBody>
          <a:bodyPr/>
          <a:lstStyle/>
          <a:p>
            <a:r>
              <a:rPr lang="de-AT" sz="3600" b="1" dirty="0">
                <a:latin typeface="Arial" panose="020B0604020202020204" pitchFamily="34" charset="0"/>
                <a:cs typeface="Arial" panose="020B0604020202020204" pitchFamily="34" charset="0"/>
              </a:rPr>
              <a:t>Inhalt</a:t>
            </a:r>
            <a:endParaRPr lang="de-AT" b="1"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3C50D903-7F2B-4AFA-B2C3-AAF9BFE5D86D}"/>
              </a:ext>
            </a:extLst>
          </p:cNvPr>
          <p:cNvSpPr>
            <a:spLocks noGrp="1"/>
          </p:cNvSpPr>
          <p:nvPr>
            <p:ph idx="1"/>
          </p:nvPr>
        </p:nvSpPr>
        <p:spPr/>
        <p:txBody>
          <a:bodyPr>
            <a:normAutofit/>
          </a:bodyPr>
          <a:lstStyle/>
          <a:p>
            <a:r>
              <a:rPr lang="de-AT" sz="1800" b="1" dirty="0">
                <a:effectLst/>
                <a:latin typeface="Arial" panose="020B0604020202020204" pitchFamily="34" charset="0"/>
                <a:ea typeface="Times New Roman" panose="02020603050405020304" pitchFamily="18" charset="0"/>
                <a:cs typeface="Times New Roman" panose="02020603050405020304" pitchFamily="18" charset="0"/>
              </a:rPr>
              <a:t>Was ist ein Use Case Diagramm?</a:t>
            </a:r>
          </a:p>
          <a:p>
            <a:r>
              <a:rPr lang="de-AT" sz="1800" b="1" dirty="0">
                <a:effectLst/>
                <a:latin typeface="Arial" panose="020B0604020202020204" pitchFamily="34" charset="0"/>
                <a:ea typeface="Times New Roman" panose="02020603050405020304" pitchFamily="18" charset="0"/>
              </a:rPr>
              <a:t>Wann sind Use Case Diagramme sinnvoll?</a:t>
            </a:r>
          </a:p>
          <a:p>
            <a:r>
              <a:rPr lang="de-AT" sz="1800" b="1" dirty="0">
                <a:effectLst/>
                <a:latin typeface="Arial" panose="020B0604020202020204" pitchFamily="34" charset="0"/>
                <a:ea typeface="Times New Roman" panose="02020603050405020304" pitchFamily="18" charset="0"/>
              </a:rPr>
              <a:t>Komponenten von Use Case Diagrammen</a:t>
            </a:r>
          </a:p>
          <a:p>
            <a:r>
              <a:rPr lang="de-AT" sz="1800" b="1" dirty="0">
                <a:effectLst/>
                <a:latin typeface="Arial" panose="020B0604020202020204" pitchFamily="34" charset="0"/>
                <a:ea typeface="Times New Roman" panose="02020603050405020304" pitchFamily="18" charset="0"/>
              </a:rPr>
              <a:t>Symbole und Notation in Anwendungsfalldiagrammen</a:t>
            </a:r>
          </a:p>
          <a:p>
            <a:r>
              <a:rPr lang="de-AT" sz="1800" b="1" dirty="0">
                <a:effectLst/>
                <a:latin typeface="Arial" panose="020B0604020202020204" pitchFamily="34" charset="0"/>
                <a:ea typeface="Calibri" panose="020F0502020204030204" pitchFamily="34" charset="0"/>
              </a:rPr>
              <a:t>Beispiel</a:t>
            </a:r>
            <a:endParaRPr lang="de-AT" sz="1800" dirty="0"/>
          </a:p>
        </p:txBody>
      </p:sp>
    </p:spTree>
    <p:extLst>
      <p:ext uri="{BB962C8B-B14F-4D97-AF65-F5344CB8AC3E}">
        <p14:creationId xmlns:p14="http://schemas.microsoft.com/office/powerpoint/2010/main" val="210692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5000C5-4FC2-4120-9108-55748B2715C6}"/>
              </a:ext>
            </a:extLst>
          </p:cNvPr>
          <p:cNvSpPr>
            <a:spLocks noGrp="1"/>
          </p:cNvSpPr>
          <p:nvPr>
            <p:ph type="title"/>
          </p:nvPr>
        </p:nvSpPr>
        <p:spPr/>
        <p:txBody>
          <a:bodyPr>
            <a:normAutofit/>
          </a:bodyPr>
          <a:lstStyle/>
          <a:p>
            <a:pPr>
              <a:lnSpc>
                <a:spcPct val="107000"/>
              </a:lnSpc>
              <a:spcAft>
                <a:spcPts val="2400"/>
              </a:spcAft>
            </a:pPr>
            <a:r>
              <a:rPr lang="de-AT" sz="3600" b="1" dirty="0">
                <a:effectLst/>
                <a:latin typeface="Arial" panose="020B0604020202020204" pitchFamily="34" charset="0"/>
                <a:ea typeface="Times New Roman" panose="02020603050405020304" pitchFamily="18" charset="0"/>
                <a:cs typeface="Times New Roman" panose="02020603050405020304" pitchFamily="18" charset="0"/>
              </a:rPr>
              <a:t>Was ist ein Use Case Diagramm?</a:t>
            </a:r>
            <a:endParaRPr lang="de-AT"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Inhaltsplatzhalter 2">
            <a:extLst>
              <a:ext uri="{FF2B5EF4-FFF2-40B4-BE49-F238E27FC236}">
                <a16:creationId xmlns:a16="http://schemas.microsoft.com/office/drawing/2014/main" id="{3067EC16-D432-4474-AF8B-A02A55EF6EC2}"/>
              </a:ext>
            </a:extLst>
          </p:cNvPr>
          <p:cNvSpPr>
            <a:spLocks noGrp="1"/>
          </p:cNvSpPr>
          <p:nvPr>
            <p:ph idx="1"/>
          </p:nvPr>
        </p:nvSpPr>
        <p:spPr/>
        <p:txBody>
          <a:bodyPr>
            <a:normAutofit/>
          </a:bodyPr>
          <a:lstStyle/>
          <a:p>
            <a:pPr>
              <a:lnSpc>
                <a:spcPct val="107000"/>
              </a:lnSpc>
              <a:spcAft>
                <a:spcPts val="1200"/>
              </a:spcAft>
            </a:pPr>
            <a:r>
              <a:rPr lang="de-AT" sz="1800" dirty="0">
                <a:effectLst/>
                <a:latin typeface="Arial" panose="020B0604020202020204" pitchFamily="34" charset="0"/>
                <a:ea typeface="Times New Roman" panose="02020603050405020304" pitchFamily="18" charset="0"/>
                <a:cs typeface="Arial" panose="020B0604020202020204" pitchFamily="34" charset="0"/>
              </a:rPr>
              <a:t>In der Unified Modeling Language (UML) dienen Use Case Diagramme zur Zusammenfassung der Angaben über die Benutzer in einem System und deren Interaktionen mit dem System. Zur Erstellung von Anwendungsfalldiagrammen wird ein Satz spezieller Symbole und Konnektoren verwendet. Ein effektives UML-Anwendungsfalldiagramm unterstützt die Thematisierung und Veranschaulichung von:</a:t>
            </a:r>
            <a:endParaRPr lang="de-AT"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0"/>
              </a:spcAft>
              <a:buSzPts val="1000"/>
              <a:buFont typeface="Symbol" panose="05050102010706020507" pitchFamily="18" charset="2"/>
              <a:buChar char=""/>
              <a:tabLst>
                <a:tab pos="457200" algn="l"/>
              </a:tabLst>
            </a:pPr>
            <a:r>
              <a:rPr lang="de-AT" sz="1800" b="1" dirty="0">
                <a:effectLst/>
                <a:latin typeface="Arial" panose="020B0604020202020204" pitchFamily="34" charset="0"/>
                <a:ea typeface="Times New Roman" panose="02020603050405020304" pitchFamily="18" charset="0"/>
                <a:cs typeface="Arial" panose="020B0604020202020204" pitchFamily="34" charset="0"/>
              </a:rPr>
              <a:t>Szenarien</a:t>
            </a:r>
            <a:endParaRPr lang="de-AT" sz="18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1200"/>
              </a:spcAft>
              <a:buSzPts val="1000"/>
              <a:buFont typeface="Symbol" panose="05050102010706020507" pitchFamily="18" charset="2"/>
              <a:buChar char=""/>
              <a:tabLst>
                <a:tab pos="457200" algn="l"/>
              </a:tabLst>
            </a:pPr>
            <a:r>
              <a:rPr lang="de-AT" sz="1800" b="1" dirty="0">
                <a:effectLst/>
                <a:latin typeface="Arial" panose="020B0604020202020204" pitchFamily="34" charset="0"/>
                <a:ea typeface="Times New Roman" panose="02020603050405020304" pitchFamily="18" charset="0"/>
                <a:cs typeface="Arial" panose="020B0604020202020204" pitchFamily="34" charset="0"/>
              </a:rPr>
              <a:t>Ziele</a:t>
            </a:r>
            <a:endParaRPr lang="de-AT" sz="18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AT" sz="1800" b="1" dirty="0">
                <a:effectLst/>
                <a:latin typeface="Arial" panose="020B0604020202020204" pitchFamily="34" charset="0"/>
                <a:ea typeface="Times New Roman" panose="02020603050405020304" pitchFamily="18" charset="0"/>
                <a:cs typeface="Arial" panose="020B0604020202020204" pitchFamily="34" charset="0"/>
              </a:rPr>
              <a:t>Umfang Ihres Systems</a:t>
            </a:r>
            <a:endParaRPr lang="de-AT" sz="1800" b="1" dirty="0">
              <a:effectLst/>
              <a:latin typeface="Arial" panose="020B0604020202020204" pitchFamily="34" charset="0"/>
              <a:ea typeface="Calibri" panose="020F0502020204030204" pitchFamily="34" charset="0"/>
              <a:cs typeface="Arial" panose="020B0604020202020204" pitchFamily="34" charset="0"/>
            </a:endParaRPr>
          </a:p>
          <a:p>
            <a:endParaRPr lang="de-AT" dirty="0"/>
          </a:p>
        </p:txBody>
      </p:sp>
    </p:spTree>
    <p:extLst>
      <p:ext uri="{BB962C8B-B14F-4D97-AF65-F5344CB8AC3E}">
        <p14:creationId xmlns:p14="http://schemas.microsoft.com/office/powerpoint/2010/main" val="272496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1C530-0A01-4D89-8E08-DF24119FB414}"/>
              </a:ext>
            </a:extLst>
          </p:cNvPr>
          <p:cNvSpPr>
            <a:spLocks noGrp="1"/>
          </p:cNvSpPr>
          <p:nvPr>
            <p:ph type="title"/>
          </p:nvPr>
        </p:nvSpPr>
        <p:spPr/>
        <p:txBody>
          <a:bodyPr>
            <a:normAutofit/>
          </a:bodyPr>
          <a:lstStyle/>
          <a:p>
            <a:r>
              <a:rPr lang="de-AT" sz="3600" b="1" dirty="0">
                <a:effectLst/>
                <a:latin typeface="Arial" panose="020B0604020202020204" pitchFamily="34" charset="0"/>
                <a:ea typeface="Times New Roman" panose="02020603050405020304" pitchFamily="18" charset="0"/>
              </a:rPr>
              <a:t>Wann sind Use Case Diagramme sinnvoll?</a:t>
            </a:r>
            <a:endParaRPr lang="de-AT" sz="8800" dirty="0"/>
          </a:p>
        </p:txBody>
      </p:sp>
      <p:sp>
        <p:nvSpPr>
          <p:cNvPr id="3" name="Inhaltsplatzhalter 2">
            <a:extLst>
              <a:ext uri="{FF2B5EF4-FFF2-40B4-BE49-F238E27FC236}">
                <a16:creationId xmlns:a16="http://schemas.microsoft.com/office/drawing/2014/main" id="{3DE59C9D-1AE6-48BB-9352-3824A80A1A77}"/>
              </a:ext>
            </a:extLst>
          </p:cNvPr>
          <p:cNvSpPr>
            <a:spLocks noGrp="1"/>
          </p:cNvSpPr>
          <p:nvPr>
            <p:ph idx="1"/>
          </p:nvPr>
        </p:nvSpPr>
        <p:spPr/>
        <p:txBody>
          <a:bodyPr>
            <a:normAutofit/>
          </a:bodyPr>
          <a:lstStyle/>
          <a:p>
            <a:pPr>
              <a:spcAft>
                <a:spcPts val="1200"/>
              </a:spcAft>
            </a:pPr>
            <a:r>
              <a:rPr lang="de-AT" sz="1800" dirty="0">
                <a:effectLst/>
                <a:latin typeface="Arial" panose="020B0604020202020204" pitchFamily="34" charset="0"/>
                <a:ea typeface="Times New Roman" panose="02020603050405020304" pitchFamily="18" charset="0"/>
                <a:cs typeface="Arial" panose="020B0604020202020204" pitchFamily="34" charset="0"/>
              </a:rPr>
              <a:t>UML-Anwendungsfalldiagramme eignen sich ideal für folgende Zwecke:</a:t>
            </a:r>
          </a:p>
          <a:p>
            <a:pPr marL="342900" lvl="0" indent="-342900">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cs typeface="Arial" panose="020B0604020202020204" pitchFamily="34" charset="0"/>
              </a:rPr>
              <a:t>Darstellung der Ziele von System-Benutzer-Interaktionen</a:t>
            </a:r>
          </a:p>
          <a:p>
            <a:pPr marL="342900" lvl="0" indent="-342900">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cs typeface="Arial" panose="020B0604020202020204" pitchFamily="34" charset="0"/>
              </a:rPr>
              <a:t>Definition und Organisation funktionaler Anforderungen in einem System</a:t>
            </a:r>
          </a:p>
          <a:p>
            <a:pPr marL="342900" lvl="0" indent="-342900">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cs typeface="Arial" panose="020B0604020202020204" pitchFamily="34" charset="0"/>
              </a:rPr>
              <a:t>Angaben zu Kontext und Anforderungen eines Systems</a:t>
            </a:r>
          </a:p>
          <a:p>
            <a:pPr marL="342900" lvl="0" indent="-342900">
              <a:spcAft>
                <a:spcPts val="1200"/>
              </a:spcAft>
              <a:buSzPts val="1000"/>
              <a:buFont typeface="Symbol" panose="05050102010706020507" pitchFamily="18" charset="2"/>
              <a:buChar char=""/>
              <a:tabLst>
                <a:tab pos="457200" algn="l"/>
              </a:tabLst>
            </a:pPr>
            <a:r>
              <a:rPr lang="de-AT" sz="1800" dirty="0">
                <a:effectLst/>
                <a:latin typeface="Arial" panose="020B0604020202020204" pitchFamily="34" charset="0"/>
                <a:ea typeface="Times New Roman" panose="02020603050405020304" pitchFamily="18" charset="0"/>
                <a:cs typeface="Arial" panose="020B0604020202020204" pitchFamily="34" charset="0"/>
              </a:rPr>
              <a:t>Modellierung des grundlegenden Ereignisflusses in einem Anwendungsfall</a:t>
            </a:r>
          </a:p>
          <a:p>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04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FC2F0-7DEB-4DEF-AB4E-B769A29407CC}"/>
              </a:ext>
            </a:extLst>
          </p:cNvPr>
          <p:cNvSpPr>
            <a:spLocks noGrp="1"/>
          </p:cNvSpPr>
          <p:nvPr>
            <p:ph type="title"/>
          </p:nvPr>
        </p:nvSpPr>
        <p:spPr/>
        <p:txBody>
          <a:bodyPr>
            <a:normAutofit/>
          </a:bodyPr>
          <a:lstStyle/>
          <a:p>
            <a:r>
              <a:rPr lang="de-AT" sz="3600" b="1" dirty="0">
                <a:effectLst/>
                <a:latin typeface="Arial" panose="020B0604020202020204" pitchFamily="34" charset="0"/>
                <a:ea typeface="Times New Roman" panose="02020603050405020304" pitchFamily="18" charset="0"/>
                <a:cs typeface="Arial" panose="020B0604020202020204" pitchFamily="34" charset="0"/>
              </a:rPr>
              <a:t>Komponenten von Use Case Diagrammen</a:t>
            </a:r>
            <a:endParaRPr lang="de-AT" sz="88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584FF718-FBB1-462C-B218-404DB0CA6068}"/>
              </a:ext>
            </a:extLst>
          </p:cNvPr>
          <p:cNvSpPr>
            <a:spLocks noGrp="1"/>
          </p:cNvSpPr>
          <p:nvPr>
            <p:ph idx="1"/>
          </p:nvPr>
        </p:nvSpPr>
        <p:spPr/>
        <p:txBody>
          <a:bodyPr/>
          <a:lstStyle/>
          <a:p>
            <a:pPr>
              <a:spcAft>
                <a:spcPts val="1200"/>
              </a:spcAft>
            </a:pPr>
            <a:r>
              <a:rPr lang="de-AT" sz="1800" dirty="0">
                <a:effectLst/>
                <a:latin typeface="Arial" panose="020B0604020202020204" pitchFamily="34" charset="0"/>
                <a:ea typeface="Times New Roman" panose="02020603050405020304" pitchFamily="18" charset="0"/>
                <a:cs typeface="Arial" panose="020B0604020202020204" pitchFamily="34" charset="0"/>
              </a:rPr>
              <a:t>Um zu verstehen, worum es sich bei Use Case- bzw. Anwendungsfalldiagrammen handelt, muss man zunächst die Bausteine verstehen, aus denen sie sich zusammensetzen. Dazu zählen vor allem:</a:t>
            </a:r>
          </a:p>
          <a:p>
            <a:pPr marL="342900" lvl="0" indent="-342900">
              <a:spcAft>
                <a:spcPts val="1200"/>
              </a:spcAft>
              <a:buSzPts val="1000"/>
              <a:buFont typeface="Symbol" panose="05050102010706020507" pitchFamily="18" charset="2"/>
              <a:buChar char=""/>
              <a:tabLst>
                <a:tab pos="457200" algn="l"/>
              </a:tabLst>
            </a:pPr>
            <a:r>
              <a:rPr lang="de-AT" sz="1800" b="1" dirty="0">
                <a:effectLst/>
                <a:latin typeface="Arial" panose="020B0604020202020204" pitchFamily="34" charset="0"/>
                <a:ea typeface="Times New Roman" panose="02020603050405020304" pitchFamily="18" charset="0"/>
                <a:cs typeface="Arial" panose="020B0604020202020204" pitchFamily="34" charset="0"/>
              </a:rPr>
              <a:t>Akteure</a:t>
            </a:r>
          </a:p>
          <a:p>
            <a:pPr marL="342900" lvl="0" indent="-342900">
              <a:spcAft>
                <a:spcPts val="1200"/>
              </a:spcAft>
              <a:buSzPts val="1000"/>
              <a:buFont typeface="Symbol" panose="05050102010706020507" pitchFamily="18" charset="2"/>
              <a:buChar char=""/>
              <a:tabLst>
                <a:tab pos="457200" algn="l"/>
              </a:tabLst>
            </a:pPr>
            <a:r>
              <a:rPr lang="de-AT" sz="1800" b="1" dirty="0">
                <a:effectLst/>
                <a:latin typeface="Arial" panose="020B0604020202020204" pitchFamily="34" charset="0"/>
                <a:ea typeface="Times New Roman" panose="02020603050405020304" pitchFamily="18" charset="0"/>
                <a:cs typeface="Arial" panose="020B0604020202020204" pitchFamily="34" charset="0"/>
              </a:rPr>
              <a:t>System</a:t>
            </a:r>
          </a:p>
          <a:p>
            <a:pPr marL="342900" lvl="0" indent="-342900">
              <a:spcAft>
                <a:spcPts val="1200"/>
              </a:spcAft>
              <a:buSzPts val="1000"/>
              <a:buFont typeface="Symbol" panose="05050102010706020507" pitchFamily="18" charset="2"/>
              <a:buChar char=""/>
              <a:tabLst>
                <a:tab pos="457200" algn="l"/>
              </a:tabLst>
            </a:pPr>
            <a:r>
              <a:rPr lang="de-AT" sz="1800" b="1" dirty="0">
                <a:effectLst/>
                <a:latin typeface="Arial" panose="020B0604020202020204" pitchFamily="34" charset="0"/>
                <a:ea typeface="Calibri" panose="020F0502020204030204" pitchFamily="34" charset="0"/>
                <a:cs typeface="Arial" panose="020B0604020202020204" pitchFamily="34" charset="0"/>
              </a:rPr>
              <a:t>Ziele</a:t>
            </a: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65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52E6C2-941E-48F3-8D08-01E0E6FBF75A}"/>
              </a:ext>
            </a:extLst>
          </p:cNvPr>
          <p:cNvSpPr>
            <a:spLocks noGrp="1"/>
          </p:cNvSpPr>
          <p:nvPr>
            <p:ph type="title"/>
          </p:nvPr>
        </p:nvSpPr>
        <p:spPr/>
        <p:txBody>
          <a:bodyPr>
            <a:normAutofit/>
          </a:bodyPr>
          <a:lstStyle/>
          <a:p>
            <a:r>
              <a:rPr lang="de-AT" sz="3600" b="1" dirty="0">
                <a:effectLst/>
                <a:latin typeface="Arial" panose="020B0604020202020204" pitchFamily="34" charset="0"/>
                <a:ea typeface="Times New Roman" panose="02020603050405020304" pitchFamily="18" charset="0"/>
                <a:cs typeface="Arial" panose="020B0604020202020204" pitchFamily="34" charset="0"/>
              </a:rPr>
              <a:t>Symbole und Notation in Anwendungsfalldiagrammen</a:t>
            </a:r>
            <a:endParaRPr lang="de-AT" sz="88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FC7F039B-F5D8-4145-AE7F-8F80A8B71D58}"/>
              </a:ext>
            </a:extLst>
          </p:cNvPr>
          <p:cNvSpPr>
            <a:spLocks noGrp="1"/>
          </p:cNvSpPr>
          <p:nvPr>
            <p:ph idx="1"/>
          </p:nvPr>
        </p:nvSpPr>
        <p:spPr/>
        <p:txBody>
          <a:bodyPr/>
          <a:lstStyle/>
          <a:p>
            <a:r>
              <a:rPr lang="de-AT" sz="1800" dirty="0">
                <a:effectLst/>
                <a:latin typeface="Arial" panose="020B0604020202020204" pitchFamily="34" charset="0"/>
                <a:ea typeface="Times New Roman" panose="02020603050405020304" pitchFamily="18" charset="0"/>
                <a:cs typeface="Arial" panose="020B0604020202020204" pitchFamily="34" charset="0"/>
              </a:rPr>
              <a:t>Bei Anwendungsfalldiagrammen kommt eine ziemlich einfache Notation zum Einsatz, die weniger unterschiedliche Symbolarten umfasst als andere UML-Diagramme:</a:t>
            </a:r>
          </a:p>
          <a:p>
            <a:pPr marL="0" indent="0">
              <a:buNone/>
            </a:pPr>
            <a:endParaRPr lang="de-A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071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859067-B563-42C4-A999-D2F2904F541E}"/>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Anwendungsfälle</a:t>
            </a:r>
            <a:endParaRPr lang="de-AT" sz="8800" dirty="0"/>
          </a:p>
        </p:txBody>
      </p:sp>
      <p:sp>
        <p:nvSpPr>
          <p:cNvPr id="3" name="Inhaltsplatzhalter 2">
            <a:extLst>
              <a:ext uri="{FF2B5EF4-FFF2-40B4-BE49-F238E27FC236}">
                <a16:creationId xmlns:a16="http://schemas.microsoft.com/office/drawing/2014/main" id="{FDCA6F2A-9FA0-4AA7-8582-04550FDE99A9}"/>
              </a:ext>
            </a:extLst>
          </p:cNvPr>
          <p:cNvSpPr>
            <a:spLocks noGrp="1"/>
          </p:cNvSpPr>
          <p:nvPr>
            <p:ph idx="1"/>
          </p:nvPr>
        </p:nvSpPr>
        <p:spPr/>
        <p:txBody>
          <a:bodyPr/>
          <a:lstStyle/>
          <a:p>
            <a:endParaRPr lang="de-AT" dirty="0"/>
          </a:p>
        </p:txBody>
      </p:sp>
      <p:pic>
        <p:nvPicPr>
          <p:cNvPr id="10" name="Grafik 9">
            <a:extLst>
              <a:ext uri="{FF2B5EF4-FFF2-40B4-BE49-F238E27FC236}">
                <a16:creationId xmlns:a16="http://schemas.microsoft.com/office/drawing/2014/main" id="{AD90E7F6-82C8-40D3-B515-AEAAF74C36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5337" y="2536033"/>
            <a:ext cx="2261325" cy="1785933"/>
          </a:xfrm>
          <a:prstGeom prst="rect">
            <a:avLst/>
          </a:prstGeom>
          <a:noFill/>
          <a:ln>
            <a:noFill/>
          </a:ln>
        </p:spPr>
      </p:pic>
    </p:spTree>
    <p:extLst>
      <p:ext uri="{BB962C8B-B14F-4D97-AF65-F5344CB8AC3E}">
        <p14:creationId xmlns:p14="http://schemas.microsoft.com/office/powerpoint/2010/main" val="13781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65653-2D01-4928-9E36-0864A3183199}"/>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Akteure</a:t>
            </a:r>
            <a:endParaRPr lang="de-AT" sz="8800" dirty="0"/>
          </a:p>
        </p:txBody>
      </p:sp>
      <p:sp>
        <p:nvSpPr>
          <p:cNvPr id="3" name="Inhaltsplatzhalter 2">
            <a:extLst>
              <a:ext uri="{FF2B5EF4-FFF2-40B4-BE49-F238E27FC236}">
                <a16:creationId xmlns:a16="http://schemas.microsoft.com/office/drawing/2014/main" id="{F719F659-5B0C-4C4F-949B-1629C5E870BC}"/>
              </a:ext>
            </a:extLst>
          </p:cNvPr>
          <p:cNvSpPr>
            <a:spLocks noGrp="1"/>
          </p:cNvSpPr>
          <p:nvPr>
            <p:ph idx="1"/>
          </p:nvPr>
        </p:nvSpPr>
        <p:spPr/>
        <p:txBody>
          <a:bodyPr/>
          <a:lstStyle/>
          <a:p>
            <a:endParaRPr lang="de-AT" dirty="0"/>
          </a:p>
        </p:txBody>
      </p:sp>
      <p:pic>
        <p:nvPicPr>
          <p:cNvPr id="6" name="Grafik 5">
            <a:extLst>
              <a:ext uri="{FF2B5EF4-FFF2-40B4-BE49-F238E27FC236}">
                <a16:creationId xmlns:a16="http://schemas.microsoft.com/office/drawing/2014/main" id="{73BD5CD7-81C8-4565-91CA-B128448A3704}"/>
              </a:ext>
            </a:extLst>
          </p:cNvPr>
          <p:cNvPicPr>
            <a:picLocks noChangeAspect="1"/>
          </p:cNvPicPr>
          <p:nvPr/>
        </p:nvPicPr>
        <p:blipFill>
          <a:blip r:embed="rId3"/>
          <a:stretch>
            <a:fillRect/>
          </a:stretch>
        </p:blipFill>
        <p:spPr>
          <a:xfrm>
            <a:off x="5505450" y="2689479"/>
            <a:ext cx="1181100" cy="2914650"/>
          </a:xfrm>
          <a:prstGeom prst="rect">
            <a:avLst/>
          </a:prstGeom>
        </p:spPr>
      </p:pic>
    </p:spTree>
    <p:extLst>
      <p:ext uri="{BB962C8B-B14F-4D97-AF65-F5344CB8AC3E}">
        <p14:creationId xmlns:p14="http://schemas.microsoft.com/office/powerpoint/2010/main" val="49960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447BCB-2B1B-483E-B74C-67B61AF6D973}"/>
              </a:ext>
            </a:extLst>
          </p:cNvPr>
          <p:cNvSpPr>
            <a:spLocks noGrp="1"/>
          </p:cNvSpPr>
          <p:nvPr>
            <p:ph type="title"/>
          </p:nvPr>
        </p:nvSpPr>
        <p:spPr/>
        <p:txBody>
          <a:bodyPr>
            <a:normAutofit/>
          </a:bodyPr>
          <a:lstStyle/>
          <a:p>
            <a:r>
              <a:rPr lang="de-AT" sz="3600" b="1" dirty="0">
                <a:effectLst/>
                <a:latin typeface="Arial" panose="020B0604020202020204" pitchFamily="34" charset="0"/>
                <a:ea typeface="Calibri" panose="020F0502020204030204" pitchFamily="34" charset="0"/>
              </a:rPr>
              <a:t>Verwendet</a:t>
            </a:r>
            <a:endParaRPr lang="de-AT" sz="8800" dirty="0"/>
          </a:p>
        </p:txBody>
      </p:sp>
      <p:sp>
        <p:nvSpPr>
          <p:cNvPr id="3" name="Inhaltsplatzhalter 2">
            <a:extLst>
              <a:ext uri="{FF2B5EF4-FFF2-40B4-BE49-F238E27FC236}">
                <a16:creationId xmlns:a16="http://schemas.microsoft.com/office/drawing/2014/main" id="{7D5F0494-E5F9-48A7-8305-B6716E7BC644}"/>
              </a:ext>
            </a:extLst>
          </p:cNvPr>
          <p:cNvSpPr>
            <a:spLocks noGrp="1"/>
          </p:cNvSpPr>
          <p:nvPr>
            <p:ph idx="1"/>
          </p:nvPr>
        </p:nvSpPr>
        <p:spPr/>
        <p:txBody>
          <a:bodyPr/>
          <a:lstStyle/>
          <a:p>
            <a:endParaRPr lang="de-AT" dirty="0"/>
          </a:p>
        </p:txBody>
      </p:sp>
      <p:pic>
        <p:nvPicPr>
          <p:cNvPr id="4" name="Grafik 3">
            <a:extLst>
              <a:ext uri="{FF2B5EF4-FFF2-40B4-BE49-F238E27FC236}">
                <a16:creationId xmlns:a16="http://schemas.microsoft.com/office/drawing/2014/main" id="{EB0857BC-AEC1-4E73-B928-B139AECB99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89505" y="3045942"/>
            <a:ext cx="4012989" cy="766116"/>
          </a:xfrm>
          <a:prstGeom prst="rect">
            <a:avLst/>
          </a:prstGeom>
          <a:noFill/>
          <a:ln>
            <a:noFill/>
          </a:ln>
        </p:spPr>
      </p:pic>
    </p:spTree>
    <p:extLst>
      <p:ext uri="{BB962C8B-B14F-4D97-AF65-F5344CB8AC3E}">
        <p14:creationId xmlns:p14="http://schemas.microsoft.com/office/powerpoint/2010/main" val="966403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lzart">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Holzart</Template>
  <TotalTime>0</TotalTime>
  <Words>801</Words>
  <Application>Microsoft Office PowerPoint</Application>
  <PresentationFormat>Breitbild</PresentationFormat>
  <Paragraphs>66</Paragraphs>
  <Slides>17</Slides>
  <Notes>12</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17</vt:i4>
      </vt:variant>
    </vt:vector>
  </HeadingPairs>
  <TitlesOfParts>
    <vt:vector size="26" baseType="lpstr">
      <vt:lpstr>Arial</vt:lpstr>
      <vt:lpstr>Calibri</vt:lpstr>
      <vt:lpstr>Montserrat</vt:lpstr>
      <vt:lpstr>Rockwell</vt:lpstr>
      <vt:lpstr>Rockwell Condensed</vt:lpstr>
      <vt:lpstr>Symbol</vt:lpstr>
      <vt:lpstr>Times New Roman</vt:lpstr>
      <vt:lpstr>Wingdings</vt:lpstr>
      <vt:lpstr>Holzart</vt:lpstr>
      <vt:lpstr>Uml Use-cases</vt:lpstr>
      <vt:lpstr>Inhalt</vt:lpstr>
      <vt:lpstr>Was ist ein Use Case Diagramm?</vt:lpstr>
      <vt:lpstr>Wann sind Use Case Diagramme sinnvoll?</vt:lpstr>
      <vt:lpstr>Komponenten von Use Case Diagrammen</vt:lpstr>
      <vt:lpstr>Symbole und Notation in Anwendungsfalldiagrammen</vt:lpstr>
      <vt:lpstr>Anwendungsfälle</vt:lpstr>
      <vt:lpstr>Akteure</vt:lpstr>
      <vt:lpstr>Verwendet</vt:lpstr>
      <vt:lpstr>Erweitert</vt:lpstr>
      <vt:lpstr>Enthält</vt:lpstr>
      <vt:lpstr>Generalisierung</vt:lpstr>
      <vt:lpstr>Notiz</vt:lpstr>
      <vt:lpstr>Notizverbindung</vt:lpstr>
      <vt:lpstr>Beispiel</vt:lpstr>
      <vt:lpstr>Quellen</vt:lpstr>
      <vt:lpstr>Danke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Use-cases</dc:title>
  <dc:creator>Moritz Razenberger</dc:creator>
  <cp:lastModifiedBy> </cp:lastModifiedBy>
  <cp:revision>4</cp:revision>
  <dcterms:created xsi:type="dcterms:W3CDTF">2022-03-16T10:49:42Z</dcterms:created>
  <dcterms:modified xsi:type="dcterms:W3CDTF">2022-04-12T13:08:26Z</dcterms:modified>
</cp:coreProperties>
</file>