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3/2/22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‹Nr.›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de/was-ist-business-process-modeling-notation/#section_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987C8-4C5E-4C43-9AE8-94D54E3FA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9" b="9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E641A-BA88-E54B-9AA7-2748D4E65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sz="6800" dirty="0"/>
              <a:t>BPMN </a:t>
            </a:r>
            <a:br>
              <a:rPr lang="de-DE" sz="6800" dirty="0"/>
            </a:br>
            <a:r>
              <a:rPr lang="de-DE" sz="6800" dirty="0"/>
              <a:t>Verhaltensdiagramme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08E4AD-811E-1C42-823B-B22D26FA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de-DE" err="1"/>
              <a:t>by</a:t>
            </a:r>
            <a:r>
              <a:rPr lang="de-DE"/>
              <a:t> Paul </a:t>
            </a:r>
            <a:r>
              <a:rPr lang="de-DE" err="1"/>
              <a:t>Watzenböck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02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C53DC1-4619-264D-AF7B-3AE932DD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kern="1200" spc="-150" dirty="0" err="1">
                <a:latin typeface="+mj-lt"/>
                <a:ea typeface="+mj-ea"/>
                <a:cs typeface="+mj-cs"/>
              </a:rPr>
              <a:t>Beispiel</a:t>
            </a:r>
            <a:r>
              <a:rPr lang="en-US" sz="4100" spc="-150" dirty="0"/>
              <a:t> BPMN </a:t>
            </a:r>
            <a:r>
              <a:rPr lang="en-US" sz="4100" kern="1200" spc="-150" dirty="0">
                <a:latin typeface="+mj-lt"/>
                <a:ea typeface="+mj-ea"/>
                <a:cs typeface="+mj-cs"/>
              </a:rPr>
              <a:t> </a:t>
            </a:r>
            <a:r>
              <a:rPr lang="en-US" sz="4100" spc="-150" dirty="0" err="1"/>
              <a:t>D</a:t>
            </a:r>
            <a:r>
              <a:rPr lang="en-US" sz="4100" kern="1200" spc="-150" dirty="0" err="1">
                <a:latin typeface="+mj-lt"/>
                <a:ea typeface="+mj-ea"/>
                <a:cs typeface="+mj-cs"/>
              </a:rPr>
              <a:t>iagramm</a:t>
            </a:r>
            <a:endParaRPr lang="en-US" sz="4100" kern="1200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F8915-EA51-F248-B1BD-CE42D3E45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5F3FCF-AAE6-CD4D-8A5B-0ECD829A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8" y="2440300"/>
            <a:ext cx="9759282" cy="3074172"/>
          </a:xfrm>
          <a:prstGeom prst="rect">
            <a:avLst/>
          </a:prstGeom>
        </p:spPr>
      </p:pic>
      <p:sp>
        <p:nvSpPr>
          <p:cNvPr id="88" name="Cross 87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00C4D-AFA0-FF45-812B-3EEA7EA1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545B9-5C0C-9548-9DED-751A9527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9114878" cy="318858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85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00C4D-AFA0-FF45-812B-3EEA7EA1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545B9-5C0C-9548-9DED-751A9527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9114878" cy="3188586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https://www.signavio.com/de/bpmn-einfuehrung/#:~:text=Business%20Process%20Model%20and%20Notation%20(BPMN)%20ist%20der%20f%C3%BChrende%20Standard,und%20von%20zahlreichen%20Organisationen%20angewendet.</a:t>
            </a:r>
          </a:p>
          <a:p>
            <a:r>
              <a:rPr lang="de-DE" dirty="0">
                <a:hlinkClick r:id="rId2"/>
              </a:rPr>
              <a:t>https://www.lucidchart.com/pages/de/was-ist-business-process-modeling-notation/#section_0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9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5DF99C-A75A-4042-B113-4DCBD45F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11" y="1422400"/>
            <a:ext cx="2775510" cy="12577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800" spc="-150" dirty="0">
                <a:solidFill>
                  <a:srgbClr val="0070C0"/>
                </a:solidFill>
              </a:rPr>
              <a:t>BPMN</a:t>
            </a:r>
            <a:r>
              <a:rPr lang="en-US" sz="68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D678D23-72C4-4D0A-9F2D-1BA9DB808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9891FD-395A-7C4F-962C-FF16ED96A267}"/>
              </a:ext>
            </a:extLst>
          </p:cNvPr>
          <p:cNvSpPr txBox="1"/>
          <p:nvPr/>
        </p:nvSpPr>
        <p:spPr>
          <a:xfrm>
            <a:off x="3372244" y="1552036"/>
            <a:ext cx="40464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00" spc="-15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6800" spc="-150" dirty="0">
                <a:latin typeface="+mj-lt"/>
              </a:rPr>
              <a:t>usiness </a:t>
            </a:r>
            <a:endParaRPr lang="en-US" sz="6800" spc="-150" dirty="0">
              <a:solidFill>
                <a:srgbClr val="0070C0"/>
              </a:solidFill>
              <a:latin typeface="+mj-lt"/>
            </a:endParaRPr>
          </a:p>
          <a:p>
            <a:r>
              <a:rPr lang="en-US" sz="6800" spc="-150" dirty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6800" spc="-150" dirty="0">
                <a:latin typeface="+mj-lt"/>
              </a:rPr>
              <a:t>rocess</a:t>
            </a:r>
          </a:p>
          <a:p>
            <a:r>
              <a:rPr lang="en-US" sz="6800" spc="-150" dirty="0">
                <a:solidFill>
                  <a:srgbClr val="0070C0"/>
                </a:solidFill>
                <a:latin typeface="+mj-lt"/>
              </a:rPr>
              <a:t>M</a:t>
            </a:r>
            <a:r>
              <a:rPr lang="en-US" sz="6800" spc="-150" dirty="0">
                <a:latin typeface="+mj-lt"/>
              </a:rPr>
              <a:t>odel and</a:t>
            </a:r>
          </a:p>
          <a:p>
            <a:r>
              <a:rPr lang="en-US" sz="6800" spc="-150" dirty="0">
                <a:solidFill>
                  <a:srgbClr val="0070C0"/>
                </a:solidFill>
                <a:latin typeface="+mj-lt"/>
              </a:rPr>
              <a:t>N</a:t>
            </a:r>
            <a:r>
              <a:rPr lang="en-US" sz="6800" spc="-150" dirty="0">
                <a:latin typeface="+mj-lt"/>
              </a:rPr>
              <a:t>otation</a:t>
            </a:r>
            <a:endParaRPr lang="de-DE" sz="6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38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923B1-1817-6746-9CF3-59BD0839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8778876" cy="1446550"/>
          </a:xfrm>
        </p:spPr>
        <p:txBody>
          <a:bodyPr>
            <a:normAutofit/>
          </a:bodyPr>
          <a:lstStyle/>
          <a:p>
            <a:r>
              <a:rPr lang="de-DE" dirty="0"/>
              <a:t>Was ist ein BPMN Verhaltensdiagram?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D9548-06B4-1E49-BAC2-9ED619A0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8778876" cy="2979707"/>
          </a:xfrm>
        </p:spPr>
        <p:txBody>
          <a:bodyPr>
            <a:normAutofit/>
          </a:bodyPr>
          <a:lstStyle/>
          <a:p>
            <a:r>
              <a:rPr lang="de-DE" dirty="0"/>
              <a:t>Beschreibt eine Methode für die grafische Darstellung eines Geschäftsprozesses</a:t>
            </a:r>
          </a:p>
          <a:p>
            <a:r>
              <a:rPr lang="de-DE" dirty="0"/>
              <a:t>Dient der Effizienzsteigerung, neue Umstände zu berücksichtigen oder einen Wettbewerbsvorteil zu erzielen</a:t>
            </a:r>
          </a:p>
          <a:p>
            <a:r>
              <a:rPr lang="de-DE" dirty="0"/>
              <a:t>Ist das im geschäftlichem Umfeld verbreitete Äquivalent zu UML in der Softwareentwicklung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56AB9-5F78-5045-944C-273C006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37320-0E55-694D-AE6C-B20A3CF5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/>
          <a:lstStyle/>
          <a:p>
            <a:r>
              <a:rPr lang="de-DE" dirty="0"/>
              <a:t>Beschreibt Typen innerhalb eines Systems (unabhängig von Programmiersprache)</a:t>
            </a:r>
          </a:p>
          <a:p>
            <a:r>
              <a:rPr lang="de-DE" dirty="0"/>
              <a:t>Modellieren bereits vorhandener Architektur zum Einbinden neuer Bestandteile</a:t>
            </a:r>
          </a:p>
          <a:p>
            <a:r>
              <a:rPr lang="de-DE" dirty="0"/>
              <a:t>Überblick über das Schema (Wartung)</a:t>
            </a:r>
          </a:p>
          <a:p>
            <a:r>
              <a:rPr lang="de-DE" dirty="0"/>
              <a:t>Einfacher Austausch über die Software-Architektur zwischen Abteilungen	</a:t>
            </a:r>
          </a:p>
        </p:txBody>
      </p:sp>
    </p:spTree>
    <p:extLst>
      <p:ext uri="{BB962C8B-B14F-4D97-AF65-F5344CB8AC3E}">
        <p14:creationId xmlns:p14="http://schemas.microsoft.com/office/powerpoint/2010/main" val="220911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ABE63-E0C8-7C4C-AA7D-F440873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2608975" cy="750203"/>
          </a:xfrm>
        </p:spPr>
        <p:txBody>
          <a:bodyPr>
            <a:normAutofit fontScale="90000"/>
          </a:bodyPr>
          <a:lstStyle/>
          <a:p>
            <a:r>
              <a:rPr lang="de-DE" dirty="0"/>
              <a:t>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04C89-AC2C-A344-BE22-939FE4D4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8B4F50-B6CB-DB45-9D5B-63778BF28A73}"/>
              </a:ext>
            </a:extLst>
          </p:cNvPr>
          <p:cNvSpPr txBox="1"/>
          <p:nvPr/>
        </p:nvSpPr>
        <p:spPr>
          <a:xfrm>
            <a:off x="565149" y="2138615"/>
            <a:ext cx="293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Klasse</a:t>
            </a:r>
          </a:p>
        </p:txBody>
      </p:sp>
    </p:spTree>
    <p:extLst>
      <p:ext uri="{BB962C8B-B14F-4D97-AF65-F5344CB8AC3E}">
        <p14:creationId xmlns:p14="http://schemas.microsoft.com/office/powerpoint/2010/main" val="15288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ABE63-E0C8-7C4C-AA7D-F440873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2608975" cy="750203"/>
          </a:xfrm>
        </p:spPr>
        <p:txBody>
          <a:bodyPr>
            <a:normAutofit fontScale="90000"/>
          </a:bodyPr>
          <a:lstStyle/>
          <a:p>
            <a:r>
              <a:rPr lang="de-DE" dirty="0"/>
              <a:t>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04C89-AC2C-A344-BE22-939FE4D4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8B4F50-B6CB-DB45-9D5B-63778BF28A73}"/>
              </a:ext>
            </a:extLst>
          </p:cNvPr>
          <p:cNvSpPr txBox="1"/>
          <p:nvPr/>
        </p:nvSpPr>
        <p:spPr>
          <a:xfrm>
            <a:off x="565149" y="2138615"/>
            <a:ext cx="293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18990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ABE63-E0C8-7C4C-AA7D-F440873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2608975" cy="750203"/>
          </a:xfrm>
        </p:spPr>
        <p:txBody>
          <a:bodyPr>
            <a:normAutofit fontScale="90000"/>
          </a:bodyPr>
          <a:lstStyle/>
          <a:p>
            <a:r>
              <a:rPr lang="de-DE" dirty="0"/>
              <a:t>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04C89-AC2C-A344-BE22-939FE4D4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8B4F50-B6CB-DB45-9D5B-63778BF28A73}"/>
              </a:ext>
            </a:extLst>
          </p:cNvPr>
          <p:cNvSpPr txBox="1"/>
          <p:nvPr/>
        </p:nvSpPr>
        <p:spPr>
          <a:xfrm>
            <a:off x="565149" y="2138615"/>
            <a:ext cx="293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Operationen</a:t>
            </a:r>
          </a:p>
        </p:txBody>
      </p:sp>
    </p:spTree>
    <p:extLst>
      <p:ext uri="{BB962C8B-B14F-4D97-AF65-F5344CB8AC3E}">
        <p14:creationId xmlns:p14="http://schemas.microsoft.com/office/powerpoint/2010/main" val="417991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ABE63-E0C8-7C4C-AA7D-F440873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2608975" cy="750203"/>
          </a:xfrm>
        </p:spPr>
        <p:txBody>
          <a:bodyPr>
            <a:normAutofit fontScale="90000"/>
          </a:bodyPr>
          <a:lstStyle/>
          <a:p>
            <a:r>
              <a:rPr lang="de-DE" dirty="0"/>
              <a:t>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04C89-AC2C-A344-BE22-939FE4D4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8B4F50-B6CB-DB45-9D5B-63778BF28A73}"/>
              </a:ext>
            </a:extLst>
          </p:cNvPr>
          <p:cNvSpPr txBox="1"/>
          <p:nvPr/>
        </p:nvSpPr>
        <p:spPr>
          <a:xfrm>
            <a:off x="565149" y="2061671"/>
            <a:ext cx="293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Sichtbarkeiten</a:t>
            </a:r>
          </a:p>
        </p:txBody>
      </p:sp>
    </p:spTree>
    <p:extLst>
      <p:ext uri="{BB962C8B-B14F-4D97-AF65-F5344CB8AC3E}">
        <p14:creationId xmlns:p14="http://schemas.microsoft.com/office/powerpoint/2010/main" val="135612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ABE63-E0C8-7C4C-AA7D-F440873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2608975" cy="750203"/>
          </a:xfrm>
        </p:spPr>
        <p:txBody>
          <a:bodyPr>
            <a:normAutofit fontScale="90000"/>
          </a:bodyPr>
          <a:lstStyle/>
          <a:p>
            <a:r>
              <a:rPr lang="de-DE" dirty="0"/>
              <a:t>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04C89-AC2C-A344-BE22-939FE4D4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8B4F50-B6CB-DB45-9D5B-63778BF28A73}"/>
              </a:ext>
            </a:extLst>
          </p:cNvPr>
          <p:cNvSpPr txBox="1"/>
          <p:nvPr/>
        </p:nvSpPr>
        <p:spPr>
          <a:xfrm>
            <a:off x="565149" y="2061671"/>
            <a:ext cx="293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Beziehungen</a:t>
            </a:r>
          </a:p>
        </p:txBody>
      </p:sp>
    </p:spTree>
    <p:extLst>
      <p:ext uri="{BB962C8B-B14F-4D97-AF65-F5344CB8AC3E}">
        <p14:creationId xmlns:p14="http://schemas.microsoft.com/office/powerpoint/2010/main" val="305907726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Breitbild</PresentationFormat>
  <Paragraphs>31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Seaford Display</vt:lpstr>
      <vt:lpstr>System Font Regular</vt:lpstr>
      <vt:lpstr>Tenorite</vt:lpstr>
      <vt:lpstr>MadridVTI</vt:lpstr>
      <vt:lpstr>BPMN  Verhaltensdiagramme</vt:lpstr>
      <vt:lpstr>BPMN =</vt:lpstr>
      <vt:lpstr>Was ist ein BPMN Verhaltensdiagram?</vt:lpstr>
      <vt:lpstr>Anwendungsgebiete</vt:lpstr>
      <vt:lpstr>Notation</vt:lpstr>
      <vt:lpstr>Notation</vt:lpstr>
      <vt:lpstr>Notation</vt:lpstr>
      <vt:lpstr>Notation</vt:lpstr>
      <vt:lpstr>Notation</vt:lpstr>
      <vt:lpstr>Beispiel BPMN  Diagramm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Watzenboeck Paul</dc:creator>
  <cp:lastModifiedBy>Watzenboeck Paul</cp:lastModifiedBy>
  <cp:revision>9</cp:revision>
  <dcterms:created xsi:type="dcterms:W3CDTF">2022-02-06T21:50:24Z</dcterms:created>
  <dcterms:modified xsi:type="dcterms:W3CDTF">2022-03-02T11:50:32Z</dcterms:modified>
</cp:coreProperties>
</file>