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3433" autoAdjust="0"/>
  </p:normalViewPr>
  <p:slideViewPr>
    <p:cSldViewPr snapToGrid="0">
      <p:cViewPr varScale="1">
        <p:scale>
          <a:sx n="46" d="100"/>
          <a:sy n="46" d="100"/>
        </p:scale>
        <p:origin x="209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13BED-658D-423D-85B7-3C8343B24C10}" type="datetimeFigureOut">
              <a:rPr lang="de-AT" smtClean="0"/>
              <a:t>01.06.2022</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7C4EF-AF03-4485-8331-DEDEF693BD31}" type="slidenum">
              <a:rPr lang="de-AT" smtClean="0"/>
              <a:t>‹Nr.›</a:t>
            </a:fld>
            <a:endParaRPr lang="de-AT"/>
          </a:p>
        </p:txBody>
      </p:sp>
    </p:spTree>
    <p:extLst>
      <p:ext uri="{BB962C8B-B14F-4D97-AF65-F5344CB8AC3E}">
        <p14:creationId xmlns:p14="http://schemas.microsoft.com/office/powerpoint/2010/main" val="2470871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https://de.serlo.org/mathe/24467/aufgaben-zum-gau%C3%9Fverfahren</a:t>
            </a:r>
          </a:p>
          <a:p>
            <a:r>
              <a:rPr lang="de-AT" dirty="0"/>
              <a:t>Aufgabe 3)j)</a:t>
            </a:r>
          </a:p>
        </p:txBody>
      </p:sp>
      <p:sp>
        <p:nvSpPr>
          <p:cNvPr id="4" name="Foliennummernplatzhalter 3"/>
          <p:cNvSpPr>
            <a:spLocks noGrp="1"/>
          </p:cNvSpPr>
          <p:nvPr>
            <p:ph type="sldNum" sz="quarter" idx="5"/>
          </p:nvPr>
        </p:nvSpPr>
        <p:spPr/>
        <p:txBody>
          <a:bodyPr/>
          <a:lstStyle/>
          <a:p>
            <a:fld id="{A1F7C4EF-AF03-4485-8331-DEDEF693BD31}" type="slidenum">
              <a:rPr lang="de-AT" smtClean="0"/>
              <a:t>13</a:t>
            </a:fld>
            <a:endParaRPr lang="de-AT"/>
          </a:p>
        </p:txBody>
      </p:sp>
    </p:spTree>
    <p:extLst>
      <p:ext uri="{BB962C8B-B14F-4D97-AF65-F5344CB8AC3E}">
        <p14:creationId xmlns:p14="http://schemas.microsoft.com/office/powerpoint/2010/main" val="18062676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de-DE"/>
              <a:t>Mastertitelformat bearbeiten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de-DE"/>
              <a:t>Mastertitelformat bearbeiten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6/1/2022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de-DE"/>
              <a:t>Mastertitelformat bearbeiten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A16AA21-1863-4931-97CB-99D0A168701B}"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772C379-9A7C-4C87-A116-CBE9F58B04C5}" type="datetimeFigureOut">
              <a:rPr lang="en-US" dirty="0"/>
              <a:t>6/1/2022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6/1/2022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3B33E6-E413-A847-7B59-94D78BA23C79}"/>
              </a:ext>
            </a:extLst>
          </p:cNvPr>
          <p:cNvSpPr>
            <a:spLocks noGrp="1"/>
          </p:cNvSpPr>
          <p:nvPr>
            <p:ph type="ctrTitle"/>
          </p:nvPr>
        </p:nvSpPr>
        <p:spPr/>
        <p:txBody>
          <a:bodyPr/>
          <a:lstStyle/>
          <a:p>
            <a:r>
              <a:rPr lang="de-AT" sz="8800" dirty="0"/>
              <a:t>Gaußsches Eliminationsverfahren</a:t>
            </a:r>
          </a:p>
        </p:txBody>
      </p:sp>
      <p:sp>
        <p:nvSpPr>
          <p:cNvPr id="3" name="Untertitel 2">
            <a:extLst>
              <a:ext uri="{FF2B5EF4-FFF2-40B4-BE49-F238E27FC236}">
                <a16:creationId xmlns:a16="http://schemas.microsoft.com/office/drawing/2014/main" id="{847587F7-DA27-86CA-F4D3-1F196F96FDDC}"/>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391898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CF6D3-B591-C178-6E6D-CAA08DF2E3C2}"/>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65FE65F5-5BDD-34CA-D722-2B66742CEA12}"/>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Durch -258z = 258 erhalten wir z = -1 als Lösung. Dies setzen wir in die mittlere Gleichung 24y -42z = 114 ein und berechnen damit y = 3.</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pic>
        <p:nvPicPr>
          <p:cNvPr id="4" name="Grafik 3" descr="Gauß Eliminationsverfahren Beispiel 1g">
            <a:extLst>
              <a:ext uri="{FF2B5EF4-FFF2-40B4-BE49-F238E27FC236}">
                <a16:creationId xmlns:a16="http://schemas.microsoft.com/office/drawing/2014/main" id="{40E8A61F-5370-6C92-6B64-C6510E3A90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093572"/>
            <a:ext cx="3810000" cy="2712720"/>
          </a:xfrm>
          <a:prstGeom prst="rect">
            <a:avLst/>
          </a:prstGeom>
          <a:noFill/>
          <a:ln>
            <a:noFill/>
          </a:ln>
        </p:spPr>
      </p:pic>
    </p:spTree>
    <p:extLst>
      <p:ext uri="{BB962C8B-B14F-4D97-AF65-F5344CB8AC3E}">
        <p14:creationId xmlns:p14="http://schemas.microsoft.com/office/powerpoint/2010/main" val="374836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4A6059-9B6D-20B0-7A57-37CFB2B93845}"/>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2CF2155F-67DB-BB28-8FB0-411A38693231}"/>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Mit y und z gehen wir in eine Gleichung mit allen Variablen und rechnen noch x aus.</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pic>
        <p:nvPicPr>
          <p:cNvPr id="4" name="Grafik 3" descr="Gauß-Verfahren / Gauß-Algorithmus Beispiel 1h">
            <a:extLst>
              <a:ext uri="{FF2B5EF4-FFF2-40B4-BE49-F238E27FC236}">
                <a16:creationId xmlns:a16="http://schemas.microsoft.com/office/drawing/2014/main" id="{1E43EFDD-887E-0AF2-147C-9E5A8C60DA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60520" y="2811780"/>
            <a:ext cx="3870960" cy="3360420"/>
          </a:xfrm>
          <a:prstGeom prst="rect">
            <a:avLst/>
          </a:prstGeom>
          <a:noFill/>
          <a:ln>
            <a:noFill/>
          </a:ln>
        </p:spPr>
      </p:pic>
    </p:spTree>
    <p:extLst>
      <p:ext uri="{BB962C8B-B14F-4D97-AF65-F5344CB8AC3E}">
        <p14:creationId xmlns:p14="http://schemas.microsoft.com/office/powerpoint/2010/main" val="390080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C39A1D-C7C2-61A3-DD71-FFE28CE4466F}"/>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AC2A64E3-AD78-E05F-CC39-07E673977A34}"/>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Wir haben die Lösung berechnet. Wir erhalten x = 2, y = 3 und z = -1.</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pic>
        <p:nvPicPr>
          <p:cNvPr id="4" name="Grafik 3" descr="Gauß-Verfahren / Gauß-Algorithmus Lösungsmenge">
            <a:extLst>
              <a:ext uri="{FF2B5EF4-FFF2-40B4-BE49-F238E27FC236}">
                <a16:creationId xmlns:a16="http://schemas.microsoft.com/office/drawing/2014/main" id="{989A07A9-7DD6-548B-56F3-3A3F88B621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2010" y="3154680"/>
            <a:ext cx="2887980" cy="548640"/>
          </a:xfrm>
          <a:prstGeom prst="rect">
            <a:avLst/>
          </a:prstGeom>
          <a:noFill/>
          <a:ln>
            <a:noFill/>
          </a:ln>
        </p:spPr>
      </p:pic>
    </p:spTree>
    <p:extLst>
      <p:ext uri="{BB962C8B-B14F-4D97-AF65-F5344CB8AC3E}">
        <p14:creationId xmlns:p14="http://schemas.microsoft.com/office/powerpoint/2010/main" val="74067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02604D-7086-2D62-18A9-8605BD1AFDE2}"/>
              </a:ext>
            </a:extLst>
          </p:cNvPr>
          <p:cNvSpPr>
            <a:spLocks noGrp="1"/>
          </p:cNvSpPr>
          <p:nvPr>
            <p:ph type="title"/>
          </p:nvPr>
        </p:nvSpPr>
        <p:spPr/>
        <p:txBody>
          <a:bodyPr/>
          <a:lstStyle/>
          <a:p>
            <a:r>
              <a:rPr lang="de-AT" dirty="0"/>
              <a:t>Beispiel zum selberrechnen</a:t>
            </a:r>
          </a:p>
        </p:txBody>
      </p:sp>
      <p:pic>
        <p:nvPicPr>
          <p:cNvPr id="5" name="Inhaltsplatzhalter 4">
            <a:extLst>
              <a:ext uri="{FF2B5EF4-FFF2-40B4-BE49-F238E27FC236}">
                <a16:creationId xmlns:a16="http://schemas.microsoft.com/office/drawing/2014/main" id="{51E9B094-A349-2637-8881-EDE71A804412}"/>
              </a:ext>
            </a:extLst>
          </p:cNvPr>
          <p:cNvPicPr>
            <a:picLocks noGrp="1" noChangeAspect="1"/>
          </p:cNvPicPr>
          <p:nvPr>
            <p:ph idx="1"/>
          </p:nvPr>
        </p:nvPicPr>
        <p:blipFill>
          <a:blip r:embed="rId3"/>
          <a:stretch>
            <a:fillRect/>
          </a:stretch>
        </p:blipFill>
        <p:spPr>
          <a:xfrm>
            <a:off x="3296462" y="2310866"/>
            <a:ext cx="5599075" cy="2236267"/>
          </a:xfrm>
        </p:spPr>
      </p:pic>
    </p:spTree>
    <p:extLst>
      <p:ext uri="{BB962C8B-B14F-4D97-AF65-F5344CB8AC3E}">
        <p14:creationId xmlns:p14="http://schemas.microsoft.com/office/powerpoint/2010/main" val="13033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371F1-D09D-E878-D949-2609C69358A8}"/>
              </a:ext>
            </a:extLst>
          </p:cNvPr>
          <p:cNvSpPr>
            <a:spLocks noGrp="1"/>
          </p:cNvSpPr>
          <p:nvPr>
            <p:ph type="title"/>
          </p:nvPr>
        </p:nvSpPr>
        <p:spPr/>
        <p:txBody>
          <a:bodyPr/>
          <a:lstStyle/>
          <a:p>
            <a:r>
              <a:rPr lang="de-AT" dirty="0"/>
              <a:t>Inhalt</a:t>
            </a:r>
          </a:p>
        </p:txBody>
      </p:sp>
      <p:sp>
        <p:nvSpPr>
          <p:cNvPr id="3" name="Inhaltsplatzhalter 2">
            <a:extLst>
              <a:ext uri="{FF2B5EF4-FFF2-40B4-BE49-F238E27FC236}">
                <a16:creationId xmlns:a16="http://schemas.microsoft.com/office/drawing/2014/main" id="{228C47BC-01DB-C5DF-5593-030284748CC4}"/>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420723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636062-5035-11F1-4B5B-5AA0F1AC1A66}"/>
              </a:ext>
            </a:extLst>
          </p:cNvPr>
          <p:cNvSpPr>
            <a:spLocks noGrp="1"/>
          </p:cNvSpPr>
          <p:nvPr>
            <p:ph type="title"/>
          </p:nvPr>
        </p:nvSpPr>
        <p:spPr/>
        <p:txBody>
          <a:bodyPr/>
          <a:lstStyle/>
          <a:p>
            <a:r>
              <a:rPr lang="de-AT" dirty="0"/>
              <a:t>Allgemein</a:t>
            </a:r>
          </a:p>
        </p:txBody>
      </p:sp>
      <p:sp>
        <p:nvSpPr>
          <p:cNvPr id="3" name="Inhaltsplatzhalter 2">
            <a:extLst>
              <a:ext uri="{FF2B5EF4-FFF2-40B4-BE49-F238E27FC236}">
                <a16:creationId xmlns:a16="http://schemas.microsoft.com/office/drawing/2014/main" id="{285469D0-0598-4BD4-D371-2FF35B17F605}"/>
              </a:ext>
            </a:extLst>
          </p:cNvPr>
          <p:cNvSpPr>
            <a:spLocks noGrp="1"/>
          </p:cNvSpPr>
          <p:nvPr>
            <p:ph idx="1"/>
          </p:nvPr>
        </p:nvSpPr>
        <p:spPr/>
        <p:txBody>
          <a:bodyPr/>
          <a:lstStyle/>
          <a:p>
            <a:r>
              <a:rPr lang="de-AT" sz="1800" dirty="0">
                <a:solidFill>
                  <a:srgbClr val="38444F"/>
                </a:solidFill>
                <a:effectLst/>
                <a:latin typeface="Noto Sans" panose="020B0502040504020204" pitchFamily="34" charset="0"/>
                <a:ea typeface="Calibri" panose="020F0502020204030204" pitchFamily="34" charset="0"/>
                <a:cs typeface="Times New Roman" panose="02020603050405020304" pitchFamily="18" charset="0"/>
              </a:rPr>
              <a:t>Das </a:t>
            </a:r>
            <a:r>
              <a:rPr lang="de-AT" sz="1800" b="1" dirty="0">
                <a:solidFill>
                  <a:srgbClr val="38444F"/>
                </a:solidFill>
                <a:effectLst/>
                <a:latin typeface="Noto Sans" panose="020B0502040504020204" pitchFamily="34" charset="0"/>
                <a:ea typeface="Calibri" panose="020F0502020204030204" pitchFamily="34" charset="0"/>
                <a:cs typeface="Times New Roman" panose="02020603050405020304" pitchFamily="18" charset="0"/>
              </a:rPr>
              <a:t>Gaußsche Eliminationsverfahren</a:t>
            </a:r>
            <a:r>
              <a:rPr lang="de-AT" sz="1800" dirty="0">
                <a:solidFill>
                  <a:srgbClr val="38444F"/>
                </a:solidFill>
                <a:effectLst/>
                <a:latin typeface="Noto Sans" panose="020B0502040504020204" pitchFamily="34" charset="0"/>
                <a:ea typeface="Calibri" panose="020F0502020204030204" pitchFamily="34" charset="0"/>
                <a:cs typeface="Times New Roman" panose="02020603050405020304" pitchFamily="18" charset="0"/>
              </a:rPr>
              <a:t> ist ein Verfahren zur Lösung </a:t>
            </a:r>
            <a:r>
              <a:rPr lang="de-AT" sz="1800" b="1" dirty="0">
                <a:solidFill>
                  <a:srgbClr val="38444F"/>
                </a:solidFill>
                <a:effectLst/>
                <a:latin typeface="Noto Sans" panose="020B0502040504020204" pitchFamily="34" charset="0"/>
                <a:ea typeface="Calibri" panose="020F0502020204030204" pitchFamily="34" charset="0"/>
                <a:cs typeface="Times New Roman" panose="02020603050405020304" pitchFamily="18" charset="0"/>
              </a:rPr>
              <a:t>linearer</a:t>
            </a:r>
            <a:r>
              <a:rPr lang="de-AT" sz="1800" dirty="0">
                <a:solidFill>
                  <a:srgbClr val="38444F"/>
                </a:solidFill>
                <a:effectLst/>
                <a:latin typeface="Noto Sans" panose="020B0502040504020204" pitchFamily="34" charset="0"/>
                <a:ea typeface="Calibri" panose="020F0502020204030204" pitchFamily="34" charset="0"/>
                <a:cs typeface="Times New Roman" panose="02020603050405020304" pitchFamily="18" charset="0"/>
              </a:rPr>
              <a:t> </a:t>
            </a:r>
            <a:r>
              <a:rPr lang="de-AT" sz="1800" b="1" dirty="0">
                <a:solidFill>
                  <a:srgbClr val="38444F"/>
                </a:solidFill>
                <a:effectLst/>
                <a:latin typeface="Noto Sans" panose="020B0502040504020204" pitchFamily="34" charset="0"/>
                <a:ea typeface="Calibri" panose="020F0502020204030204" pitchFamily="34" charset="0"/>
                <a:cs typeface="Times New Roman" panose="02020603050405020304" pitchFamily="18" charset="0"/>
              </a:rPr>
              <a:t>Gleichungssysteme</a:t>
            </a:r>
            <a:r>
              <a:rPr lang="de-AT" sz="1800" dirty="0">
                <a:solidFill>
                  <a:srgbClr val="38444F"/>
                </a:solidFill>
                <a:effectLst/>
                <a:latin typeface="Noto Sans" panose="020B0502040504020204" pitchFamily="34" charset="0"/>
                <a:ea typeface="Calibri" panose="020F0502020204030204" pitchFamily="34" charset="0"/>
                <a:cs typeface="Times New Roman" panose="02020603050405020304" pitchFamily="18" charset="0"/>
              </a:rPr>
              <a:t>. Dafür wird das Gleichungssystem zunächst in </a:t>
            </a:r>
            <a:r>
              <a:rPr lang="de-AT" sz="1800" b="1" dirty="0">
                <a:solidFill>
                  <a:srgbClr val="38444F"/>
                </a:solidFill>
                <a:effectLst/>
                <a:latin typeface="Noto Sans" panose="020B0502040504020204" pitchFamily="34" charset="0"/>
                <a:ea typeface="Calibri" panose="020F0502020204030204" pitchFamily="34" charset="0"/>
                <a:cs typeface="Times New Roman" panose="02020603050405020304" pitchFamily="18" charset="0"/>
              </a:rPr>
              <a:t>Matrixform</a:t>
            </a:r>
            <a:r>
              <a:rPr lang="de-AT" sz="1800" dirty="0">
                <a:solidFill>
                  <a:srgbClr val="38444F"/>
                </a:solidFill>
                <a:effectLst/>
                <a:latin typeface="Noto Sans" panose="020B0502040504020204" pitchFamily="34" charset="0"/>
                <a:ea typeface="Calibri" panose="020F0502020204030204" pitchFamily="34" charset="0"/>
                <a:cs typeface="Times New Roman" panose="02020603050405020304" pitchFamily="18" charset="0"/>
              </a:rPr>
              <a:t> ausgedrückt. Anschließend formst du die Matrix, durch </a:t>
            </a:r>
            <a:r>
              <a:rPr lang="de-AT" sz="1800" b="1" dirty="0">
                <a:solidFill>
                  <a:srgbClr val="38444F"/>
                </a:solidFill>
                <a:effectLst/>
                <a:latin typeface="Noto Sans" panose="020B0502040504020204" pitchFamily="34" charset="0"/>
                <a:ea typeface="Calibri" panose="020F0502020204030204" pitchFamily="34" charset="0"/>
                <a:cs typeface="Times New Roman" panose="02020603050405020304" pitchFamily="18" charset="0"/>
              </a:rPr>
              <a:t>Zeilenumformung</a:t>
            </a:r>
            <a:r>
              <a:rPr lang="de-AT" sz="1800" dirty="0">
                <a:solidFill>
                  <a:srgbClr val="38444F"/>
                </a:solidFill>
                <a:effectLst/>
                <a:latin typeface="Noto Sans" panose="020B0502040504020204" pitchFamily="34" charset="0"/>
                <a:ea typeface="Calibri" panose="020F0502020204030204" pitchFamily="34" charset="0"/>
                <a:cs typeface="Times New Roman" panose="02020603050405020304" pitchFamily="18" charset="0"/>
              </a:rPr>
              <a:t> so um, dass ihre Werte unterhalb der Hauptdiagonalen zu 0 werden. In der untersten Zeile kannst du nun die Lösung der ersten Unbekannten ermitteln. Diese Lösung setzt du dann in die Zeile darüber ein um deine nächste Unbekannte zu bestimmen. Diesen Vorgang wiederholst du solange, bis du alle Unbekannten bestimmt hast und damit dein Gleichungssystem gelöst ist.</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spTree>
    <p:extLst>
      <p:ext uri="{BB962C8B-B14F-4D97-AF65-F5344CB8AC3E}">
        <p14:creationId xmlns:p14="http://schemas.microsoft.com/office/powerpoint/2010/main" val="266013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20A8DA-6C9F-3B00-6D64-984232169FB0}"/>
              </a:ext>
            </a:extLst>
          </p:cNvPr>
          <p:cNvSpPr>
            <a:spLocks noGrp="1"/>
          </p:cNvSpPr>
          <p:nvPr>
            <p:ph type="title"/>
          </p:nvPr>
        </p:nvSpPr>
        <p:spPr/>
        <p:txBody>
          <a:bodyPr/>
          <a:lstStyle/>
          <a:p>
            <a:r>
              <a:rPr lang="de-AT" dirty="0"/>
              <a:t>Beispiel</a:t>
            </a:r>
          </a:p>
        </p:txBody>
      </p:sp>
      <p:sp>
        <p:nvSpPr>
          <p:cNvPr id="3" name="Inhaltsplatzhalter 2">
            <a:extLst>
              <a:ext uri="{FF2B5EF4-FFF2-40B4-BE49-F238E27FC236}">
                <a16:creationId xmlns:a16="http://schemas.microsoft.com/office/drawing/2014/main" id="{5F9C44AC-9C58-F395-598B-3CB020AFE7ED}"/>
              </a:ext>
            </a:extLst>
          </p:cNvPr>
          <p:cNvSpPr>
            <a:spLocks noGrp="1"/>
          </p:cNvSpPr>
          <p:nvPr>
            <p:ph idx="1"/>
          </p:nvPr>
        </p:nvSpPr>
        <p:spPr/>
        <p:txBody>
          <a:bodyPr/>
          <a:lstStyle/>
          <a:p>
            <a:r>
              <a:rPr lang="de-AT" sz="1800" b="1" dirty="0">
                <a:solidFill>
                  <a:srgbClr val="333333"/>
                </a:solidFill>
                <a:effectLst/>
                <a:latin typeface="Arial" panose="020B0604020202020204" pitchFamily="34" charset="0"/>
                <a:ea typeface="Times New Roman" panose="02020603050405020304" pitchFamily="18" charset="0"/>
              </a:rPr>
              <a:t>3 Gleichungen mit 3 Unbekannten</a:t>
            </a:r>
          </a:p>
          <a:p>
            <a:r>
              <a:rPr lang="de-AT"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Wir haben ein lineares Gleichungssystem mit drei Gleichungen und drei Unbekannten. Dieses soll mit dem Gaußschen Eliminationsverfahren gelöst werden. Wie groß sind x, y und z? Gib die Lösungsmenge an.</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pic>
        <p:nvPicPr>
          <p:cNvPr id="7" name="Grafik 6" descr="Gauß Verfahren / Algorithmus Beispiel 2">
            <a:extLst>
              <a:ext uri="{FF2B5EF4-FFF2-40B4-BE49-F238E27FC236}">
                <a16:creationId xmlns:a16="http://schemas.microsoft.com/office/drawing/2014/main" id="{EC8830F3-72CE-7741-BC17-E4A7AC1F4F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77690" y="3483864"/>
            <a:ext cx="3436620" cy="1531620"/>
          </a:xfrm>
          <a:prstGeom prst="rect">
            <a:avLst/>
          </a:prstGeom>
          <a:noFill/>
          <a:ln>
            <a:noFill/>
          </a:ln>
        </p:spPr>
      </p:pic>
    </p:spTree>
    <p:extLst>
      <p:ext uri="{BB962C8B-B14F-4D97-AF65-F5344CB8AC3E}">
        <p14:creationId xmlns:p14="http://schemas.microsoft.com/office/powerpoint/2010/main" val="163287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464E1C-C5E6-8887-F32E-7760252891D5}"/>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D0209575-6F6E-32DC-1F53-0E56C989927A}"/>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Zunächst bringen wir alle Variablen auf die linke Seite der Gleichung und die reinen Zahlen auf die rechte Seite der Gleichung. Dabei sollen die Terme mit x, y und z untereinander stehen.</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pic>
        <p:nvPicPr>
          <p:cNvPr id="4" name="Grafik 3" descr="Gauß Verfahren / Algorithmus Beispiel 1b">
            <a:extLst>
              <a:ext uri="{FF2B5EF4-FFF2-40B4-BE49-F238E27FC236}">
                <a16:creationId xmlns:a16="http://schemas.microsoft.com/office/drawing/2014/main" id="{B1D48A17-78DB-201F-8025-1EA6BDFE87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2940" y="3429000"/>
            <a:ext cx="3246120" cy="1493520"/>
          </a:xfrm>
          <a:prstGeom prst="rect">
            <a:avLst/>
          </a:prstGeom>
          <a:noFill/>
          <a:ln>
            <a:noFill/>
          </a:ln>
        </p:spPr>
      </p:pic>
    </p:spTree>
    <p:extLst>
      <p:ext uri="{BB962C8B-B14F-4D97-AF65-F5344CB8AC3E}">
        <p14:creationId xmlns:p14="http://schemas.microsoft.com/office/powerpoint/2010/main" val="2966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A10D68-B235-7B0A-A1B9-48816023DCF7}"/>
              </a:ext>
            </a:extLst>
          </p:cNvPr>
          <p:cNvSpPr>
            <a:spLocks noGrp="1"/>
          </p:cNvSpPr>
          <p:nvPr>
            <p:ph type="title"/>
          </p:nvPr>
        </p:nvSpPr>
        <p:spPr/>
        <p:txBody>
          <a:bodyPr/>
          <a:lstStyle/>
          <a:p>
            <a:r>
              <a:rPr lang="de-AT" dirty="0"/>
              <a:t>Beispiel </a:t>
            </a:r>
            <a:r>
              <a:rPr lang="de-AT" dirty="0" err="1"/>
              <a:t>lösung</a:t>
            </a:r>
            <a:endParaRPr lang="de-AT" dirty="0"/>
          </a:p>
        </p:txBody>
      </p:sp>
      <p:sp>
        <p:nvSpPr>
          <p:cNvPr id="3" name="Inhaltsplatzhalter 2">
            <a:extLst>
              <a:ext uri="{FF2B5EF4-FFF2-40B4-BE49-F238E27FC236}">
                <a16:creationId xmlns:a16="http://schemas.microsoft.com/office/drawing/2014/main" id="{D15D423C-7456-CAEC-654D-BFB6CBF99CC5}"/>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Zunächst wollen wir x eliminieren. Durch Multiplikation oder Division bei allen Gleichungen sollen gleiche Faktoren bei allen Gleichungen erzeugt werden. Dies erreichen wir am einfachsten, indem wir 6x bei jeder Gleichung erzeugen. Daher multiplizieren wir die erste Gleichung mit 6, die zweite Gleichung mit 2 und die dritte Gleichung multiplizieren wir mit 3.</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pic>
        <p:nvPicPr>
          <p:cNvPr id="7" name="Grafik 6" descr="Gauß-Verfahren / Gauß-Algorithmus Beispiel 1c">
            <a:extLst>
              <a:ext uri="{FF2B5EF4-FFF2-40B4-BE49-F238E27FC236}">
                <a16:creationId xmlns:a16="http://schemas.microsoft.com/office/drawing/2014/main" id="{172113A8-853C-2B14-470B-4BDF202F03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0540" y="3495294"/>
            <a:ext cx="3550920" cy="1303020"/>
          </a:xfrm>
          <a:prstGeom prst="rect">
            <a:avLst/>
          </a:prstGeom>
          <a:noFill/>
          <a:ln>
            <a:noFill/>
          </a:ln>
        </p:spPr>
      </p:pic>
    </p:spTree>
    <p:extLst>
      <p:ext uri="{BB962C8B-B14F-4D97-AF65-F5344CB8AC3E}">
        <p14:creationId xmlns:p14="http://schemas.microsoft.com/office/powerpoint/2010/main" val="122096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8AE10F-5221-6813-EFDA-E5D63D2B8FFC}"/>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D6BCAFDE-A13E-5E03-BA0B-25A30B203DAF}"/>
              </a:ext>
            </a:extLst>
          </p:cNvPr>
          <p:cNvSpPr>
            <a:spLocks noGrp="1"/>
          </p:cNvSpPr>
          <p:nvPr>
            <p:ph idx="1"/>
          </p:nvPr>
        </p:nvSpPr>
        <p:spPr/>
        <p:txBody>
          <a:bodyPr/>
          <a:lstStyle/>
          <a:p>
            <a:pPr>
              <a:lnSpc>
                <a:spcPct val="107000"/>
              </a:lnSpc>
              <a:spcAft>
                <a:spcPts val="800"/>
              </a:spcAft>
            </a:pPr>
            <a:r>
              <a:rPr lang="de-AT"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Nun subtrahieren wir:</a:t>
            </a:r>
            <a:endParaRPr lang="de-AT" sz="1800" dirty="0">
              <a:latin typeface="Calibri" panose="020F0502020204030204" pitchFamily="34" charset="0"/>
              <a:ea typeface="Times New Roman" panose="02020603050405020304" pitchFamily="18" charset="0"/>
              <a:cs typeface="Times New Roman" panose="02020603050405020304" pitchFamily="18" charset="0"/>
            </a:endParaRPr>
          </a:p>
          <a:p>
            <a:pPr lvl="1">
              <a:lnSpc>
                <a:spcPct val="107000"/>
              </a:lnSpc>
              <a:spcAft>
                <a:spcPts val="800"/>
              </a:spcAft>
            </a:pPr>
            <a:r>
              <a:rPr lang="de-AT" sz="16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Wir nehmen die oberste Gleichung und subtrahieren davon die mittlere Gleichung. Vorne erhalten wir 6x - 6x = 0. Danach 6y - (-2y) = 8y und -12z - 2z = -14z. Auf der rechten Seite 42 - 4 = 38.</a:t>
            </a:r>
            <a:endParaRPr lang="de-AT" sz="1600" dirty="0">
              <a:solidFill>
                <a:srgbClr val="333333"/>
              </a:solidFill>
              <a:latin typeface="Calibri" panose="020F0502020204030204" pitchFamily="34" charset="0"/>
              <a:ea typeface="Times New Roman" panose="02020603050405020304" pitchFamily="18" charset="0"/>
              <a:cs typeface="Times New Roman" panose="02020603050405020304" pitchFamily="18" charset="0"/>
            </a:endParaRPr>
          </a:p>
          <a:p>
            <a:pPr lvl="1">
              <a:lnSpc>
                <a:spcPct val="107000"/>
              </a:lnSpc>
              <a:spcAft>
                <a:spcPts val="800"/>
              </a:spcAft>
            </a:pPr>
            <a:r>
              <a:rPr lang="de-AT"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Wir nehmen die oberste Gleichung und subtrahieren davon die unterste Gleichung. Vorne erhalten wir 6x - 6x = 0. Danach 6y - 9y = -3y. Außerdem -12z -15z = -27z. Auf der rechten Seite 42 - 24 = 18.</a:t>
            </a:r>
            <a:endParaRPr lang="de-AT"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pic>
        <p:nvPicPr>
          <p:cNvPr id="4" name="Grafik 3" descr="Gauß-Verfahren / Gauß-Algorithmus Beispiel 2d">
            <a:extLst>
              <a:ext uri="{FF2B5EF4-FFF2-40B4-BE49-F238E27FC236}">
                <a16:creationId xmlns:a16="http://schemas.microsoft.com/office/drawing/2014/main" id="{2A927339-7BF5-4EEE-42D2-CA706BDFB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0540" y="4286694"/>
            <a:ext cx="3550920" cy="1303020"/>
          </a:xfrm>
          <a:prstGeom prst="rect">
            <a:avLst/>
          </a:prstGeom>
          <a:noFill/>
          <a:ln>
            <a:noFill/>
          </a:ln>
        </p:spPr>
      </p:pic>
    </p:spTree>
    <p:extLst>
      <p:ext uri="{BB962C8B-B14F-4D97-AF65-F5344CB8AC3E}">
        <p14:creationId xmlns:p14="http://schemas.microsoft.com/office/powerpoint/2010/main" val="323979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6FFD6C-4D7A-BDAC-8EF9-C5D5BCCD5F5C}"/>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5AC78414-B3EE-9A3D-110B-8E0A589894B5}"/>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Mit 8y -14z = 38 und -3y - 27z = 18 haben wir noch zwei Gleichungen mit zwei Unbekannten. Als nächstes werfen wir y raus. Um dies zu erreichen multiplizieren wir die mittlere Gleichung mit 3 und die unterste Gleichung mit 8.</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pic>
        <p:nvPicPr>
          <p:cNvPr id="4" name="Grafik 3" descr="Gauß-Verfahren / Gauß-Algorithmus Beispiel 1e">
            <a:extLst>
              <a:ext uri="{FF2B5EF4-FFF2-40B4-BE49-F238E27FC236}">
                <a16:creationId xmlns:a16="http://schemas.microsoft.com/office/drawing/2014/main" id="{8E311A28-0B82-2412-81D4-56A8114DFC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48150" y="3429000"/>
            <a:ext cx="3695700" cy="1287780"/>
          </a:xfrm>
          <a:prstGeom prst="rect">
            <a:avLst/>
          </a:prstGeom>
          <a:noFill/>
          <a:ln>
            <a:noFill/>
          </a:ln>
        </p:spPr>
      </p:pic>
    </p:spTree>
    <p:extLst>
      <p:ext uri="{BB962C8B-B14F-4D97-AF65-F5344CB8AC3E}">
        <p14:creationId xmlns:p14="http://schemas.microsoft.com/office/powerpoint/2010/main" val="120023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48704-BD04-2CBD-88ED-02F24D81A099}"/>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173DD882-B261-5385-F3E8-E9FE4E3E50F4}"/>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Wir addieren nun: Die mittlere Gleichung plus die unterste Gleichung. Wir erhalten 24y + (-24y) = 0. Außerdem -42z + (-216z) = -258z. Auf der rechten Seite der Gleichung erhalten wir 114 + 144 = 258.</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pic>
        <p:nvPicPr>
          <p:cNvPr id="4" name="Grafik 3" descr="Gauß Eliminationsverfahren Beispiel 1f">
            <a:extLst>
              <a:ext uri="{FF2B5EF4-FFF2-40B4-BE49-F238E27FC236}">
                <a16:creationId xmlns:a16="http://schemas.microsoft.com/office/drawing/2014/main" id="{F8F6911C-6BB1-5D9D-76C4-7B70F85216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1960" y="3132227"/>
            <a:ext cx="3688080" cy="1836420"/>
          </a:xfrm>
          <a:prstGeom prst="rect">
            <a:avLst/>
          </a:prstGeom>
          <a:noFill/>
          <a:ln>
            <a:noFill/>
          </a:ln>
        </p:spPr>
      </p:pic>
    </p:spTree>
    <p:extLst>
      <p:ext uri="{BB962C8B-B14F-4D97-AF65-F5344CB8AC3E}">
        <p14:creationId xmlns:p14="http://schemas.microsoft.com/office/powerpoint/2010/main" val="242409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lzart">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Holzart</Template>
  <TotalTime>0</TotalTime>
  <Words>537</Words>
  <Application>Microsoft Office PowerPoint</Application>
  <PresentationFormat>Breitbild</PresentationFormat>
  <Paragraphs>29</Paragraphs>
  <Slides>13</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13</vt:i4>
      </vt:variant>
    </vt:vector>
  </HeadingPairs>
  <TitlesOfParts>
    <vt:vector size="20" baseType="lpstr">
      <vt:lpstr>Arial</vt:lpstr>
      <vt:lpstr>Calibri</vt:lpstr>
      <vt:lpstr>Noto Sans</vt:lpstr>
      <vt:lpstr>Rockwell</vt:lpstr>
      <vt:lpstr>Rockwell Condensed</vt:lpstr>
      <vt:lpstr>Wingdings</vt:lpstr>
      <vt:lpstr>Holzart</vt:lpstr>
      <vt:lpstr>Gaußsches Eliminationsverfahren</vt:lpstr>
      <vt:lpstr>Inhalt</vt:lpstr>
      <vt:lpstr>Allgemein</vt:lpstr>
      <vt:lpstr>Beispiel</vt:lpstr>
      <vt:lpstr>Beispiel Lösung</vt:lpstr>
      <vt:lpstr>Beispiel lösung</vt:lpstr>
      <vt:lpstr>Beispiel Lösung</vt:lpstr>
      <vt:lpstr>Beispiel Lösung</vt:lpstr>
      <vt:lpstr>Beispiel Lösung</vt:lpstr>
      <vt:lpstr>Beispiel Lösung</vt:lpstr>
      <vt:lpstr>Beispiel Lösung</vt:lpstr>
      <vt:lpstr>Beispiel Lösung</vt:lpstr>
      <vt:lpstr>Beispiel zum selberrechnen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Gaußsches Eliminationsverfahren</dc:title>
  <dc:creator>Moritz Hackenbuchner</dc:creator>
  <cp:lastModifiedBy> </cp:lastModifiedBy>
  <cp:revision>3</cp:revision>
  <dcterms:created xsi:type="dcterms:W3CDTF">2022-06-01T09:59:14Z</dcterms:created>
  <dcterms:modified xsi:type="dcterms:W3CDTF">2022-06-01T10:18:46Z</dcterms:modified>
</cp:coreProperties>
</file>