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672C2-149D-4DA0-A7E6-47748F3C29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D4E86E-D4A2-4FB0-8184-60E68C7186D4}">
      <dgm:prSet/>
      <dgm:spPr/>
      <dgm:t>
        <a:bodyPr/>
        <a:lstStyle/>
        <a:p>
          <a:r>
            <a:rPr lang="en-US" b="1" dirty="0" err="1"/>
            <a:t>Casamento</a:t>
          </a:r>
          <a:r>
            <a:rPr lang="en-US" b="1" dirty="0"/>
            <a:t> entre </a:t>
          </a:r>
          <a:r>
            <a:rPr lang="en-US" b="1" dirty="0" err="1"/>
            <a:t>os</a:t>
          </a:r>
          <a:r>
            <a:rPr lang="en-US" b="1" dirty="0"/>
            <a:t> </a:t>
          </a:r>
          <a:r>
            <a:rPr lang="en-US" b="1" dirty="0" err="1"/>
            <a:t>requisitos</a:t>
          </a:r>
          <a:r>
            <a:rPr lang="en-US" b="1" dirty="0"/>
            <a:t> e o </a:t>
          </a:r>
          <a:r>
            <a:rPr lang="en-US" b="1" dirty="0" err="1"/>
            <a:t>produto</a:t>
          </a:r>
          <a:r>
            <a:rPr lang="en-US" b="1" dirty="0"/>
            <a:t> final de software</a:t>
          </a:r>
          <a:endParaRPr lang="en-US" dirty="0"/>
        </a:p>
      </dgm:t>
    </dgm:pt>
    <dgm:pt modelId="{485E8452-6E88-41F4-8992-D458D7810B50}" type="sibTrans" cxnId="{72F28A75-5944-4ACA-874B-44C7A6BADACF}">
      <dgm:prSet/>
      <dgm:spPr/>
      <dgm:t>
        <a:bodyPr/>
        <a:lstStyle/>
        <a:p>
          <a:endParaRPr lang="en-US"/>
        </a:p>
      </dgm:t>
    </dgm:pt>
    <dgm:pt modelId="{154FB0DE-D310-4A82-A5A7-4F68C11DBE86}" type="parTrans" cxnId="{72F28A75-5944-4ACA-874B-44C7A6BADACF}">
      <dgm:prSet/>
      <dgm:spPr/>
      <dgm:t>
        <a:bodyPr/>
        <a:lstStyle/>
        <a:p>
          <a:endParaRPr lang="en-US"/>
        </a:p>
      </dgm:t>
    </dgm:pt>
    <dgm:pt modelId="{2EA64BB8-746C-4758-9076-24D2E12B3EDB}">
      <dgm:prSet/>
      <dgm:spPr/>
      <dgm:t>
        <a:bodyPr/>
        <a:lstStyle/>
        <a:p>
          <a:r>
            <a:rPr lang="en-US" b="1"/>
            <a:t>Quando bem sucedida aguenta sem prblemas as inevitáveis mudanças</a:t>
          </a:r>
          <a:endParaRPr lang="en-US"/>
        </a:p>
      </dgm:t>
    </dgm:pt>
    <dgm:pt modelId="{CF653DC1-12B8-45D2-A28D-68A5EFE4EB1E}" type="sibTrans" cxnId="{3F267127-27C3-4C86-A2A7-2CFB40DF0B7A}">
      <dgm:prSet/>
      <dgm:spPr/>
      <dgm:t>
        <a:bodyPr/>
        <a:lstStyle/>
        <a:p>
          <a:endParaRPr lang="en-US"/>
        </a:p>
      </dgm:t>
    </dgm:pt>
    <dgm:pt modelId="{402AE581-9F4D-40D2-BF16-7903C40122EE}" type="parTrans" cxnId="{3F267127-27C3-4C86-A2A7-2CFB40DF0B7A}">
      <dgm:prSet/>
      <dgm:spPr/>
      <dgm:t>
        <a:bodyPr/>
        <a:lstStyle/>
        <a:p>
          <a:endParaRPr lang="en-US"/>
        </a:p>
      </dgm:t>
    </dgm:pt>
    <dgm:pt modelId="{D4CC0BE2-BA3D-4706-9F4A-DA8534303627}">
      <dgm:prSet/>
      <dgm:spPr/>
      <dgm:t>
        <a:bodyPr/>
        <a:lstStyle/>
        <a:p>
          <a:r>
            <a:rPr lang="en-US" b="1" dirty="0" err="1"/>
            <a:t>Escalabilidade</a:t>
          </a:r>
          <a:r>
            <a:rPr lang="en-US" b="1" dirty="0"/>
            <a:t>, </a:t>
          </a:r>
          <a:r>
            <a:rPr lang="en-US" b="1" dirty="0" err="1"/>
            <a:t>Manutenbilidade</a:t>
          </a:r>
          <a:r>
            <a:rPr lang="en-US" b="1" dirty="0"/>
            <a:t> e </a:t>
          </a:r>
          <a:r>
            <a:rPr lang="en-US" b="1" dirty="0" err="1"/>
            <a:t>Sustentabilidade</a:t>
          </a:r>
          <a:endParaRPr lang="en-US" dirty="0"/>
        </a:p>
      </dgm:t>
    </dgm:pt>
    <dgm:pt modelId="{259E6ACF-1BCB-4800-8109-3B15B0B621BA}" type="sibTrans" cxnId="{7B67AAE9-3930-44DB-9CF4-30528CB02CF2}">
      <dgm:prSet/>
      <dgm:spPr/>
      <dgm:t>
        <a:bodyPr/>
        <a:lstStyle/>
        <a:p>
          <a:endParaRPr lang="en-US"/>
        </a:p>
      </dgm:t>
    </dgm:pt>
    <dgm:pt modelId="{A6DBDC0F-BEE4-4014-A31B-17C51EFDABC7}" type="parTrans" cxnId="{7B67AAE9-3930-44DB-9CF4-30528CB02CF2}">
      <dgm:prSet/>
      <dgm:spPr/>
      <dgm:t>
        <a:bodyPr/>
        <a:lstStyle/>
        <a:p>
          <a:endParaRPr lang="en-US"/>
        </a:p>
      </dgm:t>
    </dgm:pt>
    <dgm:pt modelId="{7C687BDA-4AE5-45FC-86B6-79052FDB6C91}">
      <dgm:prSet/>
      <dgm:spPr/>
      <dgm:t>
        <a:bodyPr/>
        <a:lstStyle/>
        <a:p>
          <a:r>
            <a:rPr lang="en-US" b="1"/>
            <a:t>Se não for bem feita, você terá dor de cabeça</a:t>
          </a:r>
          <a:endParaRPr lang="en-US"/>
        </a:p>
      </dgm:t>
    </dgm:pt>
    <dgm:pt modelId="{45F93902-8E89-4A1D-8D88-10B87562549C}" type="sibTrans" cxnId="{67B0ED02-C35F-4A87-89F5-98B9D1FBBD8F}">
      <dgm:prSet/>
      <dgm:spPr/>
      <dgm:t>
        <a:bodyPr/>
        <a:lstStyle/>
        <a:p>
          <a:endParaRPr lang="en-US"/>
        </a:p>
      </dgm:t>
    </dgm:pt>
    <dgm:pt modelId="{8FF5F80A-FA5E-49DD-83EB-A62A732D08A1}" type="parTrans" cxnId="{67B0ED02-C35F-4A87-89F5-98B9D1FBBD8F}">
      <dgm:prSet/>
      <dgm:spPr/>
      <dgm:t>
        <a:bodyPr/>
        <a:lstStyle/>
        <a:p>
          <a:endParaRPr lang="en-US"/>
        </a:p>
      </dgm:t>
    </dgm:pt>
    <dgm:pt modelId="{72CADB60-6268-45B8-A804-F0B21CFE8A54}" type="pres">
      <dgm:prSet presAssocID="{BB9672C2-149D-4DA0-A7E6-47748F3C298B}" presName="linear" presStyleCnt="0">
        <dgm:presLayoutVars>
          <dgm:animLvl val="lvl"/>
          <dgm:resizeHandles val="exact"/>
        </dgm:presLayoutVars>
      </dgm:prSet>
      <dgm:spPr/>
    </dgm:pt>
    <dgm:pt modelId="{194D91EE-FC99-431A-A497-D6EE92A44AFC}" type="pres">
      <dgm:prSet presAssocID="{BED4E86E-D4A2-4FB0-8184-60E68C7186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4C2594-7C47-401D-988B-2C4C9C58C3FE}" type="pres">
      <dgm:prSet presAssocID="{485E8452-6E88-41F4-8992-D458D7810B50}" presName="spacer" presStyleCnt="0"/>
      <dgm:spPr/>
    </dgm:pt>
    <dgm:pt modelId="{6B2B694D-E6D6-45AA-B965-954515FE17E2}" type="pres">
      <dgm:prSet presAssocID="{2EA64BB8-746C-4758-9076-24D2E12B3E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571C8C-F253-442A-81F3-14344907834F}" type="pres">
      <dgm:prSet presAssocID="{CF653DC1-12B8-45D2-A28D-68A5EFE4EB1E}" presName="spacer" presStyleCnt="0"/>
      <dgm:spPr/>
    </dgm:pt>
    <dgm:pt modelId="{A6C0956B-597B-45C4-8B5A-49C2DFB9E62E}" type="pres">
      <dgm:prSet presAssocID="{D4CC0BE2-BA3D-4706-9F4A-DA85343036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530851-3FD8-4C47-8DD6-637FEA8ED5A3}" type="pres">
      <dgm:prSet presAssocID="{259E6ACF-1BCB-4800-8109-3B15B0B621BA}" presName="spacer" presStyleCnt="0"/>
      <dgm:spPr/>
    </dgm:pt>
    <dgm:pt modelId="{EE9F2550-D920-4539-8B16-25F870B5EBAF}" type="pres">
      <dgm:prSet presAssocID="{7C687BDA-4AE5-45FC-86B6-79052FDB6C9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B0ED02-C35F-4A87-89F5-98B9D1FBBD8F}" srcId="{BB9672C2-149D-4DA0-A7E6-47748F3C298B}" destId="{7C687BDA-4AE5-45FC-86B6-79052FDB6C91}" srcOrd="3" destOrd="0" parTransId="{8FF5F80A-FA5E-49DD-83EB-A62A732D08A1}" sibTransId="{45F93902-8E89-4A1D-8D88-10B87562549C}"/>
    <dgm:cxn modelId="{3F267127-27C3-4C86-A2A7-2CFB40DF0B7A}" srcId="{BB9672C2-149D-4DA0-A7E6-47748F3C298B}" destId="{2EA64BB8-746C-4758-9076-24D2E12B3EDB}" srcOrd="1" destOrd="0" parTransId="{402AE581-9F4D-40D2-BF16-7903C40122EE}" sibTransId="{CF653DC1-12B8-45D2-A28D-68A5EFE4EB1E}"/>
    <dgm:cxn modelId="{88DFD35D-C5A1-4570-8A7F-A86BE99E93F3}" type="presOf" srcId="{BED4E86E-D4A2-4FB0-8184-60E68C7186D4}" destId="{194D91EE-FC99-431A-A497-D6EE92A44AFC}" srcOrd="0" destOrd="0" presId="urn:microsoft.com/office/officeart/2005/8/layout/vList2"/>
    <dgm:cxn modelId="{72F28A75-5944-4ACA-874B-44C7A6BADACF}" srcId="{BB9672C2-149D-4DA0-A7E6-47748F3C298B}" destId="{BED4E86E-D4A2-4FB0-8184-60E68C7186D4}" srcOrd="0" destOrd="0" parTransId="{154FB0DE-D310-4A82-A5A7-4F68C11DBE86}" sibTransId="{485E8452-6E88-41F4-8992-D458D7810B50}"/>
    <dgm:cxn modelId="{98D2529E-CEF7-4030-920D-A4BD3D840B9D}" type="presOf" srcId="{BB9672C2-149D-4DA0-A7E6-47748F3C298B}" destId="{72CADB60-6268-45B8-A804-F0B21CFE8A54}" srcOrd="0" destOrd="0" presId="urn:microsoft.com/office/officeart/2005/8/layout/vList2"/>
    <dgm:cxn modelId="{5A354EA2-8111-4F0A-B11A-5576E07A12C5}" type="presOf" srcId="{2EA64BB8-746C-4758-9076-24D2E12B3EDB}" destId="{6B2B694D-E6D6-45AA-B965-954515FE17E2}" srcOrd="0" destOrd="0" presId="urn:microsoft.com/office/officeart/2005/8/layout/vList2"/>
    <dgm:cxn modelId="{B8D939D5-AECD-4AFA-A089-B38C5C51C11E}" type="presOf" srcId="{7C687BDA-4AE5-45FC-86B6-79052FDB6C91}" destId="{EE9F2550-D920-4539-8B16-25F870B5EBAF}" srcOrd="0" destOrd="0" presId="urn:microsoft.com/office/officeart/2005/8/layout/vList2"/>
    <dgm:cxn modelId="{8DFA88E4-41AD-4727-9BA2-A4F41D2B1CE8}" type="presOf" srcId="{D4CC0BE2-BA3D-4706-9F4A-DA8534303627}" destId="{A6C0956B-597B-45C4-8B5A-49C2DFB9E62E}" srcOrd="0" destOrd="0" presId="urn:microsoft.com/office/officeart/2005/8/layout/vList2"/>
    <dgm:cxn modelId="{7B67AAE9-3930-44DB-9CF4-30528CB02CF2}" srcId="{BB9672C2-149D-4DA0-A7E6-47748F3C298B}" destId="{D4CC0BE2-BA3D-4706-9F4A-DA8534303627}" srcOrd="2" destOrd="0" parTransId="{A6DBDC0F-BEE4-4014-A31B-17C51EFDABC7}" sibTransId="{259E6ACF-1BCB-4800-8109-3B15B0B621BA}"/>
    <dgm:cxn modelId="{6D78AD6E-70C3-4C21-9CAC-70F46D50F934}" type="presParOf" srcId="{72CADB60-6268-45B8-A804-F0B21CFE8A54}" destId="{194D91EE-FC99-431A-A497-D6EE92A44AFC}" srcOrd="0" destOrd="0" presId="urn:microsoft.com/office/officeart/2005/8/layout/vList2"/>
    <dgm:cxn modelId="{4945E763-BB16-456B-91B4-7F6FD9AD4979}" type="presParOf" srcId="{72CADB60-6268-45B8-A804-F0B21CFE8A54}" destId="{404C2594-7C47-401D-988B-2C4C9C58C3FE}" srcOrd="1" destOrd="0" presId="urn:microsoft.com/office/officeart/2005/8/layout/vList2"/>
    <dgm:cxn modelId="{7EAEE6AF-C6F0-4703-A2AF-AEF61DC887CA}" type="presParOf" srcId="{72CADB60-6268-45B8-A804-F0B21CFE8A54}" destId="{6B2B694D-E6D6-45AA-B965-954515FE17E2}" srcOrd="2" destOrd="0" presId="urn:microsoft.com/office/officeart/2005/8/layout/vList2"/>
    <dgm:cxn modelId="{B213F0EE-8310-4388-8EF9-4DF05EE07622}" type="presParOf" srcId="{72CADB60-6268-45B8-A804-F0B21CFE8A54}" destId="{3E571C8C-F253-442A-81F3-14344907834F}" srcOrd="3" destOrd="0" presId="urn:microsoft.com/office/officeart/2005/8/layout/vList2"/>
    <dgm:cxn modelId="{FA48EEC1-CCBA-4749-A413-0017BE5CC3F8}" type="presParOf" srcId="{72CADB60-6268-45B8-A804-F0B21CFE8A54}" destId="{A6C0956B-597B-45C4-8B5A-49C2DFB9E62E}" srcOrd="4" destOrd="0" presId="urn:microsoft.com/office/officeart/2005/8/layout/vList2"/>
    <dgm:cxn modelId="{DD2B908B-A600-417B-A767-FEB2FF5FDEF0}" type="presParOf" srcId="{72CADB60-6268-45B8-A804-F0B21CFE8A54}" destId="{82530851-3FD8-4C47-8DD6-637FEA8ED5A3}" srcOrd="5" destOrd="0" presId="urn:microsoft.com/office/officeart/2005/8/layout/vList2"/>
    <dgm:cxn modelId="{9DCF5A1B-1DD2-4EBF-BD7F-C1037F981ABF}" type="presParOf" srcId="{72CADB60-6268-45B8-A804-F0B21CFE8A54}" destId="{EE9F2550-D920-4539-8B16-25F870B5EB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91EE-FC99-431A-A497-D6EE92A44AFC}">
      <dsp:nvSpPr>
        <dsp:cNvPr id="0" name=""/>
        <dsp:cNvSpPr/>
      </dsp:nvSpPr>
      <dsp:spPr>
        <a:xfrm>
          <a:off x="0" y="26085"/>
          <a:ext cx="588629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Casamento</a:t>
          </a:r>
          <a:r>
            <a:rPr lang="en-US" sz="2900" b="1" kern="1200" dirty="0"/>
            <a:t> entre </a:t>
          </a:r>
          <a:r>
            <a:rPr lang="en-US" sz="2900" b="1" kern="1200" dirty="0" err="1"/>
            <a:t>os</a:t>
          </a:r>
          <a:r>
            <a:rPr lang="en-US" sz="2900" b="1" kern="1200" dirty="0"/>
            <a:t> </a:t>
          </a:r>
          <a:r>
            <a:rPr lang="en-US" sz="2900" b="1" kern="1200" dirty="0" err="1"/>
            <a:t>requisitos</a:t>
          </a:r>
          <a:r>
            <a:rPr lang="en-US" sz="2900" b="1" kern="1200" dirty="0"/>
            <a:t> e o </a:t>
          </a:r>
          <a:r>
            <a:rPr lang="en-US" sz="2900" b="1" kern="1200" dirty="0" err="1"/>
            <a:t>produto</a:t>
          </a:r>
          <a:r>
            <a:rPr lang="en-US" sz="2900" b="1" kern="1200" dirty="0"/>
            <a:t> final de software</a:t>
          </a:r>
          <a:endParaRPr lang="en-US" sz="2900" kern="1200" dirty="0"/>
        </a:p>
      </dsp:txBody>
      <dsp:txXfrm>
        <a:off x="56315" y="82400"/>
        <a:ext cx="5773661" cy="1040990"/>
      </dsp:txXfrm>
    </dsp:sp>
    <dsp:sp modelId="{6B2B694D-E6D6-45AA-B965-954515FE17E2}">
      <dsp:nvSpPr>
        <dsp:cNvPr id="0" name=""/>
        <dsp:cNvSpPr/>
      </dsp:nvSpPr>
      <dsp:spPr>
        <a:xfrm>
          <a:off x="0" y="1263225"/>
          <a:ext cx="5886291" cy="11536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Quando bem sucedida aguenta sem prblemas as inevitáveis mudanças</a:t>
          </a:r>
          <a:endParaRPr lang="en-US" sz="2900" kern="1200"/>
        </a:p>
      </dsp:txBody>
      <dsp:txXfrm>
        <a:off x="56315" y="1319540"/>
        <a:ext cx="5773661" cy="1040990"/>
      </dsp:txXfrm>
    </dsp:sp>
    <dsp:sp modelId="{A6C0956B-597B-45C4-8B5A-49C2DFB9E62E}">
      <dsp:nvSpPr>
        <dsp:cNvPr id="0" name=""/>
        <dsp:cNvSpPr/>
      </dsp:nvSpPr>
      <dsp:spPr>
        <a:xfrm>
          <a:off x="0" y="2500365"/>
          <a:ext cx="5886291" cy="11536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Escalabilidade</a:t>
          </a:r>
          <a:r>
            <a:rPr lang="en-US" sz="2900" b="1" kern="1200" dirty="0"/>
            <a:t>, </a:t>
          </a:r>
          <a:r>
            <a:rPr lang="en-US" sz="2900" b="1" kern="1200" dirty="0" err="1"/>
            <a:t>Manutenbilidade</a:t>
          </a:r>
          <a:r>
            <a:rPr lang="en-US" sz="2900" b="1" kern="1200" dirty="0"/>
            <a:t> e </a:t>
          </a:r>
          <a:r>
            <a:rPr lang="en-US" sz="2900" b="1" kern="1200" dirty="0" err="1"/>
            <a:t>Sustentabilidade</a:t>
          </a:r>
          <a:endParaRPr lang="en-US" sz="2900" kern="1200" dirty="0"/>
        </a:p>
      </dsp:txBody>
      <dsp:txXfrm>
        <a:off x="56315" y="2556680"/>
        <a:ext cx="5773661" cy="1040990"/>
      </dsp:txXfrm>
    </dsp:sp>
    <dsp:sp modelId="{EE9F2550-D920-4539-8B16-25F870B5EBAF}">
      <dsp:nvSpPr>
        <dsp:cNvPr id="0" name=""/>
        <dsp:cNvSpPr/>
      </dsp:nvSpPr>
      <dsp:spPr>
        <a:xfrm>
          <a:off x="0" y="3737505"/>
          <a:ext cx="5886291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Se não for bem feita, você terá dor de cabeça</a:t>
          </a:r>
          <a:endParaRPr lang="en-US" sz="2900" kern="1200"/>
        </a:p>
      </dsp:txBody>
      <dsp:txXfrm>
        <a:off x="56315" y="3793820"/>
        <a:ext cx="5773661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alphaModFix amt="55000"/>
            <a:lum/>
          </a:blip>
          <a:srcRect/>
          <a:stretch>
            <a:fillRect l="30000" t="60000" r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F9D41-C114-44F8-BC1F-B755B768A8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809357"/>
            <a:ext cx="9144000" cy="86118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Nome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37B6DE-4C09-40D2-9C84-99F91DB602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306616"/>
            <a:ext cx="9144000" cy="5197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Título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27760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A9148-4E3A-4BD6-B3BC-4F531E062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45291" y="2103437"/>
            <a:ext cx="4901418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/>
              <a:t>Título da seção</a:t>
            </a:r>
          </a:p>
        </p:txBody>
      </p:sp>
    </p:spTree>
    <p:extLst>
      <p:ext uri="{BB962C8B-B14F-4D97-AF65-F5344CB8AC3E}">
        <p14:creationId xmlns:p14="http://schemas.microsoft.com/office/powerpoint/2010/main" val="88975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58B16E3-F0F3-45A3-8EF4-FD4C19DF33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09" y="4248443"/>
            <a:ext cx="4049836" cy="16838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327AA5-1EC4-4253-9392-D66CA5167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09" y="925678"/>
            <a:ext cx="4047337" cy="20236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99178F-809A-4C78-8F86-FD2F7C08CA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93" y="1083213"/>
            <a:ext cx="4601998" cy="17086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57AC0C7-73AE-4286-83F8-1083AEC548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57" y="3397348"/>
            <a:ext cx="3291847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alphaModFix amt="88000"/>
            <a:lum/>
          </a:blip>
          <a:srcRect/>
          <a:stretch>
            <a:fillRect l="80000" t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27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55000"/>
            <a:lum/>
          </a:blip>
          <a:srcRect/>
          <a:stretch>
            <a:fillRect l="30000" t="60000" r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CD6977-7FCF-4444-9786-4E79DD0B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93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56C743B-12DA-4F9E-8AE5-D6F3026E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117" y="3405335"/>
            <a:ext cx="10515600" cy="521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1728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19" r:id="rId3"/>
    <p:sldLayoutId id="2147483721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erikthiago" TargetMode="External"/><Relationship Id="rId2" Type="http://schemas.openxmlformats.org/officeDocument/2006/relationships/hyperlink" Target="https://www.linkedin.com/in/erikthiag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rikthiag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sp.net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msp-n-p/dn568103(v=pandp.10)" TargetMode="External"/><Relationship Id="rId3" Type="http://schemas.openxmlformats.org/officeDocument/2006/relationships/hyperlink" Target="https://www.eduardopires.net.br/2016/08/ddd-nao-e-arquitetura-em-camadas/" TargetMode="External"/><Relationship Id="rId7" Type="http://schemas.openxmlformats.org/officeDocument/2006/relationships/hyperlink" Target="https://pt.stackoverflow.com/questions/181688/o-que-%C3%A9-cqrs-e-como-implementar#targetText=Command%20Query%20Responsibility%20Segregation%2C%20ou,para%20escrita%20de%20dados%2C%20respectivamente." TargetMode="External"/><Relationship Id="rId12" Type="http://schemas.openxmlformats.org/officeDocument/2006/relationships/hyperlink" Target="https://msdn.microsoft.com/pt-br/hh144976.aspx" TargetMode="External"/><Relationship Id="rId2" Type="http://schemas.openxmlformats.org/officeDocument/2006/relationships/hyperlink" Target="https://www.lambda3.com.br/2017/10/desmistificando-o-ddd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qrs.files.wordpress.com/2010/11/cqrs_documents.pdf" TargetMode="External"/><Relationship Id="rId11" Type="http://schemas.openxmlformats.org/officeDocument/2006/relationships/hyperlink" Target="https://docs.microsoft.com/pt-br/dotnet/architecture/microservices/microservice-ddd-cqrs-patterns/apply-simplified-microservice-cqrs-ddd-patterns" TargetMode="External"/><Relationship Id="rId5" Type="http://schemas.openxmlformats.org/officeDocument/2006/relationships/hyperlink" Target="https://www.eduardopires.net.br/2016/07/cqrs-o-que-e-onde-aplicar/" TargetMode="External"/><Relationship Id="rId10" Type="http://schemas.openxmlformats.org/officeDocument/2006/relationships/hyperlink" Target="https://www.infoq.com/br/news/2011/11/cqrs/" TargetMode="External"/><Relationship Id="rId4" Type="http://schemas.openxmlformats.org/officeDocument/2006/relationships/hyperlink" Target="http://www.macoratti.net/11/05/ddd_liv1.htm?source=post_page---------------------------" TargetMode="External"/><Relationship Id="rId9" Type="http://schemas.openxmlformats.org/officeDocument/2006/relationships/hyperlink" Target="https://antoniofcastro.blogspot.com/2015/01/cqr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erikthiago" TargetMode="External"/><Relationship Id="rId2" Type="http://schemas.openxmlformats.org/officeDocument/2006/relationships/hyperlink" Target="https://www.linkedin.com/in/erikthiago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erikthiag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85E4F-5EEB-4F49-AEA9-CB390F614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Érik Thiago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F45E45-C3A4-41DB-AA4B-59D7D701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5137"/>
            <a:ext cx="9144000" cy="861181"/>
          </a:xfrm>
        </p:spPr>
        <p:txBody>
          <a:bodyPr/>
          <a:lstStyle/>
          <a:p>
            <a:r>
              <a:rPr lang="en-US" dirty="0"/>
              <a:t>DDD + CQRS: DEU MATCH!! O QUE É, COMO APLICAR E PRA QUÊ APLICAR?</a:t>
            </a:r>
          </a:p>
          <a:p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F6D3732-A921-4F72-A87F-D80CC46363A8}"/>
              </a:ext>
            </a:extLst>
          </p:cNvPr>
          <p:cNvSpPr txBox="1">
            <a:spLocks/>
          </p:cNvSpPr>
          <p:nvPr/>
        </p:nvSpPr>
        <p:spPr>
          <a:xfrm>
            <a:off x="1524000" y="3020915"/>
            <a:ext cx="9144000" cy="173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https://www.linkedin.com/in/erikthiago/</a:t>
            </a:r>
            <a:endParaRPr lang="en-US" dirty="0"/>
          </a:p>
          <a:p>
            <a:r>
              <a:rPr lang="en-US" dirty="0">
                <a:hlinkClick r:id="rId3"/>
              </a:rPr>
              <a:t>https://medium.com/@erikthiago</a:t>
            </a:r>
            <a:endParaRPr lang="en-US" dirty="0"/>
          </a:p>
          <a:p>
            <a:r>
              <a:rPr lang="en-US" dirty="0">
                <a:hlinkClick r:id="rId4"/>
              </a:rPr>
              <a:t>https://github.com/erikthiago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723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7667-7D3C-46F2-ADA2-7F526B1B3806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Porque usar DDD e cqrs?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80A0-45E8-4D0D-A90D-A9C6A0334649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78852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Organização</a:t>
            </a:r>
            <a:r>
              <a:rPr lang="en-US" b="1" dirty="0"/>
              <a:t> do </a:t>
            </a:r>
            <a:r>
              <a:rPr lang="en-US" b="1" dirty="0" err="1"/>
              <a:t>projeto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Suporta</a:t>
            </a:r>
            <a:r>
              <a:rPr lang="en-US" b="1" dirty="0"/>
              <a:t> </a:t>
            </a:r>
            <a:r>
              <a:rPr lang="en-US" b="1" dirty="0" err="1"/>
              <a:t>mudanças</a:t>
            </a:r>
            <a:r>
              <a:rPr lang="en-US" b="1" dirty="0"/>
              <a:t> </a:t>
            </a:r>
            <a:r>
              <a:rPr lang="en-US" b="1" dirty="0" err="1"/>
              <a:t>bruscas</a:t>
            </a:r>
            <a:r>
              <a:rPr lang="en-US" b="1" dirty="0"/>
              <a:t> de </a:t>
            </a:r>
            <a:r>
              <a:rPr lang="en-US" b="1" dirty="0" err="1"/>
              <a:t>requisitos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Manutenabilidade</a:t>
            </a:r>
            <a:r>
              <a:rPr lang="en-US" b="1" dirty="0"/>
              <a:t> </a:t>
            </a:r>
            <a:r>
              <a:rPr lang="en-US" b="1" dirty="0" err="1"/>
              <a:t>facilitada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Força</a:t>
            </a:r>
            <a:r>
              <a:rPr lang="en-US" b="1" dirty="0"/>
              <a:t> a </a:t>
            </a:r>
            <a:r>
              <a:rPr lang="en-US" b="1" dirty="0" err="1"/>
              <a:t>usar</a:t>
            </a:r>
            <a:r>
              <a:rPr lang="en-US" b="1" dirty="0"/>
              <a:t> de boas </a:t>
            </a:r>
            <a:r>
              <a:rPr lang="en-US" b="1" dirty="0" err="1"/>
              <a:t>práticas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Sustentabilidade</a:t>
            </a:r>
            <a:endParaRPr lang="en-US" b="1" dirty="0"/>
          </a:p>
          <a:p>
            <a:pPr algn="l">
              <a:lnSpc>
                <a:spcPct val="120000"/>
              </a:lnSpc>
            </a:pPr>
            <a:endParaRPr lang="en-US" b="1" dirty="0"/>
          </a:p>
        </p:txBody>
      </p:sp>
      <p:pic>
        <p:nvPicPr>
          <p:cNvPr id="4" name="Graphic 3" descr="Fireworks">
            <a:extLst>
              <a:ext uri="{FF2B5EF4-FFF2-40B4-BE49-F238E27FC236}">
                <a16:creationId xmlns:a16="http://schemas.microsoft.com/office/drawing/2014/main" id="{FEEA8CFB-09A3-4953-A028-D692CD3CE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338" y="1113182"/>
            <a:ext cx="5102943" cy="43488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1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B954-3836-4EEC-BF79-0E3506865593}"/>
              </a:ext>
            </a:extLst>
          </p:cNvPr>
          <p:cNvSpPr txBox="1">
            <a:spLocks/>
          </p:cNvSpPr>
          <p:nvPr/>
        </p:nvSpPr>
        <p:spPr>
          <a:xfrm>
            <a:off x="685801" y="1066800"/>
            <a:ext cx="3771899" cy="56212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300"/>
              <a:t>DDD – O QUE É ISSO?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0266-8B14-4549-8D37-9072DA9532A9}"/>
              </a:ext>
            </a:extLst>
          </p:cNvPr>
          <p:cNvSpPr txBox="1">
            <a:spLocks/>
          </p:cNvSpPr>
          <p:nvPr/>
        </p:nvSpPr>
        <p:spPr>
          <a:xfrm>
            <a:off x="685800" y="1868557"/>
            <a:ext cx="3771899" cy="4002018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DOMAIN-DRIVEN DESIGN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Em</a:t>
            </a:r>
            <a:r>
              <a:rPr lang="en-US" b="1" dirty="0"/>
              <a:t> PT-BR é: </a:t>
            </a:r>
            <a:r>
              <a:rPr lang="en-US" b="1" dirty="0" err="1"/>
              <a:t>Desenvolvimento</a:t>
            </a:r>
            <a:r>
              <a:rPr lang="en-US" b="1" dirty="0"/>
              <a:t> </a:t>
            </a:r>
            <a:r>
              <a:rPr lang="en-US" b="1" dirty="0" err="1"/>
              <a:t>Orientado</a:t>
            </a:r>
            <a:r>
              <a:rPr lang="en-US" b="1" dirty="0"/>
              <a:t> à </a:t>
            </a:r>
            <a:r>
              <a:rPr lang="en-US" b="1" dirty="0" err="1"/>
              <a:t>Domínio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Abordagem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software (</a:t>
            </a:r>
            <a:r>
              <a:rPr lang="en-US" b="1" dirty="0" err="1"/>
              <a:t>padrão</a:t>
            </a:r>
            <a:r>
              <a:rPr lang="en-US" b="1" dirty="0"/>
              <a:t>)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Independe</a:t>
            </a:r>
            <a:r>
              <a:rPr lang="en-US" b="1" dirty="0"/>
              <a:t> de </a:t>
            </a:r>
            <a:r>
              <a:rPr lang="en-US" b="1" dirty="0" err="1"/>
              <a:t>tecnologia</a:t>
            </a:r>
            <a:endParaRPr lang="en-US" b="1" dirty="0"/>
          </a:p>
        </p:txBody>
      </p:sp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B58F7286-A165-48EC-A84A-36313327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197476" y="609601"/>
            <a:ext cx="5260974" cy="526097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86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C51D-3795-4BAF-BE8A-285E26A07B7E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300" dirty="0"/>
              <a:t>DDD e a </a:t>
            </a:r>
            <a:r>
              <a:rPr lang="en-US" sz="3300" dirty="0" err="1"/>
              <a:t>separação</a:t>
            </a:r>
            <a:r>
              <a:rPr lang="en-US" sz="3300" dirty="0"/>
              <a:t> </a:t>
            </a:r>
            <a:r>
              <a:rPr lang="en-US" sz="3300" dirty="0" err="1"/>
              <a:t>em</a:t>
            </a:r>
            <a:r>
              <a:rPr lang="en-US" sz="3300" dirty="0"/>
              <a:t> </a:t>
            </a:r>
            <a:r>
              <a:rPr lang="en-US" sz="3300" dirty="0" err="1"/>
              <a:t>camadas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B586-4BE4-4875-8A31-0530E0F7F5FF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900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DDD </a:t>
            </a:r>
            <a:r>
              <a:rPr lang="en-US" sz="2100" b="1" dirty="0" err="1"/>
              <a:t>consiste</a:t>
            </a:r>
            <a:r>
              <a:rPr lang="en-US" sz="2100" b="1" dirty="0"/>
              <a:t> </a:t>
            </a:r>
            <a:r>
              <a:rPr lang="en-US" sz="2100" b="1" dirty="0" err="1"/>
              <a:t>em</a:t>
            </a:r>
            <a:r>
              <a:rPr lang="en-US" sz="2100" b="1" dirty="0"/>
              <a:t> </a:t>
            </a:r>
            <a:r>
              <a:rPr lang="en-US" sz="2100" b="1" dirty="0" err="1"/>
              <a:t>separar</a:t>
            </a:r>
            <a:r>
              <a:rPr lang="en-US" sz="2100" b="1" dirty="0"/>
              <a:t> </a:t>
            </a:r>
            <a:r>
              <a:rPr lang="en-US" sz="2100" b="1" dirty="0" err="1"/>
              <a:t>em</a:t>
            </a:r>
            <a:r>
              <a:rPr lang="en-US" sz="2100" b="1" dirty="0"/>
              <a:t> </a:t>
            </a:r>
            <a:r>
              <a:rPr lang="en-US" sz="2100" b="1" dirty="0" err="1"/>
              <a:t>camadas</a:t>
            </a:r>
            <a:r>
              <a:rPr lang="en-US" sz="2100" b="1" dirty="0"/>
              <a:t> o </a:t>
            </a:r>
            <a:r>
              <a:rPr lang="en-US" sz="2100" b="1" dirty="0" err="1"/>
              <a:t>projeto</a:t>
            </a:r>
            <a:endParaRPr lang="en-US" sz="21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b="1" dirty="0" err="1"/>
              <a:t>Cada</a:t>
            </a:r>
            <a:r>
              <a:rPr lang="en-US" sz="2100" b="1" dirty="0"/>
              <a:t> </a:t>
            </a:r>
            <a:r>
              <a:rPr lang="en-US" sz="2100" b="1" dirty="0" err="1"/>
              <a:t>camada</a:t>
            </a:r>
            <a:r>
              <a:rPr lang="en-US" sz="2100" b="1" dirty="0"/>
              <a:t> </a:t>
            </a:r>
            <a:r>
              <a:rPr lang="en-US" sz="2100" b="1" dirty="0" err="1"/>
              <a:t>tem</a:t>
            </a:r>
            <a:r>
              <a:rPr lang="en-US" sz="2100" b="1" dirty="0"/>
              <a:t> </a:t>
            </a:r>
            <a:r>
              <a:rPr lang="en-US" sz="2100" b="1" dirty="0" err="1"/>
              <a:t>sua</a:t>
            </a:r>
            <a:r>
              <a:rPr lang="en-US" sz="2100" b="1" dirty="0"/>
              <a:t> </a:t>
            </a:r>
            <a:r>
              <a:rPr lang="en-US" sz="2100" b="1" dirty="0" err="1"/>
              <a:t>própria</a:t>
            </a:r>
            <a:r>
              <a:rPr lang="en-US" sz="2100" b="1" dirty="0"/>
              <a:t> </a:t>
            </a:r>
            <a:r>
              <a:rPr lang="en-US" sz="2100" b="1" dirty="0" err="1"/>
              <a:t>responsabilidade</a:t>
            </a:r>
            <a:endParaRPr lang="en-US" sz="21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b="1" dirty="0" err="1"/>
              <a:t>Entidades</a:t>
            </a:r>
            <a:r>
              <a:rPr lang="en-US" sz="2100" b="1" dirty="0"/>
              <a:t> </a:t>
            </a:r>
            <a:r>
              <a:rPr lang="en-US" sz="2100" b="1" dirty="0" err="1"/>
              <a:t>não</a:t>
            </a:r>
            <a:r>
              <a:rPr lang="en-US" sz="2100" b="1" dirty="0"/>
              <a:t> </a:t>
            </a:r>
            <a:r>
              <a:rPr lang="en-US" sz="2100" b="1" dirty="0" err="1"/>
              <a:t>anêmicas</a:t>
            </a:r>
            <a:endParaRPr lang="en-US" sz="21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b="1" dirty="0" err="1"/>
              <a:t>Desenvolver</a:t>
            </a:r>
            <a:r>
              <a:rPr lang="en-US" sz="2100" b="1" dirty="0"/>
              <a:t> o software com </a:t>
            </a:r>
            <a:r>
              <a:rPr lang="en-US" sz="2100" b="1" dirty="0" err="1"/>
              <a:t>foco</a:t>
            </a:r>
            <a:r>
              <a:rPr lang="en-US" sz="2100" b="1" dirty="0"/>
              <a:t> no </a:t>
            </a:r>
            <a:r>
              <a:rPr lang="en-US" sz="2100" b="1" dirty="0" err="1"/>
              <a:t>negócio</a:t>
            </a:r>
            <a:endParaRPr lang="en-US" sz="21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b="1" dirty="0" err="1"/>
              <a:t>Linguagem</a:t>
            </a:r>
            <a:r>
              <a:rPr lang="en-US" sz="2100" b="1" dirty="0"/>
              <a:t> </a:t>
            </a:r>
            <a:r>
              <a:rPr lang="en-US" sz="2100" b="1" dirty="0" err="1"/>
              <a:t>ubíqua</a:t>
            </a:r>
            <a:endParaRPr lang="en-US" sz="21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100" b="1" dirty="0"/>
          </a:p>
        </p:txBody>
      </p:sp>
      <p:pic>
        <p:nvPicPr>
          <p:cNvPr id="4" name="Graphic 3" descr="Cupcake">
            <a:extLst>
              <a:ext uri="{FF2B5EF4-FFF2-40B4-BE49-F238E27FC236}">
                <a16:creationId xmlns:a16="http://schemas.microsoft.com/office/drawing/2014/main" id="{F0908BFF-7F4A-4DB4-9FAC-96D37E295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085" y="1179443"/>
            <a:ext cx="5102943" cy="42295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02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91EA-C37C-4FAB-8976-FBD0B35CACA6}"/>
              </a:ext>
            </a:extLst>
          </p:cNvPr>
          <p:cNvSpPr txBox="1">
            <a:spLocks/>
          </p:cNvSpPr>
          <p:nvPr/>
        </p:nvSpPr>
        <p:spPr>
          <a:xfrm>
            <a:off x="685802" y="1706143"/>
            <a:ext cx="6282266" cy="72813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300" dirty="0"/>
              <a:t>ENTIDADES ANÊMICAS?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A481-8A77-4BA2-BDBC-4F33F89DA1C7}"/>
              </a:ext>
            </a:extLst>
          </p:cNvPr>
          <p:cNvSpPr txBox="1">
            <a:spLocks/>
          </p:cNvSpPr>
          <p:nvPr/>
        </p:nvSpPr>
        <p:spPr>
          <a:xfrm>
            <a:off x="685802" y="2599267"/>
            <a:ext cx="6282266" cy="3649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São </a:t>
            </a:r>
            <a:r>
              <a:rPr lang="en-US" b="1" dirty="0" err="1"/>
              <a:t>entidades</a:t>
            </a:r>
            <a:r>
              <a:rPr lang="en-US" b="1" dirty="0"/>
              <a:t> que </a:t>
            </a:r>
            <a:r>
              <a:rPr lang="en-US" b="1" dirty="0" err="1"/>
              <a:t>tem</a:t>
            </a:r>
            <a:r>
              <a:rPr lang="en-US" b="1" dirty="0"/>
              <a:t> </a:t>
            </a:r>
            <a:r>
              <a:rPr lang="en-US" b="1" dirty="0" err="1"/>
              <a:t>somente</a:t>
            </a:r>
            <a:r>
              <a:rPr lang="en-US" b="1" dirty="0"/>
              <a:t> (gets e sets)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Não</a:t>
            </a:r>
            <a:r>
              <a:rPr lang="en-US" b="1" dirty="0"/>
              <a:t> se </a:t>
            </a:r>
            <a:r>
              <a:rPr lang="en-US" b="1" dirty="0" err="1"/>
              <a:t>validam</a:t>
            </a:r>
            <a:endParaRPr lang="en-US" b="1" dirty="0"/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Permitem</a:t>
            </a:r>
            <a:r>
              <a:rPr lang="en-US" b="1" dirty="0"/>
              <a:t> </a:t>
            </a:r>
            <a:r>
              <a:rPr lang="en-US" b="1" dirty="0" err="1"/>
              <a:t>corrupção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endParaRPr lang="en-US" b="1" dirty="0"/>
          </a:p>
        </p:txBody>
      </p:sp>
      <p:pic>
        <p:nvPicPr>
          <p:cNvPr id="4" name="Graphic 3" descr="Unlock">
            <a:extLst>
              <a:ext uri="{FF2B5EF4-FFF2-40B4-BE49-F238E27FC236}">
                <a16:creationId xmlns:a16="http://schemas.microsoft.com/office/drawing/2014/main" id="{56A11C3A-F280-4A42-838D-21A16092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4527" y="170614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36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F07C-7B93-4D94-8F50-C2EFCC8C0038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300"/>
              <a:t>Mapear no banco: isso é importante!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2D5B-6F7C-4A08-A2D1-AF8454448C64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utilizar</a:t>
            </a:r>
            <a:r>
              <a:rPr lang="en-US" b="1" dirty="0"/>
              <a:t> ORMs (EF6, EF Core, </a:t>
            </a:r>
            <a:r>
              <a:rPr lang="en-US" b="1" dirty="0" err="1"/>
              <a:t>Nhibernate</a:t>
            </a:r>
            <a:r>
              <a:rPr lang="en-US" b="1" dirty="0"/>
              <a:t>…) Podemos </a:t>
            </a:r>
            <a:r>
              <a:rPr lang="en-US" b="1" dirty="0" err="1"/>
              <a:t>poluir</a:t>
            </a:r>
            <a:r>
              <a:rPr lang="en-US" b="1" dirty="0"/>
              <a:t> </a:t>
            </a:r>
            <a:r>
              <a:rPr lang="en-US" b="1" dirty="0" err="1"/>
              <a:t>nosso</a:t>
            </a:r>
            <a:r>
              <a:rPr lang="en-US" b="1" dirty="0"/>
              <a:t> Código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Evitar</a:t>
            </a:r>
            <a:r>
              <a:rPr lang="en-US" b="1" dirty="0"/>
              <a:t> a </a:t>
            </a:r>
            <a:r>
              <a:rPr lang="en-US" b="1" dirty="0" err="1"/>
              <a:t>dependência</a:t>
            </a:r>
            <a:r>
              <a:rPr lang="en-US" b="1" dirty="0"/>
              <a:t> de um framework </a:t>
            </a:r>
            <a:r>
              <a:rPr lang="en-US" b="1" dirty="0" err="1"/>
              <a:t>específico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Criar</a:t>
            </a:r>
            <a:r>
              <a:rPr lang="en-US" b="1" dirty="0"/>
              <a:t> maps das </a:t>
            </a:r>
            <a:r>
              <a:rPr lang="en-US" b="1" dirty="0" err="1"/>
              <a:t>entidades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camada</a:t>
            </a:r>
            <a:r>
              <a:rPr lang="en-US" b="1" dirty="0"/>
              <a:t> de infra (de </a:t>
            </a:r>
            <a:r>
              <a:rPr lang="en-US" b="1" dirty="0" err="1"/>
              <a:t>preferência</a:t>
            </a:r>
            <a:r>
              <a:rPr lang="en-US" b="1" dirty="0"/>
              <a:t>)</a:t>
            </a:r>
          </a:p>
        </p:txBody>
      </p:sp>
      <p:pic>
        <p:nvPicPr>
          <p:cNvPr id="4" name="Graphic 3" descr="Programmer">
            <a:extLst>
              <a:ext uri="{FF2B5EF4-FFF2-40B4-BE49-F238E27FC236}">
                <a16:creationId xmlns:a16="http://schemas.microsoft.com/office/drawing/2014/main" id="{CB97313B-8064-41B0-A627-1335C220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274" y="133773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23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209D-095F-4AE6-B1D3-A0E195D93C4B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300"/>
              <a:t>AS CAMADAS SÃO LEGAIS, MAS….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6D09-5F79-4F71-A901-A1B5A5960666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Não</a:t>
            </a:r>
            <a:r>
              <a:rPr lang="en-US" b="1" dirty="0"/>
              <a:t> se </a:t>
            </a:r>
            <a:r>
              <a:rPr lang="en-US" b="1" dirty="0" err="1"/>
              <a:t>empolgue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 </a:t>
            </a:r>
            <a:r>
              <a:rPr lang="en-US" b="1" dirty="0" err="1"/>
              <a:t>dificuldade</a:t>
            </a:r>
            <a:r>
              <a:rPr lang="en-US" b="1" dirty="0"/>
              <a:t> de </a:t>
            </a:r>
            <a:r>
              <a:rPr lang="en-US" b="1" dirty="0" err="1"/>
              <a:t>entendimento</a:t>
            </a:r>
            <a:r>
              <a:rPr lang="en-US" b="1" dirty="0"/>
              <a:t> </a:t>
            </a:r>
            <a:r>
              <a:rPr lang="en-US" b="1" dirty="0" err="1"/>
              <a:t>será</a:t>
            </a:r>
            <a:r>
              <a:rPr lang="en-US" b="1" dirty="0"/>
              <a:t> </a:t>
            </a:r>
            <a:r>
              <a:rPr lang="en-US" b="1" dirty="0" err="1"/>
              <a:t>maior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 </a:t>
            </a:r>
            <a:r>
              <a:rPr lang="en-US" b="1" dirty="0" err="1"/>
              <a:t>complexidade</a:t>
            </a:r>
            <a:r>
              <a:rPr lang="en-US" b="1" dirty="0"/>
              <a:t> </a:t>
            </a:r>
            <a:r>
              <a:rPr lang="en-US" b="1" dirty="0" err="1"/>
              <a:t>aumenta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As </a:t>
            </a:r>
            <a:r>
              <a:rPr lang="en-US" b="1" dirty="0" err="1"/>
              <a:t>entidades</a:t>
            </a:r>
            <a:r>
              <a:rPr lang="en-US" b="1" dirty="0"/>
              <a:t> </a:t>
            </a:r>
            <a:r>
              <a:rPr lang="en-US" b="1" dirty="0" err="1"/>
              <a:t>devem</a:t>
            </a:r>
            <a:r>
              <a:rPr lang="en-US" b="1" dirty="0"/>
              <a:t> se auto-</a:t>
            </a:r>
            <a:r>
              <a:rPr lang="en-US" b="1" dirty="0" err="1"/>
              <a:t>validar</a:t>
            </a:r>
            <a:r>
              <a:rPr lang="en-US" b="1" dirty="0"/>
              <a:t>, </a:t>
            </a:r>
            <a:r>
              <a:rPr lang="en-US" b="1" dirty="0" err="1"/>
              <a:t>porém</a:t>
            </a:r>
            <a:r>
              <a:rPr lang="en-US" b="1" dirty="0"/>
              <a:t>, </a:t>
            </a: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tudo</a:t>
            </a:r>
            <a:endParaRPr lang="en-US" b="1" dirty="0"/>
          </a:p>
        </p:txBody>
      </p:sp>
      <p:pic>
        <p:nvPicPr>
          <p:cNvPr id="4" name="Graphic 3" descr="Danger">
            <a:extLst>
              <a:ext uri="{FF2B5EF4-FFF2-40B4-BE49-F238E27FC236}">
                <a16:creationId xmlns:a16="http://schemas.microsoft.com/office/drawing/2014/main" id="{93C5FCFC-2E7A-4CBF-901F-6F595B050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5833" y="1152939"/>
            <a:ext cx="5102943" cy="436210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30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97E5-D412-4AD0-8337-46F3A1ED79AA}"/>
              </a:ext>
            </a:extLst>
          </p:cNvPr>
          <p:cNvSpPr txBox="1">
            <a:spLocks/>
          </p:cNvSpPr>
          <p:nvPr/>
        </p:nvSpPr>
        <p:spPr>
          <a:xfrm>
            <a:off x="825909" y="796414"/>
            <a:ext cx="3979205" cy="14533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CQRS – O QUE É ISSO?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06CB-C86A-41A7-847B-2B74DB1063FF}"/>
              </a:ext>
            </a:extLst>
          </p:cNvPr>
          <p:cNvSpPr txBox="1">
            <a:spLocks/>
          </p:cNvSpPr>
          <p:nvPr/>
        </p:nvSpPr>
        <p:spPr>
          <a:xfrm>
            <a:off x="802178" y="2089141"/>
            <a:ext cx="4002936" cy="363793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COMMAND QUERY RESPONSIBILITY SEGREGATION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Em</a:t>
            </a:r>
            <a:r>
              <a:rPr lang="en-US" b="1" dirty="0"/>
              <a:t> PT-BR é: </a:t>
            </a:r>
            <a:r>
              <a:rPr lang="en-US" b="1" dirty="0" err="1"/>
              <a:t>Separar</a:t>
            </a:r>
            <a:r>
              <a:rPr lang="en-US" b="1" dirty="0"/>
              <a:t> a </a:t>
            </a:r>
            <a:r>
              <a:rPr lang="en-US" b="1" dirty="0" err="1"/>
              <a:t>responsabilidade</a:t>
            </a:r>
            <a:r>
              <a:rPr lang="en-US" b="1" dirty="0"/>
              <a:t> de </a:t>
            </a:r>
            <a:r>
              <a:rPr lang="en-US" b="1" dirty="0" err="1"/>
              <a:t>escrita</a:t>
            </a:r>
            <a:r>
              <a:rPr lang="en-US" b="1" dirty="0"/>
              <a:t> e </a:t>
            </a:r>
            <a:r>
              <a:rPr lang="en-US" b="1" dirty="0" err="1"/>
              <a:t>leitura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Abordagem</a:t>
            </a:r>
            <a:r>
              <a:rPr lang="en-US" b="1" dirty="0"/>
              <a:t> de </a:t>
            </a:r>
            <a:r>
              <a:rPr lang="en-US" b="1" dirty="0" err="1"/>
              <a:t>desenvolvmento</a:t>
            </a:r>
            <a:r>
              <a:rPr lang="en-US" b="1" dirty="0"/>
              <a:t> de software (</a:t>
            </a:r>
            <a:r>
              <a:rPr lang="en-US" b="1" dirty="0" err="1"/>
              <a:t>padrão</a:t>
            </a:r>
            <a:r>
              <a:rPr lang="en-US" b="1" dirty="0"/>
              <a:t>)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Independe</a:t>
            </a:r>
            <a:r>
              <a:rPr lang="en-US" b="1" dirty="0"/>
              <a:t> de </a:t>
            </a:r>
            <a:r>
              <a:rPr lang="en-US" b="1" dirty="0" err="1"/>
              <a:t>tecnologia</a:t>
            </a:r>
            <a:endParaRPr lang="en-US" b="1" dirty="0"/>
          </a:p>
        </p:txBody>
      </p:sp>
      <p:pic>
        <p:nvPicPr>
          <p:cNvPr id="4" name="Graphic 3" descr="Decision chart">
            <a:extLst>
              <a:ext uri="{FF2B5EF4-FFF2-40B4-BE49-F238E27FC236}">
                <a16:creationId xmlns:a16="http://schemas.microsoft.com/office/drawing/2014/main" id="{920E6012-F07C-453E-9817-8939CB45B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077" y="796414"/>
            <a:ext cx="5102943" cy="47429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85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3D94-3980-45F0-A884-8CA64C16E9ED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ONDE USAR?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5EE2-7FF1-4AB9-98E5-D80CEDF931AD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 principal </a:t>
            </a:r>
            <a:r>
              <a:rPr lang="en-US" b="1" dirty="0" err="1"/>
              <a:t>motivo</a:t>
            </a:r>
            <a:r>
              <a:rPr lang="en-US" b="1" dirty="0"/>
              <a:t> é: um </a:t>
            </a:r>
            <a:r>
              <a:rPr lang="en-US" b="1" dirty="0" err="1"/>
              <a:t>cenário</a:t>
            </a:r>
            <a:r>
              <a:rPr lang="en-US" b="1" dirty="0"/>
              <a:t> </a:t>
            </a:r>
            <a:r>
              <a:rPr lang="en-US" b="1" dirty="0" err="1"/>
              <a:t>crítico</a:t>
            </a:r>
            <a:r>
              <a:rPr lang="en-US" b="1" dirty="0"/>
              <a:t> </a:t>
            </a:r>
            <a:r>
              <a:rPr lang="en-US" b="1" dirty="0" err="1"/>
              <a:t>onde</a:t>
            </a:r>
            <a:r>
              <a:rPr lang="en-US" b="1" dirty="0"/>
              <a:t> </a:t>
            </a:r>
            <a:r>
              <a:rPr lang="en-US" b="1" dirty="0" err="1"/>
              <a:t>existem</a:t>
            </a:r>
            <a:r>
              <a:rPr lang="en-US" b="1" dirty="0"/>
              <a:t> </a:t>
            </a:r>
            <a:r>
              <a:rPr lang="en-US" b="1" dirty="0" err="1"/>
              <a:t>vários</a:t>
            </a:r>
            <a:r>
              <a:rPr lang="en-US" b="1" dirty="0"/>
              <a:t> </a:t>
            </a:r>
            <a:r>
              <a:rPr lang="en-US" b="1" dirty="0" err="1"/>
              <a:t>usuários</a:t>
            </a:r>
            <a:r>
              <a:rPr lang="en-US" b="1" dirty="0"/>
              <a:t> </a:t>
            </a:r>
            <a:r>
              <a:rPr lang="en-US" b="1" dirty="0" err="1"/>
              <a:t>usando</a:t>
            </a:r>
            <a:r>
              <a:rPr lang="en-US" b="1" dirty="0"/>
              <a:t> a </a:t>
            </a:r>
            <a:r>
              <a:rPr lang="en-US" b="1" dirty="0" err="1"/>
              <a:t>aplicação</a:t>
            </a:r>
            <a:endParaRPr lang="en-US" b="1" dirty="0"/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Caso de </a:t>
            </a:r>
            <a:r>
              <a:rPr lang="en-US" b="1" dirty="0" err="1"/>
              <a:t>menos</a:t>
            </a:r>
            <a:r>
              <a:rPr lang="en-US" b="1" dirty="0"/>
              <a:t> </a:t>
            </a:r>
            <a:r>
              <a:rPr lang="en-US" b="1" dirty="0" err="1"/>
              <a:t>complexidade</a:t>
            </a:r>
            <a:r>
              <a:rPr lang="en-US" b="1" dirty="0"/>
              <a:t> </a:t>
            </a:r>
            <a:r>
              <a:rPr lang="en-US" b="1" dirty="0" err="1"/>
              <a:t>também</a:t>
            </a:r>
            <a:endParaRPr lang="en-US" b="1" dirty="0"/>
          </a:p>
        </p:txBody>
      </p:sp>
      <p:pic>
        <p:nvPicPr>
          <p:cNvPr id="4" name="Graphic 3" descr="Question mark">
            <a:extLst>
              <a:ext uri="{FF2B5EF4-FFF2-40B4-BE49-F238E27FC236}">
                <a16:creationId xmlns:a16="http://schemas.microsoft.com/office/drawing/2014/main" id="{30B5F817-63B6-488E-BFD9-BAFA96D8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179" y="133773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85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041A-FF2F-4B87-86AA-C2065B86E3A0}"/>
              </a:ext>
            </a:extLst>
          </p:cNvPr>
          <p:cNvSpPr txBox="1">
            <a:spLocks/>
          </p:cNvSpPr>
          <p:nvPr/>
        </p:nvSpPr>
        <p:spPr>
          <a:xfrm>
            <a:off x="624073" y="1881807"/>
            <a:ext cx="4789678" cy="176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/>
              <a:t>Por dentro do CQRS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44C8F-3D2B-4BC7-87B6-D337F9B4E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83" b="2"/>
          <a:stretch/>
        </p:blipFill>
        <p:spPr bwMode="auto">
          <a:xfrm>
            <a:off x="5923722" y="662608"/>
            <a:ext cx="5976730" cy="460627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3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C157-A816-4ED1-A140-D35A50F509C9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COMMANDS?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1B47-F847-44A5-B896-E9281D4F422F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Representam</a:t>
            </a:r>
            <a:r>
              <a:rPr lang="en-US" b="1" dirty="0"/>
              <a:t> a </a:t>
            </a:r>
            <a:r>
              <a:rPr lang="en-US" b="1" dirty="0" err="1"/>
              <a:t>intenção</a:t>
            </a:r>
            <a:r>
              <a:rPr lang="en-US" b="1" dirty="0"/>
              <a:t> (</a:t>
            </a:r>
            <a:r>
              <a:rPr lang="en-US" b="1" dirty="0" err="1"/>
              <a:t>CriarNovaEscolaCommand</a:t>
            </a:r>
            <a:r>
              <a:rPr lang="en-US" b="1" dirty="0"/>
              <a:t>, por </a:t>
            </a:r>
            <a:r>
              <a:rPr lang="en-US" b="1" dirty="0" err="1"/>
              <a:t>exemplo</a:t>
            </a:r>
            <a:r>
              <a:rPr lang="en-US" b="1" dirty="0"/>
              <a:t>)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São </a:t>
            </a:r>
            <a:r>
              <a:rPr lang="en-US" b="1" dirty="0" err="1"/>
              <a:t>praticamente</a:t>
            </a:r>
            <a:r>
              <a:rPr lang="en-US" b="1" dirty="0"/>
              <a:t> a </a:t>
            </a:r>
            <a:r>
              <a:rPr lang="en-US" b="1" dirty="0" err="1"/>
              <a:t>mesma</a:t>
            </a:r>
            <a:r>
              <a:rPr lang="en-US" b="1" dirty="0"/>
              <a:t> </a:t>
            </a:r>
            <a:r>
              <a:rPr lang="en-US" b="1" dirty="0" err="1"/>
              <a:t>coisa</a:t>
            </a:r>
            <a:r>
              <a:rPr lang="en-US" b="1" dirty="0"/>
              <a:t> que as </a:t>
            </a:r>
            <a:r>
              <a:rPr lang="en-US" b="1" dirty="0" err="1"/>
              <a:t>entidades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Contém</a:t>
            </a:r>
            <a:r>
              <a:rPr lang="en-US" b="1" dirty="0"/>
              <a:t> </a:t>
            </a:r>
            <a:r>
              <a:rPr lang="en-US" b="1" dirty="0" err="1"/>
              <a:t>validações</a:t>
            </a:r>
            <a:r>
              <a:rPr lang="en-US" b="1" dirty="0"/>
              <a:t> de dados</a:t>
            </a:r>
          </a:p>
        </p:txBody>
      </p:sp>
      <p:pic>
        <p:nvPicPr>
          <p:cNvPr id="4" name="Graphic 3" descr="Disk">
            <a:extLst>
              <a:ext uri="{FF2B5EF4-FFF2-40B4-BE49-F238E27FC236}">
                <a16:creationId xmlns:a16="http://schemas.microsoft.com/office/drawing/2014/main" id="{B3700303-BD09-46BB-829B-1FD4D892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590" y="1232453"/>
            <a:ext cx="5102943" cy="41500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76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C3D13D85-5244-455D-8C52-C7D584A9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50" y="1153860"/>
            <a:ext cx="3715965" cy="364913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A10CFA-65E5-4FF9-B09A-441F499E8002}"/>
              </a:ext>
            </a:extLst>
          </p:cNvPr>
          <p:cNvSpPr/>
          <p:nvPr/>
        </p:nvSpPr>
        <p:spPr>
          <a:xfrm>
            <a:off x="543340" y="1778097"/>
            <a:ext cx="662091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/>
              <a:t>Formado em Análise e Desenvolvimento de Sistemas. Brinca de tocar violão e guitarra. Adora C#, Azure, </a:t>
            </a:r>
            <a:r>
              <a:rPr lang="pt-BR" sz="2500" u="sng" dirty="0">
                <a:hlinkClick r:id="rId3"/>
              </a:rPr>
              <a:t>ASP.NET</a:t>
            </a:r>
            <a:r>
              <a:rPr lang="pt-BR" sz="2500" dirty="0"/>
              <a:t>(CORE) e tecnologias que mudam o mundo para melhor.</a:t>
            </a:r>
          </a:p>
          <a:p>
            <a:r>
              <a:rPr lang="pt-BR" sz="2500" dirty="0"/>
              <a:t>4 anos de XP na área de desenvolvimento.</a:t>
            </a:r>
          </a:p>
          <a:p>
            <a:r>
              <a:rPr lang="en-US" sz="2500" dirty="0"/>
              <a:t>Dev </a:t>
            </a:r>
            <a:r>
              <a:rPr lang="en-US" sz="2500" dirty="0" err="1"/>
              <a:t>.Net</a:t>
            </a:r>
            <a:r>
              <a:rPr lang="en-US" sz="2500" dirty="0"/>
              <a:t>/Angular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b="1" dirty="0" err="1"/>
              <a:t>Quatto</a:t>
            </a:r>
            <a:r>
              <a:rPr lang="en-US" sz="2500" b="1" dirty="0"/>
              <a:t> </a:t>
            </a:r>
            <a:r>
              <a:rPr lang="en-US" sz="2500" b="1" dirty="0" err="1"/>
              <a:t>Tecnologia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81597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484E-7EBD-413C-B184-E576A6C36073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COMMAND HANDLER?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35A4-9B9B-4F65-9D80-06F80B939503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Detém</a:t>
            </a:r>
            <a:r>
              <a:rPr lang="en-US" b="1" dirty="0"/>
              <a:t> </a:t>
            </a:r>
            <a:r>
              <a:rPr lang="en-US" b="1" dirty="0" err="1"/>
              <a:t>todas</a:t>
            </a:r>
            <a:r>
              <a:rPr lang="en-US" b="1" dirty="0"/>
              <a:t> as </a:t>
            </a:r>
            <a:r>
              <a:rPr lang="en-US" b="1" dirty="0" err="1"/>
              <a:t>operações</a:t>
            </a:r>
            <a:r>
              <a:rPr lang="en-US" b="1" dirty="0"/>
              <a:t> de </a:t>
            </a:r>
            <a:r>
              <a:rPr lang="en-US" b="1" dirty="0" err="1"/>
              <a:t>alteração</a:t>
            </a:r>
            <a:r>
              <a:rPr lang="en-US" b="1" dirty="0"/>
              <a:t>, </a:t>
            </a:r>
            <a:r>
              <a:rPr lang="en-US" b="1" dirty="0" err="1"/>
              <a:t>criação</a:t>
            </a:r>
            <a:r>
              <a:rPr lang="en-US" b="1" dirty="0"/>
              <a:t> e </a:t>
            </a:r>
            <a:r>
              <a:rPr lang="en-US" b="1" dirty="0" err="1"/>
              <a:t>exclusão</a:t>
            </a:r>
            <a:r>
              <a:rPr lang="en-US" b="1" dirty="0"/>
              <a:t> de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entidade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É </a:t>
            </a:r>
            <a:r>
              <a:rPr lang="en-US" b="1" dirty="0" err="1"/>
              <a:t>assíncrono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Detém</a:t>
            </a:r>
            <a:r>
              <a:rPr lang="en-US" b="1" dirty="0"/>
              <a:t> as </a:t>
            </a:r>
            <a:r>
              <a:rPr lang="en-US" b="1" dirty="0" err="1"/>
              <a:t>regras</a:t>
            </a:r>
            <a:r>
              <a:rPr lang="en-US" b="1" dirty="0"/>
              <a:t> de </a:t>
            </a:r>
            <a:r>
              <a:rPr lang="en-US" b="1" dirty="0" err="1"/>
              <a:t>negócio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Aqui</a:t>
            </a:r>
            <a:r>
              <a:rPr lang="en-US" b="1" dirty="0"/>
              <a:t> se </a:t>
            </a:r>
            <a:r>
              <a:rPr lang="en-US" b="1" dirty="0" err="1"/>
              <a:t>encaixam</a:t>
            </a:r>
            <a:r>
              <a:rPr lang="en-US" b="1" dirty="0"/>
              <a:t> “Events”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Retornam</a:t>
            </a:r>
            <a:r>
              <a:rPr lang="en-US" b="1" dirty="0"/>
              <a:t> um </a:t>
            </a:r>
            <a:r>
              <a:rPr lang="en-US" b="1" dirty="0" err="1"/>
              <a:t>evento</a:t>
            </a:r>
            <a:r>
              <a:rPr lang="en-US" b="1" dirty="0"/>
              <a:t> de </a:t>
            </a:r>
            <a:r>
              <a:rPr lang="en-US" b="1" dirty="0" err="1"/>
              <a:t>sucesso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falha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 </a:t>
            </a:r>
            <a:r>
              <a:rPr lang="en-US" b="1" dirty="0" err="1"/>
              <a:t>interação</a:t>
            </a:r>
            <a:r>
              <a:rPr lang="en-US" b="1" dirty="0"/>
              <a:t> com a interface é: </a:t>
            </a:r>
            <a:r>
              <a:rPr lang="en-US" b="1" dirty="0" err="1"/>
              <a:t>receber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dados a </a:t>
            </a:r>
            <a:r>
              <a:rPr lang="en-US" b="1" dirty="0" err="1"/>
              <a:t>serem</a:t>
            </a:r>
            <a:r>
              <a:rPr lang="en-US" b="1" dirty="0"/>
              <a:t> </a:t>
            </a:r>
            <a:r>
              <a:rPr lang="en-US" b="1" dirty="0" err="1"/>
              <a:t>escritos</a:t>
            </a:r>
            <a:endParaRPr lang="en-US" b="1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49BA0A28-133C-4D41-94DB-4DE1E3344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324" y="170614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5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AB02-E1AE-45B2-B83F-A0D84D13A183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COMMAND HANDLER?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9061-4CE7-4075-82DA-E2BD87F25A6F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Pode</a:t>
            </a:r>
            <a:r>
              <a:rPr lang="en-US" b="1" dirty="0"/>
              <a:t> </a:t>
            </a:r>
            <a:r>
              <a:rPr lang="en-US" b="1" dirty="0" err="1"/>
              <a:t>conter</a:t>
            </a:r>
            <a:r>
              <a:rPr lang="en-US" b="1" dirty="0"/>
              <a:t> </a:t>
            </a:r>
            <a:r>
              <a:rPr lang="en-US" b="1" dirty="0" err="1"/>
              <a:t>regras</a:t>
            </a:r>
            <a:r>
              <a:rPr lang="en-US" b="1" dirty="0"/>
              <a:t> de </a:t>
            </a:r>
            <a:r>
              <a:rPr lang="en-US" b="1" dirty="0" err="1"/>
              <a:t>envio</a:t>
            </a:r>
            <a:r>
              <a:rPr lang="en-US" b="1" dirty="0"/>
              <a:t> de e-mail, </a:t>
            </a:r>
            <a:r>
              <a:rPr lang="en-US" b="1" dirty="0" err="1"/>
              <a:t>sincronização</a:t>
            </a:r>
            <a:r>
              <a:rPr lang="en-US" b="1" dirty="0"/>
              <a:t> com </a:t>
            </a:r>
            <a:r>
              <a:rPr lang="en-US" b="1" dirty="0" err="1"/>
              <a:t>bancos</a:t>
            </a:r>
            <a:r>
              <a:rPr lang="en-US" b="1" dirty="0"/>
              <a:t> que </a:t>
            </a:r>
            <a:r>
              <a:rPr lang="en-US" b="1" dirty="0" err="1"/>
              <a:t>serão</a:t>
            </a:r>
            <a:r>
              <a:rPr lang="en-US" b="1" dirty="0"/>
              <a:t> </a:t>
            </a:r>
            <a:r>
              <a:rPr lang="en-US" b="1" dirty="0" err="1"/>
              <a:t>somente</a:t>
            </a:r>
            <a:r>
              <a:rPr lang="en-US" b="1" dirty="0"/>
              <a:t> de </a:t>
            </a:r>
            <a:r>
              <a:rPr lang="en-US" b="1" dirty="0" err="1"/>
              <a:t>leitura</a:t>
            </a:r>
            <a:endParaRPr lang="en-US" b="1" dirty="0"/>
          </a:p>
          <a:p>
            <a:pPr marL="571500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Verificar</a:t>
            </a:r>
            <a:r>
              <a:rPr lang="en-US" b="1" dirty="0"/>
              <a:t> </a:t>
            </a:r>
            <a:r>
              <a:rPr lang="en-US" b="1" dirty="0" err="1"/>
              <a:t>perfis</a:t>
            </a:r>
            <a:r>
              <a:rPr lang="en-US" b="1" dirty="0"/>
              <a:t> de </a:t>
            </a:r>
            <a:r>
              <a:rPr lang="en-US" b="1" dirty="0" err="1"/>
              <a:t>usuário</a:t>
            </a:r>
            <a:endParaRPr lang="en-US" b="1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B1141644-7CBE-401F-9A0E-597D5717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846" y="170614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80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DB5F-E095-4381-A4F0-C571D0A6A8D1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query?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8F41-C0B7-4C7E-851C-A48273ABC1D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Mais</a:t>
            </a:r>
            <a:r>
              <a:rPr lang="en-US" sz="1800" b="1" dirty="0"/>
              <a:t> simples do que </a:t>
            </a:r>
            <a:r>
              <a:rPr lang="en-US" sz="1800" b="1" dirty="0" err="1"/>
              <a:t>os</a:t>
            </a:r>
            <a:r>
              <a:rPr lang="en-US" sz="1800" b="1" dirty="0"/>
              <a:t> Commands e </a:t>
            </a:r>
            <a:r>
              <a:rPr lang="en-US" sz="1800" b="1" dirty="0" err="1"/>
              <a:t>CommandHandler</a:t>
            </a:r>
            <a:endParaRPr lang="en-US" sz="18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Interação</a:t>
            </a:r>
            <a:r>
              <a:rPr lang="en-US" sz="1800" b="1" dirty="0"/>
              <a:t> com a interface é: serve para </a:t>
            </a:r>
            <a:r>
              <a:rPr lang="en-US" sz="1800" b="1" dirty="0" err="1"/>
              <a:t>recuperar</a:t>
            </a:r>
            <a:r>
              <a:rPr lang="en-US" sz="1800" b="1" dirty="0"/>
              <a:t> </a:t>
            </a:r>
            <a:r>
              <a:rPr lang="en-US" sz="1800" b="1" dirty="0" err="1"/>
              <a:t>os</a:t>
            </a:r>
            <a:r>
              <a:rPr lang="en-US" sz="1800" b="1" dirty="0"/>
              <a:t> dados do banco para a </a:t>
            </a:r>
            <a:r>
              <a:rPr lang="en-US" sz="1800" b="1" dirty="0" err="1"/>
              <a:t>tela</a:t>
            </a:r>
            <a:r>
              <a:rPr lang="en-US" sz="1800" b="1" dirty="0"/>
              <a:t> do </a:t>
            </a:r>
            <a:r>
              <a:rPr lang="en-US" sz="1800" b="1" dirty="0" err="1"/>
              <a:t>usuário</a:t>
            </a:r>
            <a:endParaRPr lang="en-US" sz="18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É </a:t>
            </a:r>
            <a:r>
              <a:rPr lang="en-US" sz="1800" b="1" dirty="0" err="1"/>
              <a:t>síncrona</a:t>
            </a:r>
            <a:endParaRPr lang="en-US" sz="18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Pode</a:t>
            </a:r>
            <a:r>
              <a:rPr lang="en-US" sz="1800" b="1" dirty="0"/>
              <a:t> ser </a:t>
            </a:r>
            <a:r>
              <a:rPr lang="en-US" sz="1800" b="1" dirty="0" err="1"/>
              <a:t>usada</a:t>
            </a:r>
            <a:r>
              <a:rPr lang="en-US" sz="1800" b="1" dirty="0"/>
              <a:t> para </a:t>
            </a:r>
            <a:r>
              <a:rPr lang="en-US" sz="1800" b="1" dirty="0" err="1"/>
              <a:t>bancos</a:t>
            </a:r>
            <a:r>
              <a:rPr lang="en-US" sz="1800" b="1" dirty="0"/>
              <a:t> NoSQL e SQL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Poder</a:t>
            </a:r>
            <a:r>
              <a:rPr lang="en-US" sz="1800" b="1" dirty="0"/>
              <a:t> ser </a:t>
            </a:r>
            <a:r>
              <a:rPr lang="en-US" sz="1800" b="1" dirty="0" err="1"/>
              <a:t>usado</a:t>
            </a:r>
            <a:r>
              <a:rPr lang="en-US" sz="1800" b="1" dirty="0"/>
              <a:t> no </a:t>
            </a:r>
            <a:r>
              <a:rPr lang="en-US" sz="1800" b="1" dirty="0" err="1"/>
              <a:t>mesmo</a:t>
            </a:r>
            <a:r>
              <a:rPr lang="en-US" sz="1800" b="1" dirty="0"/>
              <a:t> banco de dados dos Commands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PODE SER QUE TENHA LATÊNCIA DE DADOS</a:t>
            </a:r>
          </a:p>
        </p:txBody>
      </p:sp>
      <p:pic>
        <p:nvPicPr>
          <p:cNvPr id="4" name="Graphic 3" descr="Monitor">
            <a:extLst>
              <a:ext uri="{FF2B5EF4-FFF2-40B4-BE49-F238E27FC236}">
                <a16:creationId xmlns:a16="http://schemas.microsoft.com/office/drawing/2014/main" id="{298235CE-35C9-4FB3-B617-7ED57BE60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391" y="170614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05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91E6-5CD3-4A9E-8C11-89179263CD63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Events?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DEB6-A7D0-4A2C-B1F3-02AA04DE03E9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Rotinas</a:t>
            </a:r>
            <a:r>
              <a:rPr lang="en-US" b="1" dirty="0"/>
              <a:t> que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chamadas</a:t>
            </a:r>
            <a:r>
              <a:rPr lang="en-US" b="1" dirty="0"/>
              <a:t> </a:t>
            </a:r>
            <a:r>
              <a:rPr lang="en-US" b="1" dirty="0" err="1"/>
              <a:t>após</a:t>
            </a:r>
            <a:r>
              <a:rPr lang="en-US" b="1" dirty="0"/>
              <a:t> </a:t>
            </a:r>
            <a:r>
              <a:rPr lang="en-US" b="1" dirty="0" err="1"/>
              <a:t>alguma</a:t>
            </a:r>
            <a:r>
              <a:rPr lang="en-US" b="1" dirty="0"/>
              <a:t> </a:t>
            </a:r>
            <a:r>
              <a:rPr lang="en-US" b="1" dirty="0" err="1"/>
              <a:t>regra</a:t>
            </a:r>
            <a:r>
              <a:rPr lang="en-US" b="1" dirty="0"/>
              <a:t> </a:t>
            </a:r>
            <a:r>
              <a:rPr lang="en-US" b="1" dirty="0" err="1"/>
              <a:t>ter</a:t>
            </a:r>
            <a:r>
              <a:rPr lang="en-US" b="1" dirty="0"/>
              <a:t> </a:t>
            </a:r>
            <a:r>
              <a:rPr lang="en-US" b="1" dirty="0" err="1"/>
              <a:t>sido</a:t>
            </a:r>
            <a:r>
              <a:rPr lang="en-US" b="1" dirty="0"/>
              <a:t> </a:t>
            </a:r>
            <a:r>
              <a:rPr lang="en-US" b="1" dirty="0" err="1"/>
              <a:t>satisfeita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Envio</a:t>
            </a:r>
            <a:r>
              <a:rPr lang="en-US" b="1" dirty="0"/>
              <a:t> de e-mail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Atualização</a:t>
            </a:r>
            <a:r>
              <a:rPr lang="en-US" b="1" dirty="0"/>
              <a:t> de </a:t>
            </a:r>
            <a:r>
              <a:rPr lang="en-US" b="1" dirty="0" err="1"/>
              <a:t>informação</a:t>
            </a:r>
            <a:endParaRPr lang="en-US" b="1" dirty="0"/>
          </a:p>
        </p:txBody>
      </p:sp>
      <p:pic>
        <p:nvPicPr>
          <p:cNvPr id="4" name="Graphic 3" descr="Flowchart">
            <a:extLst>
              <a:ext uri="{FF2B5EF4-FFF2-40B4-BE49-F238E27FC236}">
                <a16:creationId xmlns:a16="http://schemas.microsoft.com/office/drawing/2014/main" id="{1BF7CA06-3F9B-4C03-AAB2-6B5868781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07165"/>
            <a:ext cx="5102943" cy="42942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82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BC61-F800-4102-87C7-F461BAF6D2DD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filas?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7B8D-8853-4BBE-8978-33B57ACF9916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Sim, </a:t>
            </a:r>
            <a:r>
              <a:rPr lang="en-US" b="1" dirty="0" err="1"/>
              <a:t>existem</a:t>
            </a:r>
            <a:r>
              <a:rPr lang="en-US" b="1" dirty="0"/>
              <a:t> </a:t>
            </a:r>
            <a:r>
              <a:rPr lang="en-US" b="1" dirty="0" err="1"/>
              <a:t>filas</a:t>
            </a:r>
            <a:r>
              <a:rPr lang="en-US" b="1" dirty="0"/>
              <a:t> </a:t>
            </a:r>
            <a:r>
              <a:rPr lang="en-US" b="1" dirty="0" err="1"/>
              <a:t>aqui</a:t>
            </a:r>
            <a:r>
              <a:rPr lang="en-US" b="1" dirty="0"/>
              <a:t> </a:t>
            </a:r>
            <a:r>
              <a:rPr lang="en-US" b="1" dirty="0" err="1"/>
              <a:t>também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São </a:t>
            </a:r>
            <a:r>
              <a:rPr lang="en-US" b="1" dirty="0" err="1"/>
              <a:t>filas</a:t>
            </a:r>
            <a:r>
              <a:rPr lang="en-US" b="1" dirty="0"/>
              <a:t> de </a:t>
            </a:r>
            <a:r>
              <a:rPr lang="en-US" b="1" dirty="0" err="1"/>
              <a:t>execuções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mensageria</a:t>
            </a:r>
            <a:r>
              <a:rPr lang="en-US" b="1" dirty="0"/>
              <a:t> que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executadas</a:t>
            </a:r>
            <a:r>
              <a:rPr lang="en-US" b="1" dirty="0"/>
              <a:t> </a:t>
            </a:r>
            <a:r>
              <a:rPr lang="en-US" b="1" dirty="0" err="1"/>
              <a:t>durante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eventos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Cada</a:t>
            </a:r>
            <a:r>
              <a:rPr lang="en-US" b="1" dirty="0"/>
              <a:t> um </a:t>
            </a:r>
            <a:r>
              <a:rPr lang="en-US" b="1" dirty="0" err="1"/>
              <a:t>aguarda</a:t>
            </a:r>
            <a:r>
              <a:rPr lang="en-US" b="1" dirty="0"/>
              <a:t> </a:t>
            </a:r>
            <a:r>
              <a:rPr lang="en-US" b="1" dirty="0" err="1"/>
              <a:t>sua</a:t>
            </a:r>
            <a:r>
              <a:rPr lang="en-US" b="1" dirty="0"/>
              <a:t> </a:t>
            </a:r>
            <a:r>
              <a:rPr lang="en-US" b="1" dirty="0" err="1"/>
              <a:t>vez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Mediatr</a:t>
            </a:r>
            <a:r>
              <a:rPr lang="en-US" b="1" dirty="0"/>
              <a:t> (C#) e RabbitMQ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F5CBA926-92A9-4BA4-81C9-F47F041C5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5820" y="170614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89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CE91-C8FF-48DA-AC4D-43A194D95CC5}"/>
              </a:ext>
            </a:extLst>
          </p:cNvPr>
          <p:cNvSpPr txBox="1">
            <a:spLocks/>
          </p:cNvSpPr>
          <p:nvPr/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/>
              <a:t>BORA DO PRO CÓDIGO</a:t>
            </a:r>
            <a:endParaRPr lang="en-US" dirty="0"/>
          </a:p>
        </p:txBody>
      </p:sp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1DDE4729-929B-469A-A27F-C53F8CF88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6609" y="755373"/>
            <a:ext cx="5471927" cy="46255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985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A881C3-9619-4AE2-8AC5-EA809ACB241B}"/>
              </a:ext>
            </a:extLst>
          </p:cNvPr>
          <p:cNvSpPr/>
          <p:nvPr/>
        </p:nvSpPr>
        <p:spPr>
          <a:xfrm>
            <a:off x="2994991" y="230114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err="1"/>
              <a:t>Referências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7EB17-DF70-4D70-B833-9E31A342AA15}"/>
              </a:ext>
            </a:extLst>
          </p:cNvPr>
          <p:cNvSpPr/>
          <p:nvPr/>
        </p:nvSpPr>
        <p:spPr>
          <a:xfrm>
            <a:off x="304800" y="1214999"/>
            <a:ext cx="1147638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https://www.lambda3.com.br/2017/10/desmistificando-o-ddd/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https://www.eduardopires.net.br/2016/08/ddd-nao-e-arquitetura-em-camadas/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http://www.macoratti.net/11/05/ddd_liv1.htm?source=post_page---------------------------</a:t>
            </a:r>
            <a:endParaRPr lang="en-US" sz="1400" dirty="0"/>
          </a:p>
          <a:p>
            <a:pPr algn="ctr"/>
            <a:r>
              <a:rPr lang="en-US" sz="1400" b="1" dirty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5"/>
              </a:rPr>
              <a:t>https://www.eduardopires.net.br/2016/07/cqrs-o-que-e-onde-aplicar/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6"/>
              </a:rPr>
              <a:t>https://cqrs.files.wordpress.com/2010/11/cqrs_documents.pdf</a:t>
            </a:r>
            <a:endParaRPr lang="en-US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7"/>
              </a:rPr>
              <a:t>https://pt.stackoverflow.com/questions/181688/o-que-%C3%A9-cqrs-e-como-implementar#targetText=Command%20Query%20Responsibility%20Segregation%2C%20ou,para%20escrita%20de%20dados%2C%20respectivamente.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8"/>
              </a:rPr>
              <a:t>https://docs.microsoft.com/en-us/previous-versions/msp-n-p/dn568103(v=pandp.10)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9"/>
              </a:rPr>
              <a:t>https://antoniofcastro.blogspot.com/2015/01/cqrs.html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10"/>
              </a:rPr>
              <a:t>https://www.infoq.com/br/news/2011/11/cqrs/</a:t>
            </a:r>
            <a:endParaRPr lang="en-US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11"/>
              </a:rPr>
              <a:t>https://docs.microsoft.com/pt-br/dotnet/architecture/microservices/microservice-ddd-cqrs-patterns/apply-simplified-microservice-cqrs-ddd-patterns</a:t>
            </a:r>
            <a:endParaRPr lang="en-US" sz="1400" u="sng" dirty="0"/>
          </a:p>
          <a:p>
            <a:pPr algn="ctr">
              <a:lnSpc>
                <a:spcPct val="120000"/>
              </a:lnSpc>
            </a:pPr>
            <a:r>
              <a:rPr lang="en-US" sz="1400" b="1" dirty="0"/>
              <a:t>ARQUITETURA DE SOFTWARE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https://msdn.microsoft.com/pt-br/hh144976.aspx</a:t>
            </a: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b="1" dirty="0" err="1"/>
              <a:t>Imagem</a:t>
            </a:r>
            <a:r>
              <a:rPr lang="en-US" sz="1400" b="1" dirty="0"/>
              <a:t> da casa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https://www.google.com/url?sa=i&amp;source=images&amp;cd=&amp;ved=2ahUKEwjM4u75oKbkAhUkGbkGHVJDBkkQjRx6BAgBEAQ&amp;url=https%3A%2F%2Fpt.slideshare.net%2Fsgganesh%2F8-best-quotes-on-software-architecture%2F4&amp;psig=AOvVaw0REla7CvG9XtpAFsIZQSNo&amp;ust=1567105472871939</a:t>
            </a:r>
          </a:p>
          <a:p>
            <a:pPr algn="ctr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4465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2490-6F38-46C2-97C6-D1C6ADE63D29}"/>
              </a:ext>
            </a:extLst>
          </p:cNvPr>
          <p:cNvSpPr txBox="1">
            <a:spLocks/>
          </p:cNvSpPr>
          <p:nvPr/>
        </p:nvSpPr>
        <p:spPr>
          <a:xfrm>
            <a:off x="667223" y="1113183"/>
            <a:ext cx="4789678" cy="247741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dirty="0" err="1"/>
              <a:t>idéias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22059-32C1-40EE-AD7A-0FC249C1F745}"/>
              </a:ext>
            </a:extLst>
          </p:cNvPr>
          <p:cNvSpPr txBox="1">
            <a:spLocks/>
          </p:cNvSpPr>
          <p:nvPr/>
        </p:nvSpPr>
        <p:spPr>
          <a:xfrm>
            <a:off x="624073" y="4077545"/>
            <a:ext cx="4813437" cy="1838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VAMOS CONVERSAR!!!</a:t>
            </a:r>
          </a:p>
        </p:txBody>
      </p:sp>
      <p:pic>
        <p:nvPicPr>
          <p:cNvPr id="4" name="Graphic 3" descr="Person with idea">
            <a:extLst>
              <a:ext uri="{FF2B5EF4-FFF2-40B4-BE49-F238E27FC236}">
                <a16:creationId xmlns:a16="http://schemas.microsoft.com/office/drawing/2014/main" id="{DC0EE7C6-F45A-4801-B007-FA417B79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113183"/>
            <a:ext cx="5471927" cy="388340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174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CEAE-2808-4FC4-BA45-029D60607ED1}"/>
              </a:ext>
            </a:extLst>
          </p:cNvPr>
          <p:cNvSpPr txBox="1">
            <a:spLocks/>
          </p:cNvSpPr>
          <p:nvPr/>
        </p:nvSpPr>
        <p:spPr>
          <a:xfrm>
            <a:off x="1993805" y="1354668"/>
            <a:ext cx="8204391" cy="23464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6000"/>
              <a:t>OBRIGADO</a:t>
            </a:r>
            <a:br>
              <a:rPr lang="en-US" sz="600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D862-DB01-42CA-90B9-EFD340A5D701}"/>
              </a:ext>
            </a:extLst>
          </p:cNvPr>
          <p:cNvSpPr txBox="1">
            <a:spLocks/>
          </p:cNvSpPr>
          <p:nvPr/>
        </p:nvSpPr>
        <p:spPr>
          <a:xfrm>
            <a:off x="675860" y="2527905"/>
            <a:ext cx="11052313" cy="3198219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NOS VEMOS PELO MERCADO!</a:t>
            </a:r>
          </a:p>
          <a:p>
            <a:endParaRPr lang="en-US" sz="7200" dirty="0"/>
          </a:p>
          <a:p>
            <a:r>
              <a:rPr lang="en-US" sz="7200" dirty="0"/>
              <a:t>Me </a:t>
            </a:r>
            <a:r>
              <a:rPr lang="en-US" sz="7200" dirty="0" err="1"/>
              <a:t>acompanhe</a:t>
            </a:r>
            <a:r>
              <a:rPr lang="en-US" sz="7200" dirty="0"/>
              <a:t> </a:t>
            </a:r>
            <a:r>
              <a:rPr lang="en-US" sz="7200" dirty="0" err="1"/>
              <a:t>nas</a:t>
            </a:r>
            <a:r>
              <a:rPr lang="en-US" sz="7200" dirty="0"/>
              <a:t> redes!!</a:t>
            </a:r>
          </a:p>
          <a:p>
            <a:r>
              <a:rPr lang="en-US" sz="7200" dirty="0">
                <a:hlinkClick r:id="rId2"/>
              </a:rPr>
              <a:t>https://www.linkedin.com/in/erikthiago/</a:t>
            </a:r>
            <a:endParaRPr lang="en-US" sz="7200" dirty="0"/>
          </a:p>
          <a:p>
            <a:r>
              <a:rPr lang="en-US" sz="7200" dirty="0">
                <a:hlinkClick r:id="rId3"/>
              </a:rPr>
              <a:t>https://medium.com/@erikthiago</a:t>
            </a:r>
            <a:endParaRPr lang="en-US" sz="7200" dirty="0"/>
          </a:p>
          <a:p>
            <a:r>
              <a:rPr lang="en-US" sz="7200" dirty="0">
                <a:hlinkClick r:id="rId4"/>
              </a:rPr>
              <a:t>https://github.com/erikthiago</a:t>
            </a:r>
            <a:endParaRPr lang="en-US" sz="7200" dirty="0"/>
          </a:p>
          <a:p>
            <a:endParaRPr lang="en-US" sz="7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53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86031-26F6-441C-A0CC-16121A0A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8" y="2103437"/>
            <a:ext cx="10588487" cy="2124006"/>
          </a:xfrm>
        </p:spPr>
        <p:txBody>
          <a:bodyPr>
            <a:normAutofit/>
          </a:bodyPr>
          <a:lstStyle/>
          <a:p>
            <a:r>
              <a:rPr lang="pt-BR" dirty="0"/>
              <a:t>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97837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6060-CCDD-414B-B1FC-963270C1A830}"/>
              </a:ext>
            </a:extLst>
          </p:cNvPr>
          <p:cNvSpPr txBox="1">
            <a:spLocks/>
          </p:cNvSpPr>
          <p:nvPr/>
        </p:nvSpPr>
        <p:spPr>
          <a:xfrm>
            <a:off x="1993805" y="1354668"/>
            <a:ext cx="8204391" cy="23464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3000"/>
              <a:t>"Arquitetura de software não é apenas usar DDD, MVC, QO = Qualquer Outro. É um conjunto entre eles, boas práticas e entendimento correto do negócio. Sem um desses, não é arquitetura e sim bagunça."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8B5D-3299-48A0-97C6-3E6E5C69C3B4}"/>
              </a:ext>
            </a:extLst>
          </p:cNvPr>
          <p:cNvSpPr txBox="1">
            <a:spLocks/>
          </p:cNvSpPr>
          <p:nvPr/>
        </p:nvSpPr>
        <p:spPr>
          <a:xfrm>
            <a:off x="2497137" y="3940629"/>
            <a:ext cx="7197726" cy="12409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 Sousa, Érik Thiago.</a:t>
            </a:r>
          </a:p>
        </p:txBody>
      </p:sp>
    </p:spTree>
    <p:extLst>
      <p:ext uri="{BB962C8B-B14F-4D97-AF65-F5344CB8AC3E}">
        <p14:creationId xmlns:p14="http://schemas.microsoft.com/office/powerpoint/2010/main" val="142461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439F-4308-45D0-A543-A286FED1F937}"/>
              </a:ext>
            </a:extLst>
          </p:cNvPr>
          <p:cNvSpPr txBox="1">
            <a:spLocks/>
          </p:cNvSpPr>
          <p:nvPr/>
        </p:nvSpPr>
        <p:spPr>
          <a:xfrm>
            <a:off x="685801" y="643466"/>
            <a:ext cx="3660912" cy="4995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 err="1"/>
              <a:t>Arquitetura</a:t>
            </a:r>
            <a:r>
              <a:rPr lang="en-US" dirty="0"/>
              <a:t> de software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9C12C78-5B85-4BA7-92B9-046B99190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469846"/>
              </p:ext>
            </p:extLst>
          </p:nvPr>
        </p:nvGraphicFramePr>
        <p:xfrm>
          <a:off x="5467509" y="643466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03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04CC-045A-4202-B650-2FF10BB5F845}"/>
              </a:ext>
            </a:extLst>
          </p:cNvPr>
          <p:cNvSpPr txBox="1">
            <a:spLocks/>
          </p:cNvSpPr>
          <p:nvPr/>
        </p:nvSpPr>
        <p:spPr>
          <a:xfrm>
            <a:off x="667223" y="1335244"/>
            <a:ext cx="4789678" cy="1640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 err="1"/>
              <a:t>Arquitetura</a:t>
            </a:r>
            <a:r>
              <a:rPr lang="en-US" dirty="0"/>
              <a:t>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9A06-E961-4DF1-8419-BE2863720CA1}"/>
              </a:ext>
            </a:extLst>
          </p:cNvPr>
          <p:cNvSpPr txBox="1">
            <a:spLocks/>
          </p:cNvSpPr>
          <p:nvPr/>
        </p:nvSpPr>
        <p:spPr>
          <a:xfrm>
            <a:off x="667223" y="3684669"/>
            <a:ext cx="4813437" cy="1838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b="1" cap="all" dirty="0" err="1"/>
              <a:t>Escalabilidade</a:t>
            </a:r>
            <a:r>
              <a:rPr lang="en-US" sz="2800" b="1" cap="all" dirty="0"/>
              <a:t>, </a:t>
            </a:r>
            <a:r>
              <a:rPr lang="en-US" sz="2800" b="1" cap="all" dirty="0" err="1"/>
              <a:t>manutenabilidade</a:t>
            </a:r>
            <a:r>
              <a:rPr lang="en-US" sz="2800" b="1" cap="all" dirty="0"/>
              <a:t> e </a:t>
            </a:r>
            <a:r>
              <a:rPr lang="en-US" sz="2800" b="1" cap="all" dirty="0" err="1"/>
              <a:t>Sustentabilidade</a:t>
            </a:r>
            <a:endParaRPr lang="en-US" sz="2800" cap="all" dirty="0"/>
          </a:p>
        </p:txBody>
      </p:sp>
      <p:pic>
        <p:nvPicPr>
          <p:cNvPr id="4" name="Graphic 3" descr="Puzzle pieces">
            <a:extLst>
              <a:ext uri="{FF2B5EF4-FFF2-40B4-BE49-F238E27FC236}">
                <a16:creationId xmlns:a16="http://schemas.microsoft.com/office/drawing/2014/main" id="{16CA244A-48F1-41DF-AFC4-290B281F7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16836"/>
            <a:ext cx="5471927" cy="49038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09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9B17-8D29-460D-A08E-3A8ED946BD4D}"/>
              </a:ext>
            </a:extLst>
          </p:cNvPr>
          <p:cNvSpPr txBox="1">
            <a:spLocks/>
          </p:cNvSpPr>
          <p:nvPr/>
        </p:nvSpPr>
        <p:spPr>
          <a:xfrm>
            <a:off x="655343" y="1374844"/>
            <a:ext cx="4789678" cy="157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 err="1"/>
              <a:t>Arquitetura</a:t>
            </a:r>
            <a:r>
              <a:rPr lang="en-US" dirty="0"/>
              <a:t>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D9F2-BAD9-4525-8B4E-F1CD6CC95FB7}"/>
              </a:ext>
            </a:extLst>
          </p:cNvPr>
          <p:cNvSpPr txBox="1">
            <a:spLocks/>
          </p:cNvSpPr>
          <p:nvPr/>
        </p:nvSpPr>
        <p:spPr>
          <a:xfrm>
            <a:off x="631584" y="3640702"/>
            <a:ext cx="4813437" cy="1838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b="1" cap="all" dirty="0" err="1"/>
              <a:t>Orientada</a:t>
            </a:r>
            <a:r>
              <a:rPr lang="en-US" b="1" cap="all" dirty="0"/>
              <a:t> a </a:t>
            </a:r>
            <a:r>
              <a:rPr lang="en-US" b="1" cap="all" dirty="0" err="1"/>
              <a:t>cebola</a:t>
            </a:r>
            <a:r>
              <a:rPr lang="en-US" b="1" cap="all" dirty="0"/>
              <a:t>: </a:t>
            </a:r>
            <a:r>
              <a:rPr lang="en-US" b="1" cap="all" dirty="0" err="1"/>
              <a:t>só</a:t>
            </a:r>
            <a:r>
              <a:rPr lang="en-US" b="1" cap="all" dirty="0"/>
              <a:t> de </a:t>
            </a:r>
            <a:r>
              <a:rPr lang="en-US" b="1" cap="all" dirty="0" err="1"/>
              <a:t>olhar</a:t>
            </a:r>
            <a:r>
              <a:rPr lang="en-US" b="1" cap="all" dirty="0"/>
              <a:t> </a:t>
            </a:r>
            <a:r>
              <a:rPr lang="en-US" b="1" cap="all" dirty="0" err="1"/>
              <a:t>dá</a:t>
            </a:r>
            <a:r>
              <a:rPr lang="en-US" b="1" cap="all" dirty="0"/>
              <a:t> </a:t>
            </a:r>
            <a:r>
              <a:rPr lang="en-US" b="1" cap="all" dirty="0" err="1"/>
              <a:t>vontade</a:t>
            </a:r>
            <a:r>
              <a:rPr lang="en-US" b="1" cap="all" dirty="0"/>
              <a:t> </a:t>
            </a:r>
            <a:r>
              <a:rPr lang="en-US" b="1" cap="all" dirty="0" err="1"/>
              <a:t>chorar</a:t>
            </a:r>
            <a:endParaRPr lang="en-US" b="1" cap="all" dirty="0"/>
          </a:p>
        </p:txBody>
      </p:sp>
      <p:pic>
        <p:nvPicPr>
          <p:cNvPr id="4" name="Picture 4" descr="Resultado de imagem para bad software architecture">
            <a:extLst>
              <a:ext uri="{FF2B5EF4-FFF2-40B4-BE49-F238E27FC236}">
                <a16:creationId xmlns:a16="http://schemas.microsoft.com/office/drawing/2014/main" id="{C2928B95-D008-4575-A47E-3948E7E2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1374844"/>
            <a:ext cx="5471927" cy="410394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2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DF06-1F6F-44C4-8661-5916C8EC9F72}"/>
              </a:ext>
            </a:extLst>
          </p:cNvPr>
          <p:cNvSpPr txBox="1">
            <a:spLocks/>
          </p:cNvSpPr>
          <p:nvPr/>
        </p:nvSpPr>
        <p:spPr>
          <a:xfrm>
            <a:off x="685802" y="1668042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Arquitetura</a:t>
            </a:r>
            <a:r>
              <a:rPr lang="en-US" dirty="0"/>
              <a:t>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3B30-4D3B-44A7-974A-3777FE1242D9}"/>
              </a:ext>
            </a:extLst>
          </p:cNvPr>
          <p:cNvSpPr txBox="1">
            <a:spLocks/>
          </p:cNvSpPr>
          <p:nvPr/>
        </p:nvSpPr>
        <p:spPr>
          <a:xfrm>
            <a:off x="685802" y="3121145"/>
            <a:ext cx="6282266" cy="19926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/>
              <a:t>Faça</a:t>
            </a:r>
            <a:r>
              <a:rPr lang="en-US" b="1" dirty="0"/>
              <a:t> </a:t>
            </a:r>
            <a:r>
              <a:rPr lang="en-US" b="1" dirty="0" err="1"/>
              <a:t>somente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vez</a:t>
            </a:r>
            <a:r>
              <a:rPr lang="en-US" b="1" dirty="0"/>
              <a:t>.</a:t>
            </a:r>
          </a:p>
          <a:p>
            <a:pPr algn="l"/>
            <a:r>
              <a:rPr lang="en-US" b="1" dirty="0" err="1"/>
              <a:t>Faça</a:t>
            </a:r>
            <a:r>
              <a:rPr lang="en-US" b="1" dirty="0"/>
              <a:t> do </a:t>
            </a:r>
            <a:r>
              <a:rPr lang="en-US" b="1" dirty="0" err="1"/>
              <a:t>jeito</a:t>
            </a:r>
            <a:r>
              <a:rPr lang="en-US" b="1" dirty="0"/>
              <a:t> </a:t>
            </a:r>
            <a:r>
              <a:rPr lang="en-US" b="1" dirty="0" err="1"/>
              <a:t>certo</a:t>
            </a:r>
            <a:r>
              <a:rPr lang="en-US" b="1" dirty="0"/>
              <a:t>. </a:t>
            </a:r>
          </a:p>
          <a:p>
            <a:pPr algn="l"/>
            <a:r>
              <a:rPr lang="en-US" b="1" dirty="0" err="1"/>
              <a:t>Assim</a:t>
            </a:r>
            <a:r>
              <a:rPr lang="en-US" b="1" dirty="0"/>
              <a:t> </a:t>
            </a:r>
            <a:r>
              <a:rPr lang="en-US" b="1" dirty="0" err="1"/>
              <a:t>você</a:t>
            </a:r>
            <a:r>
              <a:rPr lang="en-US" b="1" dirty="0"/>
              <a:t> </a:t>
            </a:r>
            <a:r>
              <a:rPr lang="en-US" b="1" dirty="0" err="1"/>
              <a:t>evita</a:t>
            </a:r>
            <a:r>
              <a:rPr lang="en-US" b="1" dirty="0"/>
              <a:t> </a:t>
            </a:r>
            <a:r>
              <a:rPr lang="en-US" b="1" dirty="0" err="1"/>
              <a:t>retrabalho</a:t>
            </a:r>
            <a:endParaRPr lang="en-US" b="1" dirty="0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C0AC3E03-467F-418C-9397-B233EB44B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237138"/>
      </p:ext>
    </p:extLst>
  </p:cSld>
  <p:clrMapOvr>
    <a:masterClrMapping/>
  </p:clrMapOvr>
</p:sld>
</file>

<file path=ppt/theme/theme1.xml><?xml version="1.0" encoding="utf-8"?>
<a:theme xmlns:a="http://schemas.openxmlformats.org/drawingml/2006/main" name="CapitalTe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italTech" id="{9B3F71EE-4DE9-454B-8EDD-7EA7BEA29D46}" vid="{FB624755-562A-40C6-A5E2-D3ABA30E22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CapitalTech</Template>
  <TotalTime>84</TotalTime>
  <Words>959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CapitalTech</vt:lpstr>
      <vt:lpstr>Érik Thiago</vt:lpstr>
      <vt:lpstr>PowerPoint Presentation</vt:lpstr>
      <vt:lpstr>PowerPoint Presentation</vt:lpstr>
      <vt:lpstr>ARQUITETURA DE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Erik Sousa</cp:lastModifiedBy>
  <cp:revision>12</cp:revision>
  <dcterms:created xsi:type="dcterms:W3CDTF">2019-08-28T18:53:15Z</dcterms:created>
  <dcterms:modified xsi:type="dcterms:W3CDTF">2019-08-29T23:38:07Z</dcterms:modified>
</cp:coreProperties>
</file>