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1"/>
  </p:notesMasterIdLst>
  <p:sldIdLst>
    <p:sldId id="277" r:id="rId5"/>
    <p:sldId id="278" r:id="rId6"/>
    <p:sldId id="302" r:id="rId7"/>
    <p:sldId id="280" r:id="rId8"/>
    <p:sldId id="301" r:id="rId9"/>
    <p:sldId id="298" r:id="rId10"/>
    <p:sldId id="299" r:id="rId11"/>
    <p:sldId id="300" r:id="rId12"/>
    <p:sldId id="297" r:id="rId13"/>
    <p:sldId id="282" r:id="rId14"/>
    <p:sldId id="281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9" r:id="rId28"/>
    <p:sldId id="28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3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672C2-149D-4DA0-A7E6-47748F3C29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D4E86E-D4A2-4FB0-8184-60E68C7186D4}">
      <dgm:prSet/>
      <dgm:spPr/>
      <dgm:t>
        <a:bodyPr/>
        <a:lstStyle/>
        <a:p>
          <a:r>
            <a:rPr lang="en-US" b="1"/>
            <a:t>Casamento entre os requisitos e o produto final de software</a:t>
          </a:r>
          <a:endParaRPr lang="en-US"/>
        </a:p>
      </dgm:t>
    </dgm:pt>
    <dgm:pt modelId="{485E8452-6E88-41F4-8992-D458D7810B50}" type="sibTrans" cxnId="{72F28A75-5944-4ACA-874B-44C7A6BADACF}">
      <dgm:prSet/>
      <dgm:spPr/>
      <dgm:t>
        <a:bodyPr/>
        <a:lstStyle/>
        <a:p>
          <a:endParaRPr lang="en-US"/>
        </a:p>
      </dgm:t>
    </dgm:pt>
    <dgm:pt modelId="{154FB0DE-D310-4A82-A5A7-4F68C11DBE86}" type="parTrans" cxnId="{72F28A75-5944-4ACA-874B-44C7A6BADACF}">
      <dgm:prSet/>
      <dgm:spPr/>
      <dgm:t>
        <a:bodyPr/>
        <a:lstStyle/>
        <a:p>
          <a:endParaRPr lang="en-US"/>
        </a:p>
      </dgm:t>
    </dgm:pt>
    <dgm:pt modelId="{2EA64BB8-746C-4758-9076-24D2E12B3EDB}">
      <dgm:prSet/>
      <dgm:spPr/>
      <dgm:t>
        <a:bodyPr/>
        <a:lstStyle/>
        <a:p>
          <a:r>
            <a:rPr lang="en-US" b="1"/>
            <a:t>Quando bem sucedida aguenta sem prblemas as inevitáveis mudanças</a:t>
          </a:r>
          <a:endParaRPr lang="en-US"/>
        </a:p>
      </dgm:t>
    </dgm:pt>
    <dgm:pt modelId="{CF653DC1-12B8-45D2-A28D-68A5EFE4EB1E}" type="sibTrans" cxnId="{3F267127-27C3-4C86-A2A7-2CFB40DF0B7A}">
      <dgm:prSet/>
      <dgm:spPr/>
      <dgm:t>
        <a:bodyPr/>
        <a:lstStyle/>
        <a:p>
          <a:endParaRPr lang="en-US"/>
        </a:p>
      </dgm:t>
    </dgm:pt>
    <dgm:pt modelId="{402AE581-9F4D-40D2-BF16-7903C40122EE}" type="parTrans" cxnId="{3F267127-27C3-4C86-A2A7-2CFB40DF0B7A}">
      <dgm:prSet/>
      <dgm:spPr/>
      <dgm:t>
        <a:bodyPr/>
        <a:lstStyle/>
        <a:p>
          <a:endParaRPr lang="en-US"/>
        </a:p>
      </dgm:t>
    </dgm:pt>
    <dgm:pt modelId="{D4CC0BE2-BA3D-4706-9F4A-DA8534303627}">
      <dgm:prSet/>
      <dgm:spPr/>
      <dgm:t>
        <a:bodyPr/>
        <a:lstStyle/>
        <a:p>
          <a:r>
            <a:rPr lang="en-US" b="1" dirty="0" err="1"/>
            <a:t>Escalabilidade</a:t>
          </a:r>
          <a:r>
            <a:rPr lang="en-US" b="1" dirty="0"/>
            <a:t>, </a:t>
          </a:r>
          <a:r>
            <a:rPr lang="en-US" b="1" dirty="0" err="1"/>
            <a:t>Manutenbilidade</a:t>
          </a:r>
          <a:r>
            <a:rPr lang="en-US" b="1" dirty="0"/>
            <a:t> e </a:t>
          </a:r>
          <a:r>
            <a:rPr lang="en-US" b="1" dirty="0" err="1"/>
            <a:t>Sustentabilidade</a:t>
          </a:r>
          <a:endParaRPr lang="en-US" dirty="0"/>
        </a:p>
      </dgm:t>
    </dgm:pt>
    <dgm:pt modelId="{259E6ACF-1BCB-4800-8109-3B15B0B621BA}" type="sibTrans" cxnId="{7B67AAE9-3930-44DB-9CF4-30528CB02CF2}">
      <dgm:prSet/>
      <dgm:spPr/>
      <dgm:t>
        <a:bodyPr/>
        <a:lstStyle/>
        <a:p>
          <a:endParaRPr lang="en-US"/>
        </a:p>
      </dgm:t>
    </dgm:pt>
    <dgm:pt modelId="{A6DBDC0F-BEE4-4014-A31B-17C51EFDABC7}" type="parTrans" cxnId="{7B67AAE9-3930-44DB-9CF4-30528CB02CF2}">
      <dgm:prSet/>
      <dgm:spPr/>
      <dgm:t>
        <a:bodyPr/>
        <a:lstStyle/>
        <a:p>
          <a:endParaRPr lang="en-US"/>
        </a:p>
      </dgm:t>
    </dgm:pt>
    <dgm:pt modelId="{7C687BDA-4AE5-45FC-86B6-79052FDB6C91}">
      <dgm:prSet/>
      <dgm:spPr/>
      <dgm:t>
        <a:bodyPr/>
        <a:lstStyle/>
        <a:p>
          <a:r>
            <a:rPr lang="en-US" b="1"/>
            <a:t>Se não for bem feita, você terá dor de cabeça</a:t>
          </a:r>
          <a:endParaRPr lang="en-US"/>
        </a:p>
      </dgm:t>
    </dgm:pt>
    <dgm:pt modelId="{45F93902-8E89-4A1D-8D88-10B87562549C}" type="sibTrans" cxnId="{67B0ED02-C35F-4A87-89F5-98B9D1FBBD8F}">
      <dgm:prSet/>
      <dgm:spPr/>
      <dgm:t>
        <a:bodyPr/>
        <a:lstStyle/>
        <a:p>
          <a:endParaRPr lang="en-US"/>
        </a:p>
      </dgm:t>
    </dgm:pt>
    <dgm:pt modelId="{8FF5F80A-FA5E-49DD-83EB-A62A732D08A1}" type="parTrans" cxnId="{67B0ED02-C35F-4A87-89F5-98B9D1FBBD8F}">
      <dgm:prSet/>
      <dgm:spPr/>
      <dgm:t>
        <a:bodyPr/>
        <a:lstStyle/>
        <a:p>
          <a:endParaRPr lang="en-US"/>
        </a:p>
      </dgm:t>
    </dgm:pt>
    <dgm:pt modelId="{72CADB60-6268-45B8-A804-F0B21CFE8A54}" type="pres">
      <dgm:prSet presAssocID="{BB9672C2-149D-4DA0-A7E6-47748F3C298B}" presName="linear" presStyleCnt="0">
        <dgm:presLayoutVars>
          <dgm:animLvl val="lvl"/>
          <dgm:resizeHandles val="exact"/>
        </dgm:presLayoutVars>
      </dgm:prSet>
      <dgm:spPr/>
    </dgm:pt>
    <dgm:pt modelId="{194D91EE-FC99-431A-A497-D6EE92A44AFC}" type="pres">
      <dgm:prSet presAssocID="{BED4E86E-D4A2-4FB0-8184-60E68C7186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4C2594-7C47-401D-988B-2C4C9C58C3FE}" type="pres">
      <dgm:prSet presAssocID="{485E8452-6E88-41F4-8992-D458D7810B50}" presName="spacer" presStyleCnt="0"/>
      <dgm:spPr/>
    </dgm:pt>
    <dgm:pt modelId="{6B2B694D-E6D6-45AA-B965-954515FE17E2}" type="pres">
      <dgm:prSet presAssocID="{2EA64BB8-746C-4758-9076-24D2E12B3E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571C8C-F253-442A-81F3-14344907834F}" type="pres">
      <dgm:prSet presAssocID="{CF653DC1-12B8-45D2-A28D-68A5EFE4EB1E}" presName="spacer" presStyleCnt="0"/>
      <dgm:spPr/>
    </dgm:pt>
    <dgm:pt modelId="{A6C0956B-597B-45C4-8B5A-49C2DFB9E62E}" type="pres">
      <dgm:prSet presAssocID="{D4CC0BE2-BA3D-4706-9F4A-DA85343036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530851-3FD8-4C47-8DD6-637FEA8ED5A3}" type="pres">
      <dgm:prSet presAssocID="{259E6ACF-1BCB-4800-8109-3B15B0B621BA}" presName="spacer" presStyleCnt="0"/>
      <dgm:spPr/>
    </dgm:pt>
    <dgm:pt modelId="{EE9F2550-D920-4539-8B16-25F870B5EBAF}" type="pres">
      <dgm:prSet presAssocID="{7C687BDA-4AE5-45FC-86B6-79052FDB6C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B0ED02-C35F-4A87-89F5-98B9D1FBBD8F}" srcId="{BB9672C2-149D-4DA0-A7E6-47748F3C298B}" destId="{7C687BDA-4AE5-45FC-86B6-79052FDB6C91}" srcOrd="3" destOrd="0" parTransId="{8FF5F80A-FA5E-49DD-83EB-A62A732D08A1}" sibTransId="{45F93902-8E89-4A1D-8D88-10B87562549C}"/>
    <dgm:cxn modelId="{3F267127-27C3-4C86-A2A7-2CFB40DF0B7A}" srcId="{BB9672C2-149D-4DA0-A7E6-47748F3C298B}" destId="{2EA64BB8-746C-4758-9076-24D2E12B3EDB}" srcOrd="1" destOrd="0" parTransId="{402AE581-9F4D-40D2-BF16-7903C40122EE}" sibTransId="{CF653DC1-12B8-45D2-A28D-68A5EFE4EB1E}"/>
    <dgm:cxn modelId="{88DFD35D-C5A1-4570-8A7F-A86BE99E93F3}" type="presOf" srcId="{BED4E86E-D4A2-4FB0-8184-60E68C7186D4}" destId="{194D91EE-FC99-431A-A497-D6EE92A44AFC}" srcOrd="0" destOrd="0" presId="urn:microsoft.com/office/officeart/2005/8/layout/vList2"/>
    <dgm:cxn modelId="{72F28A75-5944-4ACA-874B-44C7A6BADACF}" srcId="{BB9672C2-149D-4DA0-A7E6-47748F3C298B}" destId="{BED4E86E-D4A2-4FB0-8184-60E68C7186D4}" srcOrd="0" destOrd="0" parTransId="{154FB0DE-D310-4A82-A5A7-4F68C11DBE86}" sibTransId="{485E8452-6E88-41F4-8992-D458D7810B50}"/>
    <dgm:cxn modelId="{98D2529E-CEF7-4030-920D-A4BD3D840B9D}" type="presOf" srcId="{BB9672C2-149D-4DA0-A7E6-47748F3C298B}" destId="{72CADB60-6268-45B8-A804-F0B21CFE8A54}" srcOrd="0" destOrd="0" presId="urn:microsoft.com/office/officeart/2005/8/layout/vList2"/>
    <dgm:cxn modelId="{5A354EA2-8111-4F0A-B11A-5576E07A12C5}" type="presOf" srcId="{2EA64BB8-746C-4758-9076-24D2E12B3EDB}" destId="{6B2B694D-E6D6-45AA-B965-954515FE17E2}" srcOrd="0" destOrd="0" presId="urn:microsoft.com/office/officeart/2005/8/layout/vList2"/>
    <dgm:cxn modelId="{B8D939D5-AECD-4AFA-A089-B38C5C51C11E}" type="presOf" srcId="{7C687BDA-4AE5-45FC-86B6-79052FDB6C91}" destId="{EE9F2550-D920-4539-8B16-25F870B5EBAF}" srcOrd="0" destOrd="0" presId="urn:microsoft.com/office/officeart/2005/8/layout/vList2"/>
    <dgm:cxn modelId="{8DFA88E4-41AD-4727-9BA2-A4F41D2B1CE8}" type="presOf" srcId="{D4CC0BE2-BA3D-4706-9F4A-DA8534303627}" destId="{A6C0956B-597B-45C4-8B5A-49C2DFB9E62E}" srcOrd="0" destOrd="0" presId="urn:microsoft.com/office/officeart/2005/8/layout/vList2"/>
    <dgm:cxn modelId="{7B67AAE9-3930-44DB-9CF4-30528CB02CF2}" srcId="{BB9672C2-149D-4DA0-A7E6-47748F3C298B}" destId="{D4CC0BE2-BA3D-4706-9F4A-DA8534303627}" srcOrd="2" destOrd="0" parTransId="{A6DBDC0F-BEE4-4014-A31B-17C51EFDABC7}" sibTransId="{259E6ACF-1BCB-4800-8109-3B15B0B621BA}"/>
    <dgm:cxn modelId="{6D78AD6E-70C3-4C21-9CAC-70F46D50F934}" type="presParOf" srcId="{72CADB60-6268-45B8-A804-F0B21CFE8A54}" destId="{194D91EE-FC99-431A-A497-D6EE92A44AFC}" srcOrd="0" destOrd="0" presId="urn:microsoft.com/office/officeart/2005/8/layout/vList2"/>
    <dgm:cxn modelId="{4945E763-BB16-456B-91B4-7F6FD9AD4979}" type="presParOf" srcId="{72CADB60-6268-45B8-A804-F0B21CFE8A54}" destId="{404C2594-7C47-401D-988B-2C4C9C58C3FE}" srcOrd="1" destOrd="0" presId="urn:microsoft.com/office/officeart/2005/8/layout/vList2"/>
    <dgm:cxn modelId="{7EAEE6AF-C6F0-4703-A2AF-AEF61DC887CA}" type="presParOf" srcId="{72CADB60-6268-45B8-A804-F0B21CFE8A54}" destId="{6B2B694D-E6D6-45AA-B965-954515FE17E2}" srcOrd="2" destOrd="0" presId="urn:microsoft.com/office/officeart/2005/8/layout/vList2"/>
    <dgm:cxn modelId="{B213F0EE-8310-4388-8EF9-4DF05EE07622}" type="presParOf" srcId="{72CADB60-6268-45B8-A804-F0B21CFE8A54}" destId="{3E571C8C-F253-442A-81F3-14344907834F}" srcOrd="3" destOrd="0" presId="urn:microsoft.com/office/officeart/2005/8/layout/vList2"/>
    <dgm:cxn modelId="{FA48EEC1-CCBA-4749-A413-0017BE5CC3F8}" type="presParOf" srcId="{72CADB60-6268-45B8-A804-F0B21CFE8A54}" destId="{A6C0956B-597B-45C4-8B5A-49C2DFB9E62E}" srcOrd="4" destOrd="0" presId="urn:microsoft.com/office/officeart/2005/8/layout/vList2"/>
    <dgm:cxn modelId="{DD2B908B-A600-417B-A767-FEB2FF5FDEF0}" type="presParOf" srcId="{72CADB60-6268-45B8-A804-F0B21CFE8A54}" destId="{82530851-3FD8-4C47-8DD6-637FEA8ED5A3}" srcOrd="5" destOrd="0" presId="urn:microsoft.com/office/officeart/2005/8/layout/vList2"/>
    <dgm:cxn modelId="{9DCF5A1B-1DD2-4EBF-BD7F-C1037F981ABF}" type="presParOf" srcId="{72CADB60-6268-45B8-A804-F0B21CFE8A54}" destId="{EE9F2550-D920-4539-8B16-25F870B5EB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91EE-FC99-431A-A497-D6EE92A44AFC}">
      <dsp:nvSpPr>
        <dsp:cNvPr id="0" name=""/>
        <dsp:cNvSpPr/>
      </dsp:nvSpPr>
      <dsp:spPr>
        <a:xfrm>
          <a:off x="0" y="26085"/>
          <a:ext cx="588629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Casamento entre os requisitos e o produto final de software</a:t>
          </a:r>
          <a:endParaRPr lang="en-US" sz="2900" kern="1200"/>
        </a:p>
      </dsp:txBody>
      <dsp:txXfrm>
        <a:off x="56315" y="82400"/>
        <a:ext cx="5773661" cy="1040990"/>
      </dsp:txXfrm>
    </dsp:sp>
    <dsp:sp modelId="{6B2B694D-E6D6-45AA-B965-954515FE17E2}">
      <dsp:nvSpPr>
        <dsp:cNvPr id="0" name=""/>
        <dsp:cNvSpPr/>
      </dsp:nvSpPr>
      <dsp:spPr>
        <a:xfrm>
          <a:off x="0" y="1263225"/>
          <a:ext cx="5886291" cy="1153620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Quando bem sucedida aguenta sem prblemas as inevitáveis mudanças</a:t>
          </a:r>
          <a:endParaRPr lang="en-US" sz="2900" kern="1200"/>
        </a:p>
      </dsp:txBody>
      <dsp:txXfrm>
        <a:off x="56315" y="1319540"/>
        <a:ext cx="5773661" cy="1040990"/>
      </dsp:txXfrm>
    </dsp:sp>
    <dsp:sp modelId="{A6C0956B-597B-45C4-8B5A-49C2DFB9E62E}">
      <dsp:nvSpPr>
        <dsp:cNvPr id="0" name=""/>
        <dsp:cNvSpPr/>
      </dsp:nvSpPr>
      <dsp:spPr>
        <a:xfrm>
          <a:off x="0" y="2500365"/>
          <a:ext cx="5886291" cy="1153620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Escalabilidade</a:t>
          </a:r>
          <a:r>
            <a:rPr lang="en-US" sz="2900" b="1" kern="1200" dirty="0"/>
            <a:t>, </a:t>
          </a:r>
          <a:r>
            <a:rPr lang="en-US" sz="2900" b="1" kern="1200" dirty="0" err="1"/>
            <a:t>Manutenbilidade</a:t>
          </a:r>
          <a:r>
            <a:rPr lang="en-US" sz="2900" b="1" kern="1200" dirty="0"/>
            <a:t> e </a:t>
          </a:r>
          <a:r>
            <a:rPr lang="en-US" sz="2900" b="1" kern="1200" dirty="0" err="1"/>
            <a:t>Sustentabilidade</a:t>
          </a:r>
          <a:endParaRPr lang="en-US" sz="2900" kern="1200" dirty="0"/>
        </a:p>
      </dsp:txBody>
      <dsp:txXfrm>
        <a:off x="56315" y="2556680"/>
        <a:ext cx="5773661" cy="1040990"/>
      </dsp:txXfrm>
    </dsp:sp>
    <dsp:sp modelId="{EE9F2550-D920-4539-8B16-25F870B5EBAF}">
      <dsp:nvSpPr>
        <dsp:cNvPr id="0" name=""/>
        <dsp:cNvSpPr/>
      </dsp:nvSpPr>
      <dsp:spPr>
        <a:xfrm>
          <a:off x="0" y="3737505"/>
          <a:ext cx="5886291" cy="115362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Se não for bem feita, você terá dor de cabeça</a:t>
          </a:r>
          <a:endParaRPr lang="en-US" sz="2900" kern="1200"/>
        </a:p>
      </dsp:txBody>
      <dsp:txXfrm>
        <a:off x="56315" y="3793820"/>
        <a:ext cx="577366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o que é o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6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o que </a:t>
            </a:r>
            <a:r>
              <a:rPr lang="en-US" dirty="0" err="1"/>
              <a:t>são</a:t>
            </a:r>
            <a:r>
              <a:rPr lang="en-US" dirty="0"/>
              <a:t>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Falar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que </a:t>
            </a:r>
            <a:r>
              <a:rPr lang="en-US" dirty="0" err="1"/>
              <a:t>fiz</a:t>
            </a:r>
            <a:r>
              <a:rPr lang="en-US" dirty="0"/>
              <a:t> com o </a:t>
            </a:r>
            <a:r>
              <a:rPr lang="en-US" dirty="0" err="1"/>
              <a:t>Paullus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DDD e </a:t>
            </a: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8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82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de forma </a:t>
            </a:r>
            <a:r>
              <a:rPr lang="en-US" dirty="0" err="1"/>
              <a:t>suscinta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com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5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Explicar</a:t>
            </a:r>
            <a:r>
              <a:rPr lang="en-US" dirty="0"/>
              <a:t> de forma </a:t>
            </a:r>
            <a:r>
              <a:rPr lang="en-US" dirty="0" err="1"/>
              <a:t>suscinta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com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6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Explicar</a:t>
            </a:r>
            <a:r>
              <a:rPr lang="en-US" dirty="0"/>
              <a:t> o que é a </a:t>
            </a:r>
            <a:r>
              <a:rPr lang="en-US" dirty="0" err="1"/>
              <a:t>latência</a:t>
            </a:r>
            <a:r>
              <a:rPr lang="en-US" dirty="0"/>
              <a:t> de dados: O dado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,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atualizado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exibição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dados. O que </a:t>
            </a:r>
            <a:r>
              <a:rPr lang="en-US" dirty="0" err="1"/>
              <a:t>são</a:t>
            </a:r>
            <a:r>
              <a:rPr lang="en-US" dirty="0"/>
              <a:t> NoSQL.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8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02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Mediatr</a:t>
            </a:r>
            <a:r>
              <a:rPr lang="en-US" dirty="0"/>
              <a:t> e RabbitMQ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gerenciar</a:t>
            </a:r>
            <a:r>
              <a:rPr lang="en-US" dirty="0"/>
              <a:t> as </a:t>
            </a:r>
            <a:r>
              <a:rPr lang="en-US" dirty="0" err="1"/>
              <a:t>filas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6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9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Fazer a analogia </a:t>
            </a:r>
            <a:r>
              <a:rPr lang="en-US" dirty="0" err="1"/>
              <a:t>ao</a:t>
            </a:r>
            <a:r>
              <a:rPr lang="en-US" dirty="0"/>
              <a:t> bolo.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. </a:t>
            </a:r>
            <a:r>
              <a:rPr lang="en-US" dirty="0" err="1"/>
              <a:t>Explicar</a:t>
            </a:r>
            <a:r>
              <a:rPr lang="en-US" dirty="0"/>
              <a:t> o que é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ubíqua</a:t>
            </a:r>
            <a:r>
              <a:rPr lang="en-US" dirty="0"/>
              <a:t>: a </a:t>
            </a:r>
            <a:r>
              <a:rPr lang="en-US" dirty="0" err="1"/>
              <a:t>mesma</a:t>
            </a:r>
            <a:r>
              <a:rPr lang="en-US" dirty="0"/>
              <a:t> do </a:t>
            </a:r>
            <a:r>
              <a:rPr lang="en-US" dirty="0" err="1"/>
              <a:t>negocio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o que é a </a:t>
            </a:r>
            <a:r>
              <a:rPr lang="en-US" dirty="0" err="1"/>
              <a:t>corrupção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= </a:t>
            </a:r>
            <a:r>
              <a:rPr lang="en-US" dirty="0" err="1"/>
              <a:t>instancia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e altera o valor de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.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coloca</a:t>
            </a:r>
            <a:r>
              <a:rPr lang="en-US" dirty="0"/>
              <a:t> o set privado e </a:t>
            </a:r>
            <a:r>
              <a:rPr lang="en-US" dirty="0" err="1"/>
              <a:t>força</a:t>
            </a:r>
            <a:r>
              <a:rPr lang="en-US" dirty="0"/>
              <a:t> o </a:t>
            </a:r>
            <a:r>
              <a:rPr lang="en-US" dirty="0" err="1"/>
              <a:t>preenchimento</a:t>
            </a:r>
            <a:r>
              <a:rPr lang="en-US" dirty="0"/>
              <a:t>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constructor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5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rikthiago" TargetMode="External"/><Relationship Id="rId5" Type="http://schemas.openxmlformats.org/officeDocument/2006/relationships/hyperlink" Target="https://www.linkedin.com/in/erikthiago/" TargetMode="External"/><Relationship Id="rId4" Type="http://schemas.openxmlformats.org/officeDocument/2006/relationships/hyperlink" Target="http://asp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msp-n-p/dn568103(v=pandp.10)" TargetMode="External"/><Relationship Id="rId3" Type="http://schemas.openxmlformats.org/officeDocument/2006/relationships/hyperlink" Target="https://www.eduardopires.net.br/2016/08/ddd-nao-e-arquitetura-em-camadas/" TargetMode="External"/><Relationship Id="rId7" Type="http://schemas.openxmlformats.org/officeDocument/2006/relationships/hyperlink" Target="https://pt.stackoverflow.com/questions/181688/o-que-%C3%A9-cqrs-e-como-implementar#targetText=Command%20Query%20Responsibility%20Segregation%2C%20ou,para%20escrita%20de%20dados%2C%20respectivamente." TargetMode="External"/><Relationship Id="rId12" Type="http://schemas.openxmlformats.org/officeDocument/2006/relationships/hyperlink" Target="https://msdn.microsoft.com/pt-br/hh144976.aspx" TargetMode="External"/><Relationship Id="rId2" Type="http://schemas.openxmlformats.org/officeDocument/2006/relationships/hyperlink" Target="https://www.lambda3.com.br/2017/10/desmistificando-o-dd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qrs.files.wordpress.com/2010/11/cqrs_documents.pdf" TargetMode="External"/><Relationship Id="rId11" Type="http://schemas.openxmlformats.org/officeDocument/2006/relationships/hyperlink" Target="https://docs.microsoft.com/pt-br/dotnet/architecture/microservices/microservice-ddd-cqrs-patterns/apply-simplified-microservice-cqrs-ddd-patterns" TargetMode="External"/><Relationship Id="rId5" Type="http://schemas.openxmlformats.org/officeDocument/2006/relationships/hyperlink" Target="https://www.eduardopires.net.br/2016/07/cqrs-o-que-e-onde-aplicar/" TargetMode="External"/><Relationship Id="rId10" Type="http://schemas.openxmlformats.org/officeDocument/2006/relationships/hyperlink" Target="https://www.infoq.com/br/news/2011/11/cqrs/" TargetMode="External"/><Relationship Id="rId4" Type="http://schemas.openxmlformats.org/officeDocument/2006/relationships/hyperlink" Target="http://www.macoratti.net/11/05/ddd_liv1.htm?source=post_page---------------------------" TargetMode="External"/><Relationship Id="rId9" Type="http://schemas.openxmlformats.org/officeDocument/2006/relationships/hyperlink" Target="https://antoniofcastro.blogspot.com/2015/01/cqr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thiago" TargetMode="External"/><Relationship Id="rId2" Type="http://schemas.openxmlformats.org/officeDocument/2006/relationships/hyperlink" Target="https://www.linkedin.com/in/erikthiag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DDD + CQRS: DEU MATCH!!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 QUE É, COMO APLICAR E PRA QUÊ APLICAR?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3300" b="1" dirty="0"/>
              <a:t>DDD e a </a:t>
            </a:r>
            <a:r>
              <a:rPr lang="en-US" sz="3300" b="1" dirty="0" err="1"/>
              <a:t>separação</a:t>
            </a:r>
            <a:r>
              <a:rPr lang="en-US" sz="3300" b="1" dirty="0"/>
              <a:t> </a:t>
            </a:r>
            <a:r>
              <a:rPr lang="en-US" sz="3300" b="1" dirty="0" err="1"/>
              <a:t>em</a:t>
            </a:r>
            <a:r>
              <a:rPr lang="en-US" sz="3300" b="1" dirty="0"/>
              <a:t> </a:t>
            </a:r>
            <a:r>
              <a:rPr lang="en-US" sz="3300" b="1" dirty="0" err="1"/>
              <a:t>camadas</a:t>
            </a:r>
            <a:endParaRPr lang="en-US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/>
              <a:t>DDD </a:t>
            </a:r>
            <a:r>
              <a:rPr lang="en-US" b="1" dirty="0" err="1"/>
              <a:t>consiste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separar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camadas</a:t>
            </a:r>
            <a:r>
              <a:rPr lang="en-US" b="1" dirty="0"/>
              <a:t> o </a:t>
            </a:r>
            <a:r>
              <a:rPr lang="en-US" b="1" dirty="0" err="1"/>
              <a:t>projeto</a:t>
            </a:r>
            <a:endParaRPr lang="en-US" b="1" dirty="0"/>
          </a:p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camada</a:t>
            </a:r>
            <a:r>
              <a:rPr lang="en-US" b="1" dirty="0"/>
              <a:t> </a:t>
            </a:r>
            <a:r>
              <a:rPr lang="en-US" b="1" dirty="0" err="1"/>
              <a:t>tem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própria</a:t>
            </a:r>
            <a:r>
              <a:rPr lang="en-US" b="1" dirty="0"/>
              <a:t> </a:t>
            </a:r>
            <a:r>
              <a:rPr lang="en-US" b="1" dirty="0" err="1"/>
              <a:t>responsabilidade</a:t>
            </a:r>
            <a:endParaRPr lang="en-US" b="1" dirty="0"/>
          </a:p>
          <a:p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anêmicas</a:t>
            </a:r>
            <a:endParaRPr lang="en-US" b="1" dirty="0"/>
          </a:p>
          <a:p>
            <a:r>
              <a:rPr lang="en-US" b="1" dirty="0" err="1"/>
              <a:t>Desenvolver</a:t>
            </a:r>
            <a:r>
              <a:rPr lang="en-US" b="1" dirty="0"/>
              <a:t> o software com </a:t>
            </a:r>
            <a:r>
              <a:rPr lang="en-US" b="1" dirty="0" err="1"/>
              <a:t>foco</a:t>
            </a:r>
            <a:r>
              <a:rPr lang="en-US" b="1" dirty="0"/>
              <a:t> no </a:t>
            </a:r>
            <a:r>
              <a:rPr lang="en-US" b="1" dirty="0" err="1"/>
              <a:t>negócio</a:t>
            </a:r>
            <a:endParaRPr lang="en-US" b="1" dirty="0"/>
          </a:p>
          <a:p>
            <a:r>
              <a:rPr lang="en-US" b="1" dirty="0" err="1"/>
              <a:t>Linguagem</a:t>
            </a:r>
            <a:r>
              <a:rPr lang="en-US" b="1" dirty="0"/>
              <a:t> </a:t>
            </a:r>
            <a:r>
              <a:rPr lang="en-US" b="1" dirty="0" err="1"/>
              <a:t>ubíqua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5" name="Graphic 4" descr="Cupcake">
            <a:extLst>
              <a:ext uri="{FF2B5EF4-FFF2-40B4-BE49-F238E27FC236}">
                <a16:creationId xmlns:a16="http://schemas.microsoft.com/office/drawing/2014/main" id="{5DC937B4-F20A-44FA-A63F-CF3F63595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595-B0AE-4A9F-9DBE-0A297052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sz="3300" b="1" dirty="0"/>
              <a:t>ENTIDADES ANÊMICAS?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43CF-1F79-42D3-9FBC-D1ADFD4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/>
              <a:t>São </a:t>
            </a:r>
            <a:r>
              <a:rPr lang="en-US" b="1" dirty="0" err="1"/>
              <a:t>entidades</a:t>
            </a:r>
            <a:r>
              <a:rPr lang="en-US" b="1" dirty="0"/>
              <a:t> que </a:t>
            </a:r>
            <a:r>
              <a:rPr lang="en-US" b="1" dirty="0" err="1"/>
              <a:t>tem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(gets e sets)</a:t>
            </a:r>
          </a:p>
          <a:p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validam</a:t>
            </a:r>
            <a:endParaRPr lang="en-US" b="1" dirty="0"/>
          </a:p>
          <a:p>
            <a:r>
              <a:rPr lang="en-US" b="1" dirty="0" err="1"/>
              <a:t>Permitem</a:t>
            </a:r>
            <a:r>
              <a:rPr lang="en-US" b="1" dirty="0"/>
              <a:t> </a:t>
            </a:r>
            <a:r>
              <a:rPr lang="en-US" b="1" dirty="0" err="1"/>
              <a:t>corrupção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endParaRPr lang="en-US" b="1" dirty="0"/>
          </a:p>
        </p:txBody>
      </p:sp>
      <p:pic>
        <p:nvPicPr>
          <p:cNvPr id="9" name="Graphic 8" descr="Unlock">
            <a:extLst>
              <a:ext uri="{FF2B5EF4-FFF2-40B4-BE49-F238E27FC236}">
                <a16:creationId xmlns:a16="http://schemas.microsoft.com/office/drawing/2014/main" id="{B2A357BE-C601-4574-9231-BDEBEA08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1274" y="21420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6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595-B0AE-4A9F-9DBE-0A297052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sz="3300" b="1" dirty="0" err="1"/>
              <a:t>Mapear</a:t>
            </a:r>
            <a:r>
              <a:rPr lang="en-US" sz="3300" b="1" dirty="0"/>
              <a:t> no banco: </a:t>
            </a:r>
            <a:r>
              <a:rPr lang="en-US" sz="3300" b="1" dirty="0" err="1"/>
              <a:t>isso</a:t>
            </a:r>
            <a:r>
              <a:rPr lang="en-US" sz="3300" b="1" dirty="0"/>
              <a:t> é </a:t>
            </a:r>
            <a:r>
              <a:rPr lang="en-US" sz="3300" b="1" dirty="0" err="1"/>
              <a:t>importante</a:t>
            </a:r>
            <a:r>
              <a:rPr lang="en-US" sz="3300" b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43CF-1F79-42D3-9FBC-D1ADFD4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utilizar</a:t>
            </a:r>
            <a:r>
              <a:rPr lang="en-US" b="1" dirty="0"/>
              <a:t> ORMs (EF6, EF Core, </a:t>
            </a:r>
            <a:r>
              <a:rPr lang="en-US" b="1" dirty="0" err="1"/>
              <a:t>Nhibernate</a:t>
            </a:r>
            <a:r>
              <a:rPr lang="en-US" b="1" dirty="0"/>
              <a:t>…) Podemos </a:t>
            </a:r>
            <a:r>
              <a:rPr lang="en-US" b="1" dirty="0" err="1"/>
              <a:t>poluir</a:t>
            </a:r>
            <a:r>
              <a:rPr lang="en-US" b="1" dirty="0"/>
              <a:t> </a:t>
            </a:r>
            <a:r>
              <a:rPr lang="en-US" b="1" dirty="0" err="1"/>
              <a:t>nosso</a:t>
            </a:r>
            <a:r>
              <a:rPr lang="en-US" b="1" dirty="0"/>
              <a:t> Código</a:t>
            </a:r>
          </a:p>
          <a:p>
            <a:r>
              <a:rPr lang="en-US" b="1" dirty="0" err="1"/>
              <a:t>Evitar</a:t>
            </a:r>
            <a:r>
              <a:rPr lang="en-US" b="1" dirty="0"/>
              <a:t> a </a:t>
            </a:r>
            <a:r>
              <a:rPr lang="en-US" b="1" dirty="0" err="1"/>
              <a:t>dependência</a:t>
            </a:r>
            <a:r>
              <a:rPr lang="en-US" b="1" dirty="0"/>
              <a:t> de um framework </a:t>
            </a:r>
            <a:r>
              <a:rPr lang="en-US" b="1" dirty="0" err="1"/>
              <a:t>específico</a:t>
            </a:r>
            <a:endParaRPr lang="en-US" b="1" dirty="0"/>
          </a:p>
          <a:p>
            <a:r>
              <a:rPr lang="en-US" b="1" dirty="0" err="1"/>
              <a:t>Criar</a:t>
            </a:r>
            <a:r>
              <a:rPr lang="en-US" b="1" dirty="0"/>
              <a:t> maps das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camada</a:t>
            </a:r>
            <a:r>
              <a:rPr lang="en-US" b="1" dirty="0"/>
              <a:t> de infra (de </a:t>
            </a:r>
            <a:r>
              <a:rPr lang="en-US" b="1" dirty="0" err="1"/>
              <a:t>preferência</a:t>
            </a:r>
            <a:r>
              <a:rPr lang="en-US" b="1" dirty="0"/>
              <a:t>)</a:t>
            </a:r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78F66170-5D72-49C3-AADD-5E914C7B0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1274" y="21420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09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595-B0AE-4A9F-9DBE-0A297052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3300" b="1" dirty="0"/>
              <a:t>AS CAMADAS SÃO LEGAIS, MAS….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43CF-1F79-42D3-9FBC-D1ADFD4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empolgue</a:t>
            </a:r>
            <a:endParaRPr lang="en-US" b="1" dirty="0"/>
          </a:p>
          <a:p>
            <a:r>
              <a:rPr lang="en-US" b="1" dirty="0"/>
              <a:t>A </a:t>
            </a:r>
            <a:r>
              <a:rPr lang="en-US" b="1" dirty="0" err="1"/>
              <a:t>dificuldade</a:t>
            </a:r>
            <a:r>
              <a:rPr lang="en-US" b="1" dirty="0"/>
              <a:t> de </a:t>
            </a:r>
            <a:r>
              <a:rPr lang="en-US" b="1" dirty="0" err="1"/>
              <a:t>entendimento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endParaRPr lang="en-US" b="1" dirty="0"/>
          </a:p>
          <a:p>
            <a:r>
              <a:rPr lang="en-US" b="1" dirty="0"/>
              <a:t>A </a:t>
            </a:r>
            <a:r>
              <a:rPr lang="en-US" b="1" dirty="0" err="1"/>
              <a:t>complexidade</a:t>
            </a:r>
            <a:r>
              <a:rPr lang="en-US" b="1" dirty="0"/>
              <a:t> </a:t>
            </a:r>
            <a:r>
              <a:rPr lang="en-US" b="1" dirty="0" err="1"/>
              <a:t>aumenta</a:t>
            </a:r>
            <a:endParaRPr lang="en-US" b="1" dirty="0"/>
          </a:p>
          <a:p>
            <a:r>
              <a:rPr lang="en-US" b="1" dirty="0"/>
              <a:t>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devem</a:t>
            </a:r>
            <a:r>
              <a:rPr lang="en-US" b="1" dirty="0"/>
              <a:t> se auto-</a:t>
            </a:r>
            <a:r>
              <a:rPr lang="en-US" b="1" dirty="0" err="1"/>
              <a:t>validar</a:t>
            </a:r>
            <a:r>
              <a:rPr lang="en-US" b="1" dirty="0"/>
              <a:t>, </a:t>
            </a:r>
            <a:r>
              <a:rPr lang="en-US" b="1" dirty="0" err="1"/>
              <a:t>porém</a:t>
            </a:r>
            <a:r>
              <a:rPr lang="en-US" b="1" dirty="0"/>
              <a:t>,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tudo</a:t>
            </a:r>
            <a:endParaRPr lang="en-US" b="1" dirty="0"/>
          </a:p>
        </p:txBody>
      </p:sp>
      <p:pic>
        <p:nvPicPr>
          <p:cNvPr id="7" name="Graphic 6" descr="Danger">
            <a:extLst>
              <a:ext uri="{FF2B5EF4-FFF2-40B4-BE49-F238E27FC236}">
                <a16:creationId xmlns:a16="http://schemas.microsoft.com/office/drawing/2014/main" id="{E21E7485-2103-48F2-99C8-49C329753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54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dirty="0"/>
              <a:t>CQRS – O QUE É ISSO?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/>
              <a:t>COMMAND QUERY RESPONSIBILITY SEGREGATION</a:t>
            </a:r>
          </a:p>
          <a:p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Separar</a:t>
            </a:r>
            <a:r>
              <a:rPr lang="en-US" b="1" dirty="0"/>
              <a:t> a </a:t>
            </a:r>
            <a:r>
              <a:rPr lang="en-US" b="1" dirty="0" err="1"/>
              <a:t>responsabilidade</a:t>
            </a:r>
            <a:r>
              <a:rPr lang="en-US" b="1" dirty="0"/>
              <a:t> de </a:t>
            </a:r>
            <a:r>
              <a:rPr lang="en-US" b="1" dirty="0" err="1"/>
              <a:t>escrita</a:t>
            </a:r>
            <a:r>
              <a:rPr lang="en-US" b="1" dirty="0"/>
              <a:t> e </a:t>
            </a:r>
            <a:r>
              <a:rPr lang="en-US" b="1" dirty="0" err="1"/>
              <a:t>leitura</a:t>
            </a:r>
            <a:endParaRPr lang="en-US" b="1" dirty="0"/>
          </a:p>
          <a:p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4489031C-641A-469B-8943-24FAC8353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89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CQRS – ONDE USAR?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/>
              <a:t>O principal </a:t>
            </a:r>
            <a:r>
              <a:rPr lang="en-US" b="1" dirty="0" err="1"/>
              <a:t>motivo</a:t>
            </a:r>
            <a:r>
              <a:rPr lang="en-US" b="1" dirty="0"/>
              <a:t> é: um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crítico</a:t>
            </a:r>
            <a:r>
              <a:rPr lang="en-US" b="1" dirty="0"/>
              <a:t> </a:t>
            </a:r>
            <a:r>
              <a:rPr lang="en-US" b="1" dirty="0" err="1"/>
              <a:t>onde</a:t>
            </a:r>
            <a:r>
              <a:rPr lang="en-US" b="1" dirty="0"/>
              <a:t>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vários</a:t>
            </a:r>
            <a:r>
              <a:rPr lang="en-US" b="1" dirty="0"/>
              <a:t> </a:t>
            </a:r>
            <a:r>
              <a:rPr lang="en-US" b="1" dirty="0" err="1"/>
              <a:t>usuários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a </a:t>
            </a:r>
            <a:r>
              <a:rPr lang="en-US" b="1" dirty="0" err="1"/>
              <a:t>aplicação</a:t>
            </a:r>
            <a:endParaRPr lang="en-US" b="1" dirty="0"/>
          </a:p>
          <a:p>
            <a:r>
              <a:rPr lang="en-US" b="1" dirty="0"/>
              <a:t>Caso de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complexidade</a:t>
            </a:r>
            <a:r>
              <a:rPr lang="en-US" b="1" dirty="0"/>
              <a:t> </a:t>
            </a:r>
            <a:r>
              <a:rPr lang="en-US" b="1" dirty="0" err="1"/>
              <a:t>também</a:t>
            </a:r>
            <a:endParaRPr lang="en-US" b="1" dirty="0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C89CBB3-EA12-437E-BDA6-821DE37B9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936" y="20658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89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Por dentro DO CQRS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99953-B4AE-4BB4-8BEF-A2B145321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3" b="2"/>
          <a:stretch/>
        </p:blipFill>
        <p:spPr bwMode="auto">
          <a:xfrm>
            <a:off x="6076606" y="789622"/>
            <a:ext cx="5471927" cy="527438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0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dirty="0"/>
              <a:t>CQRS –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 err="1"/>
              <a:t>Representam</a:t>
            </a:r>
            <a:r>
              <a:rPr lang="en-US" b="1" dirty="0"/>
              <a:t> a </a:t>
            </a:r>
            <a:r>
              <a:rPr lang="en-US" b="1" dirty="0" err="1"/>
              <a:t>intenção</a:t>
            </a:r>
            <a:r>
              <a:rPr lang="en-US" b="1" dirty="0"/>
              <a:t> (</a:t>
            </a:r>
            <a:r>
              <a:rPr lang="en-US" b="1" dirty="0" err="1"/>
              <a:t>CriarNovaEscolaCommand</a:t>
            </a:r>
            <a:r>
              <a:rPr lang="en-US" b="1" dirty="0"/>
              <a:t>, por </a:t>
            </a:r>
            <a:r>
              <a:rPr lang="en-US" b="1" dirty="0" err="1"/>
              <a:t>exemplo</a:t>
            </a:r>
            <a:r>
              <a:rPr lang="en-US" b="1" dirty="0"/>
              <a:t>)</a:t>
            </a:r>
          </a:p>
          <a:p>
            <a:r>
              <a:rPr lang="en-US" b="1" dirty="0"/>
              <a:t>São </a:t>
            </a:r>
            <a:r>
              <a:rPr lang="en-US" b="1" dirty="0" err="1"/>
              <a:t>praticamente</a:t>
            </a:r>
            <a:r>
              <a:rPr lang="en-US" b="1" dirty="0"/>
              <a:t> a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coisa</a:t>
            </a:r>
            <a:r>
              <a:rPr lang="en-US" b="1" dirty="0"/>
              <a:t> que as </a:t>
            </a:r>
            <a:r>
              <a:rPr lang="en-US" b="1" dirty="0" err="1"/>
              <a:t>entidades</a:t>
            </a:r>
            <a:endParaRPr lang="en-US" b="1" dirty="0"/>
          </a:p>
          <a:p>
            <a:r>
              <a:rPr lang="en-US" b="1" dirty="0" err="1"/>
              <a:t>Contém</a:t>
            </a:r>
            <a:r>
              <a:rPr lang="en-US" b="1" dirty="0"/>
              <a:t> </a:t>
            </a:r>
            <a:r>
              <a:rPr lang="en-US" b="1" dirty="0" err="1"/>
              <a:t>validações</a:t>
            </a:r>
            <a:r>
              <a:rPr lang="en-US" b="1" dirty="0"/>
              <a:t> de dados</a:t>
            </a:r>
          </a:p>
        </p:txBody>
      </p:sp>
      <p:pic>
        <p:nvPicPr>
          <p:cNvPr id="5" name="Graphic 4" descr="Disk">
            <a:extLst>
              <a:ext uri="{FF2B5EF4-FFF2-40B4-BE49-F238E27FC236}">
                <a16:creationId xmlns:a16="http://schemas.microsoft.com/office/drawing/2014/main" id="{03903A3C-E100-4B87-BB68-1D4C6231E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76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CQRS – COMMAND HANDLER?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 err="1"/>
              <a:t>Detém</a:t>
            </a:r>
            <a:r>
              <a:rPr lang="en-US" b="1" dirty="0"/>
              <a:t> </a:t>
            </a:r>
            <a:r>
              <a:rPr lang="en-US" b="1" dirty="0" err="1"/>
              <a:t>todas</a:t>
            </a:r>
            <a:r>
              <a:rPr lang="en-US" b="1" dirty="0"/>
              <a:t> as </a:t>
            </a:r>
            <a:r>
              <a:rPr lang="en-US" b="1" dirty="0" err="1"/>
              <a:t>operações</a:t>
            </a:r>
            <a:r>
              <a:rPr lang="en-US" b="1" dirty="0"/>
              <a:t> de </a:t>
            </a:r>
            <a:r>
              <a:rPr lang="en-US" b="1" dirty="0" err="1"/>
              <a:t>alteração</a:t>
            </a:r>
            <a:r>
              <a:rPr lang="en-US" b="1" dirty="0"/>
              <a:t>, </a:t>
            </a:r>
            <a:r>
              <a:rPr lang="en-US" b="1" dirty="0" err="1"/>
              <a:t>criação</a:t>
            </a:r>
            <a:r>
              <a:rPr lang="en-US" b="1" dirty="0"/>
              <a:t> e </a:t>
            </a:r>
            <a:r>
              <a:rPr lang="en-US" b="1" dirty="0" err="1"/>
              <a:t>exclusão</a:t>
            </a:r>
            <a:r>
              <a:rPr lang="en-US" b="1" dirty="0"/>
              <a:t> de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entidade</a:t>
            </a:r>
            <a:endParaRPr lang="en-US" b="1" dirty="0"/>
          </a:p>
          <a:p>
            <a:r>
              <a:rPr lang="en-US" b="1" dirty="0"/>
              <a:t>É </a:t>
            </a:r>
            <a:r>
              <a:rPr lang="en-US" b="1" dirty="0" err="1"/>
              <a:t>assíncrono</a:t>
            </a:r>
            <a:endParaRPr lang="en-US" b="1" dirty="0"/>
          </a:p>
          <a:p>
            <a:r>
              <a:rPr lang="en-US" b="1" dirty="0" err="1"/>
              <a:t>Detém</a:t>
            </a:r>
            <a:r>
              <a:rPr lang="en-US" b="1" dirty="0"/>
              <a:t> as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en-US" b="1" dirty="0"/>
          </a:p>
          <a:p>
            <a:r>
              <a:rPr lang="en-US" b="1" dirty="0" err="1"/>
              <a:t>Aqui</a:t>
            </a:r>
            <a:r>
              <a:rPr lang="en-US" b="1" dirty="0"/>
              <a:t> se </a:t>
            </a:r>
            <a:r>
              <a:rPr lang="en-US" b="1" dirty="0" err="1"/>
              <a:t>encaixam</a:t>
            </a:r>
            <a:r>
              <a:rPr lang="en-US" b="1" dirty="0"/>
              <a:t> “Events”</a:t>
            </a:r>
          </a:p>
          <a:p>
            <a:r>
              <a:rPr lang="en-US" b="1" dirty="0" err="1"/>
              <a:t>Retornam</a:t>
            </a:r>
            <a:r>
              <a:rPr lang="en-US" b="1" dirty="0"/>
              <a:t> um </a:t>
            </a:r>
            <a:r>
              <a:rPr lang="en-US" b="1" dirty="0" err="1"/>
              <a:t>evento</a:t>
            </a:r>
            <a:r>
              <a:rPr lang="en-US" b="1" dirty="0"/>
              <a:t> de </a:t>
            </a:r>
            <a:r>
              <a:rPr lang="en-US" b="1" dirty="0" err="1"/>
              <a:t>sucesso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falha</a:t>
            </a:r>
            <a:endParaRPr lang="en-US" b="1" dirty="0"/>
          </a:p>
          <a:p>
            <a:r>
              <a:rPr lang="en-US" b="1" dirty="0"/>
              <a:t>A </a:t>
            </a:r>
            <a:r>
              <a:rPr lang="en-US" b="1" dirty="0" err="1"/>
              <a:t>interação</a:t>
            </a:r>
            <a:r>
              <a:rPr lang="en-US" b="1" dirty="0"/>
              <a:t> com a interface é: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dados a </a:t>
            </a:r>
            <a:r>
              <a:rPr lang="en-US" b="1" dirty="0" err="1"/>
              <a:t>serem</a:t>
            </a:r>
            <a:r>
              <a:rPr lang="en-US" b="1" dirty="0"/>
              <a:t> </a:t>
            </a:r>
            <a:r>
              <a:rPr lang="en-US" b="1" dirty="0" err="1"/>
              <a:t>escritos</a:t>
            </a:r>
            <a:endParaRPr lang="en-US" b="1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60AC3E58-55A4-47B8-9F13-8FE5B90FD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9072" y="20658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2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CQRS – COMMAND HANDLER?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conter</a:t>
            </a:r>
            <a:r>
              <a:rPr lang="en-US" b="1" dirty="0"/>
              <a:t>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envio</a:t>
            </a:r>
            <a:r>
              <a:rPr lang="en-US" b="1" dirty="0"/>
              <a:t> de e-mail, </a:t>
            </a:r>
            <a:r>
              <a:rPr lang="en-US" b="1" dirty="0" err="1"/>
              <a:t>sincronização</a:t>
            </a:r>
            <a:r>
              <a:rPr lang="en-US" b="1" dirty="0"/>
              <a:t> com </a:t>
            </a:r>
            <a:r>
              <a:rPr lang="en-US" b="1" dirty="0" err="1"/>
              <a:t>bancos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de </a:t>
            </a:r>
            <a:r>
              <a:rPr lang="en-US" b="1" dirty="0" err="1"/>
              <a:t>leitura</a:t>
            </a:r>
            <a:endParaRPr lang="en-US" b="1" dirty="0"/>
          </a:p>
          <a:p>
            <a:r>
              <a:rPr lang="en-US" b="1" dirty="0" err="1"/>
              <a:t>Verificar</a:t>
            </a:r>
            <a:r>
              <a:rPr lang="en-US" b="1" dirty="0"/>
              <a:t> </a:t>
            </a:r>
            <a:r>
              <a:rPr lang="en-US" b="1" dirty="0" err="1"/>
              <a:t>perfis</a:t>
            </a:r>
            <a:r>
              <a:rPr lang="en-US" b="1" dirty="0"/>
              <a:t> de </a:t>
            </a:r>
            <a:r>
              <a:rPr lang="en-US" b="1" dirty="0" err="1"/>
              <a:t>usuário</a:t>
            </a:r>
            <a:endParaRPr lang="en-US" b="1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60AC3E58-55A4-47B8-9F13-8FE5B90FD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9072" y="20658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76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Érik </a:t>
            </a:r>
            <a:r>
              <a:rPr lang="en-US" dirty="0" err="1"/>
              <a:t>thiago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pt-BR" dirty="0"/>
              <a:t>Formado em Análise e Desenvolvimento de Sistemas. Brinca de tocar violão e guitarra. Adora C#, Azure, </a:t>
            </a:r>
            <a:r>
              <a:rPr lang="pt-BR" u="sng" dirty="0">
                <a:hlinkClick r:id="rId4"/>
              </a:rPr>
              <a:t>ASP.NET</a:t>
            </a:r>
            <a:r>
              <a:rPr lang="pt-BR" dirty="0"/>
              <a:t>(CORE) e tecnologias que mudam o mundo para melhor.</a:t>
            </a:r>
          </a:p>
          <a:p>
            <a:r>
              <a:rPr lang="pt-BR" dirty="0"/>
              <a:t>4 anos de XP na área de desenvolvimento.</a:t>
            </a:r>
          </a:p>
          <a:p>
            <a:r>
              <a:rPr lang="en-US" dirty="0"/>
              <a:t>Dev </a:t>
            </a:r>
            <a:r>
              <a:rPr lang="en-US" dirty="0" err="1"/>
              <a:t>.Net</a:t>
            </a:r>
            <a:r>
              <a:rPr lang="en-US" dirty="0"/>
              <a:t>/Angular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 err="1"/>
              <a:t>Quatto</a:t>
            </a:r>
            <a:r>
              <a:rPr lang="en-US" b="1" dirty="0"/>
              <a:t> </a:t>
            </a:r>
            <a:r>
              <a:rPr lang="en-US" b="1" dirty="0" err="1"/>
              <a:t>Tecnologia</a:t>
            </a:r>
            <a:endParaRPr lang="en-US" b="1" dirty="0"/>
          </a:p>
          <a:p>
            <a:r>
              <a:rPr lang="en-US" dirty="0">
                <a:hlinkClick r:id="rId5"/>
              </a:rPr>
              <a:t>https://www.linkedin.com/in/erikthiago/</a:t>
            </a:r>
            <a:endParaRPr lang="en-US" dirty="0"/>
          </a:p>
          <a:p>
            <a:r>
              <a:rPr lang="en-US" dirty="0">
                <a:hlinkClick r:id="rId6"/>
              </a:rPr>
              <a:t>https://medium.com/@erikthiago</a:t>
            </a:r>
            <a:endParaRPr lang="en-US" b="1" dirty="0"/>
          </a:p>
        </p:txBody>
      </p:sp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DE25714-1EF6-4D83-9E70-CFD9AC1E0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550" y="2065867"/>
            <a:ext cx="3715965" cy="36491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CQRS –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 err="1"/>
              <a:t>Mais</a:t>
            </a:r>
            <a:r>
              <a:rPr lang="en-US" b="1" dirty="0"/>
              <a:t> simples do que </a:t>
            </a:r>
            <a:r>
              <a:rPr lang="en-US" b="1" dirty="0" err="1"/>
              <a:t>os</a:t>
            </a:r>
            <a:r>
              <a:rPr lang="en-US" b="1" dirty="0"/>
              <a:t> Commands e </a:t>
            </a:r>
            <a:r>
              <a:rPr lang="en-US" b="1" dirty="0" err="1"/>
              <a:t>CommandHandler</a:t>
            </a:r>
            <a:endParaRPr lang="en-US" b="1" dirty="0"/>
          </a:p>
          <a:p>
            <a:r>
              <a:rPr lang="en-US" b="1" dirty="0" err="1"/>
              <a:t>Interação</a:t>
            </a:r>
            <a:r>
              <a:rPr lang="en-US" b="1" dirty="0"/>
              <a:t> com a interface é: serve para </a:t>
            </a:r>
            <a:r>
              <a:rPr lang="en-US" b="1" dirty="0" err="1"/>
              <a:t>recuperar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dados do banco para a </a:t>
            </a:r>
            <a:r>
              <a:rPr lang="en-US" b="1" dirty="0" err="1"/>
              <a:t>tela</a:t>
            </a:r>
            <a:r>
              <a:rPr lang="en-US" b="1" dirty="0"/>
              <a:t> do </a:t>
            </a:r>
            <a:r>
              <a:rPr lang="en-US" b="1" dirty="0" err="1"/>
              <a:t>usuário</a:t>
            </a:r>
            <a:endParaRPr lang="en-US" b="1" dirty="0"/>
          </a:p>
          <a:p>
            <a:r>
              <a:rPr lang="en-US" b="1" dirty="0"/>
              <a:t>É </a:t>
            </a:r>
            <a:r>
              <a:rPr lang="en-US" b="1" dirty="0" err="1"/>
              <a:t>síncrona</a:t>
            </a:r>
            <a:endParaRPr lang="en-US" b="1" dirty="0"/>
          </a:p>
          <a:p>
            <a:r>
              <a:rPr lang="en-US" b="1" dirty="0" err="1"/>
              <a:t>Pode</a:t>
            </a:r>
            <a:r>
              <a:rPr lang="en-US" b="1" dirty="0"/>
              <a:t> ser </a:t>
            </a:r>
            <a:r>
              <a:rPr lang="en-US" b="1" dirty="0" err="1"/>
              <a:t>usada</a:t>
            </a:r>
            <a:r>
              <a:rPr lang="en-US" b="1" dirty="0"/>
              <a:t> para </a:t>
            </a:r>
            <a:r>
              <a:rPr lang="en-US" b="1" dirty="0" err="1"/>
              <a:t>bancos</a:t>
            </a:r>
            <a:r>
              <a:rPr lang="en-US" b="1" dirty="0"/>
              <a:t> NoSQL e SQL</a:t>
            </a:r>
          </a:p>
          <a:p>
            <a:r>
              <a:rPr lang="en-US" b="1" dirty="0" err="1"/>
              <a:t>Poder</a:t>
            </a:r>
            <a:r>
              <a:rPr lang="en-US" b="1" dirty="0"/>
              <a:t> ser </a:t>
            </a:r>
            <a:r>
              <a:rPr lang="en-US" b="1" dirty="0" err="1"/>
              <a:t>usado</a:t>
            </a:r>
            <a:r>
              <a:rPr lang="en-US" b="1" dirty="0"/>
              <a:t> no </a:t>
            </a:r>
            <a:r>
              <a:rPr lang="en-US" b="1" dirty="0" err="1"/>
              <a:t>mesmo</a:t>
            </a:r>
            <a:r>
              <a:rPr lang="en-US" b="1" dirty="0"/>
              <a:t> banco de dados dos Commands</a:t>
            </a:r>
          </a:p>
          <a:p>
            <a:r>
              <a:rPr lang="en-US" b="1" dirty="0"/>
              <a:t>PODE SER QUE TENHA LATÊNCIA DE DADOS</a:t>
            </a: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E58807A2-C191-45FC-B024-4E359492E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3139" y="21420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68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dirty="0"/>
              <a:t>CQRS –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 err="1"/>
              <a:t>Rotinas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chamadas</a:t>
            </a:r>
            <a:r>
              <a:rPr lang="en-US" b="1" dirty="0"/>
              <a:t> </a:t>
            </a:r>
            <a:r>
              <a:rPr lang="en-US" b="1" dirty="0" err="1"/>
              <a:t>após</a:t>
            </a:r>
            <a:r>
              <a:rPr lang="en-US" b="1" dirty="0"/>
              <a:t> </a:t>
            </a:r>
            <a:r>
              <a:rPr lang="en-US" b="1" dirty="0" err="1"/>
              <a:t>alguma</a:t>
            </a:r>
            <a:r>
              <a:rPr lang="en-US" b="1" dirty="0"/>
              <a:t> </a:t>
            </a:r>
            <a:r>
              <a:rPr lang="en-US" b="1" dirty="0" err="1"/>
              <a:t>regra</a:t>
            </a:r>
            <a:r>
              <a:rPr lang="en-US" b="1" dirty="0"/>
              <a:t> </a:t>
            </a:r>
            <a:r>
              <a:rPr lang="en-US" b="1" dirty="0" err="1"/>
              <a:t>ter</a:t>
            </a:r>
            <a:r>
              <a:rPr lang="en-US" b="1" dirty="0"/>
              <a:t> </a:t>
            </a:r>
            <a:r>
              <a:rPr lang="en-US" b="1" dirty="0" err="1"/>
              <a:t>sido</a:t>
            </a:r>
            <a:r>
              <a:rPr lang="en-US" b="1" dirty="0"/>
              <a:t> </a:t>
            </a:r>
            <a:r>
              <a:rPr lang="en-US" b="1" dirty="0" err="1"/>
              <a:t>satisfeita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endParaRPr lang="en-US" b="1" dirty="0"/>
          </a:p>
          <a:p>
            <a:r>
              <a:rPr lang="en-US" b="1" dirty="0" err="1"/>
              <a:t>Envio</a:t>
            </a:r>
            <a:r>
              <a:rPr lang="en-US" b="1" dirty="0"/>
              <a:t> de e-mail</a:t>
            </a:r>
          </a:p>
          <a:p>
            <a:r>
              <a:rPr lang="en-US" b="1" dirty="0" err="1"/>
              <a:t>Atualização</a:t>
            </a:r>
            <a:r>
              <a:rPr lang="en-US" b="1" dirty="0"/>
              <a:t> de </a:t>
            </a:r>
            <a:r>
              <a:rPr lang="en-US" b="1" dirty="0" err="1"/>
              <a:t>informação</a:t>
            </a:r>
            <a:endParaRPr lang="en-US" b="1" dirty="0"/>
          </a:p>
        </p:txBody>
      </p:sp>
      <p:pic>
        <p:nvPicPr>
          <p:cNvPr id="6" name="Graphic 5" descr="Flowchart">
            <a:extLst>
              <a:ext uri="{FF2B5EF4-FFF2-40B4-BE49-F238E27FC236}">
                <a16:creationId xmlns:a16="http://schemas.microsoft.com/office/drawing/2014/main" id="{F568ED0D-2B9F-4399-9735-56E613399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77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CQRS – </a:t>
            </a:r>
            <a:r>
              <a:rPr lang="en-US" b="1" dirty="0" err="1"/>
              <a:t>filas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b="1" dirty="0"/>
              <a:t>Sim,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aqui</a:t>
            </a:r>
            <a:r>
              <a:rPr lang="en-US" b="1" dirty="0"/>
              <a:t> </a:t>
            </a:r>
            <a:r>
              <a:rPr lang="en-US" b="1" dirty="0" err="1"/>
              <a:t>também</a:t>
            </a:r>
            <a:endParaRPr lang="en-US" b="1" dirty="0"/>
          </a:p>
          <a:p>
            <a:r>
              <a:rPr lang="en-US" b="1" dirty="0"/>
              <a:t>São </a:t>
            </a:r>
            <a:r>
              <a:rPr lang="en-US" b="1" dirty="0" err="1"/>
              <a:t>filas</a:t>
            </a:r>
            <a:r>
              <a:rPr lang="en-US" b="1" dirty="0"/>
              <a:t> de </a:t>
            </a:r>
            <a:r>
              <a:rPr lang="en-US" b="1" dirty="0" err="1"/>
              <a:t>execuções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mensageria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executadas</a:t>
            </a:r>
            <a:r>
              <a:rPr lang="en-US" b="1" dirty="0"/>
              <a:t> </a:t>
            </a:r>
            <a:r>
              <a:rPr lang="en-US" b="1" dirty="0" err="1"/>
              <a:t>durante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eventos</a:t>
            </a:r>
            <a:endParaRPr lang="en-US" b="1" dirty="0"/>
          </a:p>
          <a:p>
            <a:r>
              <a:rPr lang="en-US" b="1" dirty="0" err="1"/>
              <a:t>Cada</a:t>
            </a:r>
            <a:r>
              <a:rPr lang="en-US" b="1" dirty="0"/>
              <a:t> um </a:t>
            </a:r>
            <a:r>
              <a:rPr lang="en-US" b="1" dirty="0" err="1"/>
              <a:t>aguarda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endParaRPr lang="en-US" b="1" dirty="0"/>
          </a:p>
          <a:p>
            <a:r>
              <a:rPr lang="en-US" b="1" dirty="0" err="1"/>
              <a:t>Mediatr</a:t>
            </a:r>
            <a:r>
              <a:rPr lang="en-US" b="1" dirty="0"/>
              <a:t> (C#) e RabbitMQ</a:t>
            </a: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4197174A-1958-4D41-905C-8C436CE52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9072" y="21420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6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BORA DO PRO CÓDIGO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9F7499CA-3E8E-4564-BB57-5D620A258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672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115" y="1131940"/>
            <a:ext cx="8204391" cy="7763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/>
              <a:t>Referências</a:t>
            </a:r>
            <a:br>
              <a:rPr lang="en-US" sz="6000" dirty="0"/>
            </a:b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1131940"/>
            <a:ext cx="11619914" cy="528292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DDD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https://www.lambda3.com.br/2017/10/desmistificando-o-ddd/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https://www.eduardopires.net.br/2016/08/ddd-nao-e-arquitetura-em-camadas/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http://www.macoratti.net/11/05/ddd_liv1.htm?source=post_page---------------------------</a:t>
            </a:r>
            <a:endParaRPr lang="en-US" dirty="0"/>
          </a:p>
          <a:p>
            <a:pPr algn="ctr"/>
            <a:r>
              <a:rPr lang="en-US" dirty="0"/>
              <a:t>CQRS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https://www.eduardopires.net.br/2016/07/cqrs-o-que-e-onde-aplicar/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6"/>
              </a:rPr>
              <a:t>https://cqrs.files.wordpress.com/2010/11/cqrs_documents.pdf</a:t>
            </a:r>
            <a:endParaRPr lang="en-US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hlinkClick r:id="rId7"/>
              </a:rPr>
              <a:t>https://pt.stackoverflow.com/questions/181688/o-que-%C3%A9-cqrs-e-como-implementar#targetText=Command%20Query%20Responsibility%20Segregation%2C%20ou,para%20escrita%20de%20dados%2C%20respectivamente.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8"/>
              </a:rPr>
              <a:t>https://docs.microsoft.com/en-us/previous-versions/msp-n-p/dn568103(v=pandp.10)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9"/>
              </a:rPr>
              <a:t>https://antoniofcastro.blogspot.com/2015/01/cqrs.html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10"/>
              </a:rPr>
              <a:t>https://www.infoq.com/br/news/2011/11/cqrs/</a:t>
            </a:r>
            <a:endParaRPr lang="en-US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hlinkClick r:id="rId11"/>
              </a:rPr>
              <a:t>https://docs.microsoft.com/pt-br/dotnet/architecture/microservices/microservice-ddd-cqrs-patterns/apply-simplified-microservice-cqrs-ddd-patterns</a:t>
            </a:r>
            <a:endParaRPr lang="en-US" u="sng" dirty="0"/>
          </a:p>
          <a:p>
            <a:pPr algn="ctr">
              <a:lnSpc>
                <a:spcPct val="120000"/>
              </a:lnSpc>
            </a:pPr>
            <a:r>
              <a:rPr lang="en-US" dirty="0"/>
              <a:t>ARQUITETURA DE SOFTWARE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https://msdn.microsoft.com/pt-br/hh144976.aspx</a:t>
            </a:r>
            <a:endParaRPr lang="en-US" dirty="0"/>
          </a:p>
          <a:p>
            <a:pPr algn="ctr">
              <a:lnSpc>
                <a:spcPct val="120000"/>
              </a:lnSpc>
            </a:pPr>
            <a:r>
              <a:rPr lang="en-US" dirty="0" err="1"/>
              <a:t>Imagem</a:t>
            </a:r>
            <a:r>
              <a:rPr lang="en-US" dirty="0"/>
              <a:t> da casa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https://www.google.com/url?sa=i&amp;source=images&amp;cd=&amp;ved=2ahUKEwjM4u75oKbkAhUkGbkGHVJDBkkQjRx6BAgBEAQ&amp;url=https%3A%2F%2Fpt.slideshare.net%2Fsgganesh%2F8-best-quotes-on-software-architecture%2F4&amp;psig=AOvVaw0REla7CvG9XtpAFsIZQSNo&amp;ust=1567105472871939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53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idéias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US" dirty="0"/>
              <a:t>VAMOS CONVERSAR!!!</a:t>
            </a:r>
            <a:endParaRPr lang="en-US"/>
          </a:p>
        </p:txBody>
      </p:sp>
      <p:pic>
        <p:nvPicPr>
          <p:cNvPr id="5" name="Graphic 4" descr="Person with idea">
            <a:extLst>
              <a:ext uri="{FF2B5EF4-FFF2-40B4-BE49-F238E27FC236}">
                <a16:creationId xmlns:a16="http://schemas.microsoft.com/office/drawing/2014/main" id="{81C6465F-F308-4CA7-B462-F96822C6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76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OBRIGADO</a:t>
            </a:r>
            <a:br>
              <a:rPr lang="en-US" sz="6000" dirty="0"/>
            </a:b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2806341"/>
            <a:ext cx="7197726" cy="3198219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7200" dirty="0"/>
              <a:t>Nos VEMOS PELO MERCADO!</a:t>
            </a:r>
          </a:p>
          <a:p>
            <a:pPr algn="ctr"/>
            <a:endParaRPr lang="en-US" sz="7200" dirty="0"/>
          </a:p>
          <a:p>
            <a:pPr algn="ctr"/>
            <a:r>
              <a:rPr lang="en-US" sz="7200" dirty="0"/>
              <a:t>Me </a:t>
            </a:r>
            <a:r>
              <a:rPr lang="en-US" sz="7200" dirty="0" err="1"/>
              <a:t>acompanhe</a:t>
            </a:r>
            <a:r>
              <a:rPr lang="en-US" sz="7200" dirty="0"/>
              <a:t> </a:t>
            </a:r>
            <a:r>
              <a:rPr lang="en-US" sz="7200" dirty="0" err="1"/>
              <a:t>nas</a:t>
            </a:r>
            <a:r>
              <a:rPr lang="en-US" sz="7200" dirty="0"/>
              <a:t> redes!!</a:t>
            </a:r>
          </a:p>
          <a:p>
            <a:pPr algn="ctr"/>
            <a:r>
              <a:rPr lang="en-US" sz="7200" dirty="0">
                <a:hlinkClick r:id="rId2"/>
              </a:rPr>
              <a:t>https://www.linkedin.com/in/erikthiago/</a:t>
            </a:r>
            <a:endParaRPr lang="en-US" sz="7200" dirty="0"/>
          </a:p>
          <a:p>
            <a:pPr algn="ctr"/>
            <a:r>
              <a:rPr lang="en-US" sz="7200" dirty="0">
                <a:hlinkClick r:id="rId3"/>
              </a:rPr>
              <a:t>https://medium.com/@erikthiago</a:t>
            </a:r>
            <a:endParaRPr lang="en-US" sz="7200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5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Autofit/>
          </a:bodyPr>
          <a:lstStyle/>
          <a:p>
            <a:pPr algn="ctr"/>
            <a:r>
              <a:rPr lang="pt-BR" sz="3000" dirty="0"/>
              <a:t>"Arquitetura de software não é apenas usar DDD, MVC, QO = Qualquer Outro. É um conjunto entre eles, boas práticas e entendimento correto do negócio. Sem um desses, não é arquitetura e sim bagunça."</a:t>
            </a:r>
            <a:endParaRPr lang="en-US" sz="3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Thiago, </a:t>
            </a:r>
            <a:r>
              <a:rPr lang="en-US" dirty="0" err="1"/>
              <a:t>erik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30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Arquitetura</a:t>
            </a:r>
            <a:r>
              <a:rPr lang="en-US" b="1" dirty="0">
                <a:solidFill>
                  <a:srgbClr val="FFFFFF"/>
                </a:solidFill>
              </a:rPr>
              <a:t> de software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86A8B-5318-44DD-9789-56482979C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50527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371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/>
              <a:t>Arquitetura</a:t>
            </a:r>
            <a:r>
              <a:rPr lang="en-US" sz="4800" b="1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r">
              <a:buNone/>
            </a:pPr>
            <a:r>
              <a:rPr lang="en-US" b="1" cap="all" dirty="0" err="1"/>
              <a:t>Escalabilidade</a:t>
            </a:r>
            <a:r>
              <a:rPr lang="en-US" b="1" cap="all" dirty="0"/>
              <a:t>, </a:t>
            </a:r>
            <a:r>
              <a:rPr lang="en-US" b="1" cap="all" dirty="0" err="1"/>
              <a:t>manutenabilidade</a:t>
            </a:r>
            <a:r>
              <a:rPr lang="en-US" b="1" cap="all" dirty="0"/>
              <a:t> e </a:t>
            </a:r>
            <a:r>
              <a:rPr lang="en-US" b="1" cap="all" dirty="0" err="1"/>
              <a:t>Sustentabilidade</a:t>
            </a:r>
            <a:endParaRPr lang="en-US" cap="all" dirty="0"/>
          </a:p>
        </p:txBody>
      </p:sp>
      <p:pic>
        <p:nvPicPr>
          <p:cNvPr id="6" name="Graphic 5" descr="Puzzle pieces">
            <a:extLst>
              <a:ext uri="{FF2B5EF4-FFF2-40B4-BE49-F238E27FC236}">
                <a16:creationId xmlns:a16="http://schemas.microsoft.com/office/drawing/2014/main" id="{80744D94-79E5-4CA9-9031-B1976BBE3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3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/>
              <a:t>Arquitetura</a:t>
            </a:r>
            <a:r>
              <a:rPr lang="en-US" sz="4800" b="1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b="1" cap="all" dirty="0" err="1"/>
              <a:t>Orientada</a:t>
            </a:r>
            <a:r>
              <a:rPr lang="en-US" b="1" cap="all" dirty="0"/>
              <a:t> a </a:t>
            </a:r>
            <a:r>
              <a:rPr lang="en-US" b="1" cap="all" dirty="0" err="1"/>
              <a:t>cebola</a:t>
            </a:r>
            <a:r>
              <a:rPr lang="en-US" b="1" cap="all" dirty="0"/>
              <a:t>: </a:t>
            </a:r>
            <a:r>
              <a:rPr lang="en-US" b="1" cap="all" dirty="0" err="1"/>
              <a:t>só</a:t>
            </a:r>
            <a:r>
              <a:rPr lang="en-US" b="1" cap="all" dirty="0"/>
              <a:t> de </a:t>
            </a:r>
            <a:r>
              <a:rPr lang="en-US" b="1" cap="all" dirty="0" err="1"/>
              <a:t>olhar</a:t>
            </a:r>
            <a:r>
              <a:rPr lang="en-US" b="1" cap="all" dirty="0"/>
              <a:t> </a:t>
            </a:r>
            <a:r>
              <a:rPr lang="en-US" b="1" cap="all" dirty="0" err="1"/>
              <a:t>dá</a:t>
            </a:r>
            <a:r>
              <a:rPr lang="en-US" b="1" cap="all" dirty="0"/>
              <a:t> </a:t>
            </a:r>
            <a:r>
              <a:rPr lang="en-US" b="1" cap="all" dirty="0" err="1"/>
              <a:t>vontade</a:t>
            </a:r>
            <a:r>
              <a:rPr lang="en-US" b="1" cap="all" dirty="0"/>
              <a:t> </a:t>
            </a:r>
            <a:r>
              <a:rPr lang="en-US" b="1" cap="all" dirty="0" err="1"/>
              <a:t>chorar</a:t>
            </a:r>
            <a:endParaRPr lang="en-US" b="1" cap="all" dirty="0"/>
          </a:p>
        </p:txBody>
      </p:sp>
      <p:pic>
        <p:nvPicPr>
          <p:cNvPr id="1028" name="Picture 4" descr="Resultado de imagem para bad software architecture">
            <a:extLst>
              <a:ext uri="{FF2B5EF4-FFF2-40B4-BE49-F238E27FC236}">
                <a16:creationId xmlns:a16="http://schemas.microsoft.com/office/drawing/2014/main" id="{3FCCE5D6-DDDB-429F-875E-9F14EC56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374844"/>
            <a:ext cx="5471927" cy="410394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 err="1"/>
              <a:t>Arquitetura</a:t>
            </a:r>
            <a:r>
              <a:rPr lang="en-US" b="1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Faça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r>
              <a:rPr lang="en-US" b="1" dirty="0"/>
              <a:t>. </a:t>
            </a:r>
            <a:r>
              <a:rPr lang="en-US" b="1" dirty="0" err="1"/>
              <a:t>Faça</a:t>
            </a:r>
            <a:r>
              <a:rPr lang="en-US" b="1" dirty="0"/>
              <a:t> do </a:t>
            </a:r>
            <a:r>
              <a:rPr lang="en-US" b="1" dirty="0" err="1"/>
              <a:t>jeito</a:t>
            </a:r>
            <a:r>
              <a:rPr lang="en-US" b="1" dirty="0"/>
              <a:t> </a:t>
            </a:r>
            <a:r>
              <a:rPr lang="en-US" b="1" dirty="0" err="1"/>
              <a:t>certo</a:t>
            </a:r>
            <a:r>
              <a:rPr lang="en-US" b="1" dirty="0"/>
              <a:t>. </a:t>
            </a:r>
            <a:r>
              <a:rPr lang="en-US" b="1" dirty="0" err="1"/>
              <a:t>Assim</a:t>
            </a:r>
            <a:r>
              <a:rPr lang="en-US" b="1" dirty="0"/>
              <a:t>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evita</a:t>
            </a:r>
            <a:r>
              <a:rPr lang="en-US" b="1" dirty="0"/>
              <a:t> </a:t>
            </a:r>
            <a:r>
              <a:rPr lang="en-US" b="1" dirty="0" err="1"/>
              <a:t>retrabalho</a:t>
            </a:r>
            <a:endParaRPr lang="en-US" b="1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C33E1BD4-8C61-4E77-88FD-B35240EF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37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dirty="0" err="1"/>
              <a:t>Porque</a:t>
            </a:r>
            <a:r>
              <a:rPr lang="en-US" b="1" dirty="0"/>
              <a:t> </a:t>
            </a:r>
            <a:r>
              <a:rPr lang="en-US" b="1" dirty="0" err="1"/>
              <a:t>usar</a:t>
            </a:r>
            <a:r>
              <a:rPr lang="en-US" b="1" dirty="0"/>
              <a:t> DDD e </a:t>
            </a:r>
            <a:r>
              <a:rPr lang="en-US" b="1" dirty="0" err="1"/>
              <a:t>cqrs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 dirty="0" err="1"/>
              <a:t>Organização</a:t>
            </a:r>
            <a:r>
              <a:rPr lang="en-US" b="1" dirty="0"/>
              <a:t> do </a:t>
            </a:r>
            <a:r>
              <a:rPr lang="en-US" b="1" dirty="0" err="1"/>
              <a:t>projeto</a:t>
            </a:r>
            <a:endParaRPr lang="en-US" b="1" dirty="0"/>
          </a:p>
          <a:p>
            <a:r>
              <a:rPr lang="en-US" b="1" dirty="0" err="1"/>
              <a:t>Suporta</a:t>
            </a:r>
            <a:r>
              <a:rPr lang="en-US" b="1" dirty="0"/>
              <a:t> </a:t>
            </a:r>
            <a:r>
              <a:rPr lang="en-US" b="1" dirty="0" err="1"/>
              <a:t>mudanças</a:t>
            </a:r>
            <a:r>
              <a:rPr lang="en-US" b="1" dirty="0"/>
              <a:t> </a:t>
            </a:r>
            <a:r>
              <a:rPr lang="en-US" b="1" dirty="0" err="1"/>
              <a:t>bruscas</a:t>
            </a:r>
            <a:r>
              <a:rPr lang="en-US" b="1" dirty="0"/>
              <a:t> de requisites</a:t>
            </a:r>
          </a:p>
          <a:p>
            <a:r>
              <a:rPr lang="en-US" b="1" dirty="0" err="1"/>
              <a:t>Manutenabilidade</a:t>
            </a:r>
            <a:r>
              <a:rPr lang="en-US" b="1" dirty="0"/>
              <a:t> </a:t>
            </a:r>
            <a:r>
              <a:rPr lang="en-US" b="1" dirty="0" err="1"/>
              <a:t>facilitada</a:t>
            </a:r>
            <a:endParaRPr lang="en-US" b="1" dirty="0"/>
          </a:p>
          <a:p>
            <a:r>
              <a:rPr lang="en-US" b="1" dirty="0" err="1"/>
              <a:t>Força</a:t>
            </a:r>
            <a:r>
              <a:rPr lang="en-US" b="1" dirty="0"/>
              <a:t> a </a:t>
            </a:r>
            <a:r>
              <a:rPr lang="en-US" b="1" dirty="0" err="1"/>
              <a:t>usar</a:t>
            </a:r>
            <a:r>
              <a:rPr lang="en-US" b="1" dirty="0"/>
              <a:t> de boas </a:t>
            </a:r>
            <a:r>
              <a:rPr lang="en-US" b="1" dirty="0" err="1"/>
              <a:t>práticas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endParaRPr lang="en-US" b="1" dirty="0"/>
          </a:p>
          <a:p>
            <a:r>
              <a:rPr lang="en-US" b="1" dirty="0" err="1"/>
              <a:t>Sustentabilidade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Graphic 5" descr="Fireworks">
            <a:extLst>
              <a:ext uri="{FF2B5EF4-FFF2-40B4-BE49-F238E27FC236}">
                <a16:creationId xmlns:a16="http://schemas.microsoft.com/office/drawing/2014/main" id="{2DE18555-2918-4C66-A216-762E509C2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7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0"/>
            <a:ext cx="3771899" cy="562122"/>
          </a:xfrm>
        </p:spPr>
        <p:txBody>
          <a:bodyPr anchor="b">
            <a:noAutofit/>
          </a:bodyPr>
          <a:lstStyle/>
          <a:p>
            <a:r>
              <a:rPr lang="en-US" sz="3300" b="1" dirty="0"/>
              <a:t>DDD – O QUE É ISSO?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8350"/>
            <a:ext cx="3771899" cy="2781300"/>
          </a:xfrm>
        </p:spPr>
        <p:txBody>
          <a:bodyPr anchor="t">
            <a:normAutofit/>
          </a:bodyPr>
          <a:lstStyle/>
          <a:p>
            <a:r>
              <a:rPr lang="en-US" b="1" dirty="0"/>
              <a:t>DOMAIN-DRIVEN DESIGN</a:t>
            </a:r>
          </a:p>
          <a:p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Desenvolvimento</a:t>
            </a:r>
            <a:r>
              <a:rPr lang="en-US" b="1" dirty="0"/>
              <a:t> </a:t>
            </a:r>
            <a:r>
              <a:rPr lang="en-US" b="1" dirty="0" err="1"/>
              <a:t>Orientado</a:t>
            </a:r>
            <a:r>
              <a:rPr lang="en-US" b="1" dirty="0"/>
              <a:t> à </a:t>
            </a:r>
            <a:r>
              <a:rPr lang="en-US" b="1" dirty="0" err="1"/>
              <a:t>Domínio</a:t>
            </a:r>
            <a:endParaRPr lang="en-US" b="1" dirty="0"/>
          </a:p>
          <a:p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197476" y="609601"/>
            <a:ext cx="5260974" cy="52609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99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Widescreen</PresentationFormat>
  <Paragraphs>146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DDD + CQRS: DEU MATCH!!</vt:lpstr>
      <vt:lpstr>Érik thiago</vt:lpstr>
      <vt:lpstr>"Arquitetura de software não é apenas usar DDD, MVC, QO = Qualquer Outro. É um conjunto entre eles, boas práticas e entendimento correto do negócio. Sem um desses, não é arquitetura e sim bagunça."</vt:lpstr>
      <vt:lpstr>Arquitetura de software</vt:lpstr>
      <vt:lpstr>Arquitetura de software</vt:lpstr>
      <vt:lpstr>Arquitetura de software</vt:lpstr>
      <vt:lpstr>Arquitetura de software</vt:lpstr>
      <vt:lpstr>Porque usar DDD e cqrs?</vt:lpstr>
      <vt:lpstr>DDD – O QUE É ISSO?</vt:lpstr>
      <vt:lpstr>DDD e a separação em camadas</vt:lpstr>
      <vt:lpstr>ENTIDADES ANÊMICAS?</vt:lpstr>
      <vt:lpstr>Mapear no banco: isso é importante!</vt:lpstr>
      <vt:lpstr>AS CAMADAS SÃO LEGAIS, MAS….</vt:lpstr>
      <vt:lpstr>CQRS – O QUE É ISSO?</vt:lpstr>
      <vt:lpstr>CQRS – ONDE USAR?</vt:lpstr>
      <vt:lpstr>Por dentro DO CQRS</vt:lpstr>
      <vt:lpstr>CQRS – COMMANDS?</vt:lpstr>
      <vt:lpstr>CQRS – COMMAND HANDLER?</vt:lpstr>
      <vt:lpstr>CQRS – COMMAND HANDLER?</vt:lpstr>
      <vt:lpstr>CQRS – query?</vt:lpstr>
      <vt:lpstr>CQRS – Events?</vt:lpstr>
      <vt:lpstr>CQRS – filas?</vt:lpstr>
      <vt:lpstr>BORA DO PRO CÓDIGO</vt:lpstr>
      <vt:lpstr>Referências </vt:lpstr>
      <vt:lpstr>Troca de idéias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2019-08-28T18:56:45Z</dcterms:created>
  <dcterms:modified xsi:type="dcterms:W3CDTF">2019-08-29T23:38:19Z</dcterms:modified>
</cp:coreProperties>
</file>