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7" r:id="rId4"/>
    <p:sldId id="279" r:id="rId5"/>
    <p:sldId id="261" r:id="rId6"/>
    <p:sldId id="262" r:id="rId7"/>
    <p:sldId id="264" r:id="rId8"/>
    <p:sldId id="266" r:id="rId9"/>
    <p:sldId id="267" r:id="rId10"/>
    <p:sldId id="269" r:id="rId11"/>
    <p:sldId id="270" r:id="rId12"/>
    <p:sldId id="284" r:id="rId13"/>
    <p:sldId id="263" r:id="rId14"/>
    <p:sldId id="271" r:id="rId15"/>
    <p:sldId id="272" r:id="rId16"/>
    <p:sldId id="280" r:id="rId17"/>
    <p:sldId id="281" r:id="rId18"/>
    <p:sldId id="282" r:id="rId19"/>
    <p:sldId id="283" r:id="rId20"/>
    <p:sldId id="273" r:id="rId2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5" autoAdjust="0"/>
    <p:restoredTop sz="79954" autoAdjust="0"/>
  </p:normalViewPr>
  <p:slideViewPr>
    <p:cSldViewPr snapToGrid="0">
      <p:cViewPr varScale="1">
        <p:scale>
          <a:sx n="93" d="100"/>
          <a:sy n="93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48BB2-0676-42D2-B9BA-CBC11BCD41C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E"/>
        </a:p>
      </dgm:t>
    </dgm:pt>
    <dgm:pt modelId="{D37BF543-FB8C-41D5-AA1E-61D7642E3EA2}">
      <dgm:prSet/>
      <dgm:spPr/>
      <dgm:t>
        <a:bodyPr/>
        <a:lstStyle/>
        <a:p>
          <a:r>
            <a:rPr lang="en-GB" dirty="0"/>
            <a:t>Predict</a:t>
          </a:r>
          <a:endParaRPr lang="en-SE" dirty="0"/>
        </a:p>
      </dgm:t>
    </dgm:pt>
    <dgm:pt modelId="{ACBDB659-BFCF-4014-95C9-B035530C7B1D}" type="parTrans" cxnId="{D8F63ED7-8304-44E4-8D74-6E38C03A9B7A}">
      <dgm:prSet/>
      <dgm:spPr/>
      <dgm:t>
        <a:bodyPr/>
        <a:lstStyle/>
        <a:p>
          <a:endParaRPr lang="en-SE"/>
        </a:p>
      </dgm:t>
    </dgm:pt>
    <dgm:pt modelId="{2AA48257-7389-498C-ACF6-88CD2085BAB4}" type="sibTrans" cxnId="{D8F63ED7-8304-44E4-8D74-6E38C03A9B7A}">
      <dgm:prSet/>
      <dgm:spPr/>
      <dgm:t>
        <a:bodyPr/>
        <a:lstStyle/>
        <a:p>
          <a:endParaRPr lang="en-SE"/>
        </a:p>
      </dgm:t>
    </dgm:pt>
    <dgm:pt modelId="{51A70275-947C-4DEA-B774-968A90E50FCC}">
      <dgm:prSet/>
      <dgm:spPr/>
      <dgm:t>
        <a:bodyPr/>
        <a:lstStyle/>
        <a:p>
          <a:r>
            <a:rPr lang="en-GB" dirty="0"/>
            <a:t>Update</a:t>
          </a:r>
          <a:endParaRPr lang="en-SE" dirty="0"/>
        </a:p>
      </dgm:t>
    </dgm:pt>
    <dgm:pt modelId="{80F75C4B-AD18-4FD0-B3E9-9E3349CF59D8}" type="parTrans" cxnId="{E7FF2E04-5285-4B97-AB13-4888EB32A0FC}">
      <dgm:prSet/>
      <dgm:spPr/>
      <dgm:t>
        <a:bodyPr/>
        <a:lstStyle/>
        <a:p>
          <a:endParaRPr lang="en-SE"/>
        </a:p>
      </dgm:t>
    </dgm:pt>
    <dgm:pt modelId="{465337F6-D7B4-4A56-8FF2-4673FC523120}" type="sibTrans" cxnId="{E7FF2E04-5285-4B97-AB13-4888EB32A0FC}">
      <dgm:prSet/>
      <dgm:spPr/>
      <dgm:t>
        <a:bodyPr/>
        <a:lstStyle/>
        <a:p>
          <a:endParaRPr lang="en-SE"/>
        </a:p>
      </dgm:t>
    </dgm:pt>
    <dgm:pt modelId="{10230123-85F0-4447-9315-3004A6918428}">
      <dgm:prSet/>
      <dgm:spPr/>
      <dgm:t>
        <a:bodyPr/>
        <a:lstStyle/>
        <a:p>
          <a:r>
            <a:rPr lang="en-GB" dirty="0"/>
            <a:t>Optimize</a:t>
          </a:r>
          <a:endParaRPr lang="en-SE" dirty="0"/>
        </a:p>
      </dgm:t>
    </dgm:pt>
    <dgm:pt modelId="{05CD46FA-C584-474F-A444-B7A34F4BE88B}" type="parTrans" cxnId="{1E224970-B694-48F4-B5D2-44FFB7869244}">
      <dgm:prSet/>
      <dgm:spPr/>
      <dgm:t>
        <a:bodyPr/>
        <a:lstStyle/>
        <a:p>
          <a:endParaRPr lang="en-SE"/>
        </a:p>
      </dgm:t>
    </dgm:pt>
    <dgm:pt modelId="{D6647D62-E6D8-4854-8EDD-3B90C7CA5B92}" type="sibTrans" cxnId="{1E224970-B694-48F4-B5D2-44FFB7869244}">
      <dgm:prSet/>
      <dgm:spPr/>
      <dgm:t>
        <a:bodyPr/>
        <a:lstStyle/>
        <a:p>
          <a:endParaRPr lang="en-SE"/>
        </a:p>
      </dgm:t>
    </dgm:pt>
    <dgm:pt modelId="{A0DCE230-4028-4C32-9912-8241B755FD72}">
      <dgm:prSet/>
      <dgm:spPr/>
      <dgm:t>
        <a:bodyPr/>
        <a:lstStyle/>
        <a:p>
          <a:r>
            <a:rPr lang="en-GB" dirty="0"/>
            <a:t>Measure</a:t>
          </a:r>
          <a:endParaRPr lang="en-SE" dirty="0"/>
        </a:p>
      </dgm:t>
    </dgm:pt>
    <dgm:pt modelId="{A91012B7-88ED-4E44-922B-CD8E6444692E}" type="parTrans" cxnId="{8A799D06-77C9-4F36-8AAD-6AEF4488856A}">
      <dgm:prSet/>
      <dgm:spPr/>
      <dgm:t>
        <a:bodyPr/>
        <a:lstStyle/>
        <a:p>
          <a:endParaRPr lang="en-SE"/>
        </a:p>
      </dgm:t>
    </dgm:pt>
    <dgm:pt modelId="{828783F8-DF6C-42DF-8395-42A1A6E5F3AB}" type="sibTrans" cxnId="{8A799D06-77C9-4F36-8AAD-6AEF4488856A}">
      <dgm:prSet/>
      <dgm:spPr/>
      <dgm:t>
        <a:bodyPr/>
        <a:lstStyle/>
        <a:p>
          <a:endParaRPr lang="en-SE"/>
        </a:p>
      </dgm:t>
    </dgm:pt>
    <dgm:pt modelId="{812639C9-6374-4F91-8E12-3FD3D92D2BBA}">
      <dgm:prSet/>
      <dgm:spPr/>
      <dgm:t>
        <a:bodyPr/>
        <a:lstStyle/>
        <a:p>
          <a:r>
            <a:rPr lang="en-GB"/>
            <a:t>Move</a:t>
          </a:r>
          <a:endParaRPr lang="en-SE" dirty="0"/>
        </a:p>
      </dgm:t>
    </dgm:pt>
    <dgm:pt modelId="{9E446ECF-07BC-4B80-BD81-8CA0A661A8F1}" type="parTrans" cxnId="{B9D31601-2FDF-4C80-BDC6-C89060F1CC64}">
      <dgm:prSet/>
      <dgm:spPr/>
      <dgm:t>
        <a:bodyPr/>
        <a:lstStyle/>
        <a:p>
          <a:endParaRPr lang="en-SE"/>
        </a:p>
      </dgm:t>
    </dgm:pt>
    <dgm:pt modelId="{74A1E901-4737-49B2-BF24-0D5402CD2B66}" type="sibTrans" cxnId="{B9D31601-2FDF-4C80-BDC6-C89060F1CC64}">
      <dgm:prSet/>
      <dgm:spPr/>
      <dgm:t>
        <a:bodyPr/>
        <a:lstStyle/>
        <a:p>
          <a:endParaRPr lang="en-SE"/>
        </a:p>
      </dgm:t>
    </dgm:pt>
    <dgm:pt modelId="{EFC7122C-2BE0-4255-9C82-2282A64FC6DD}" type="pres">
      <dgm:prSet presAssocID="{DFE48BB2-0676-42D2-B9BA-CBC11BCD41C2}" presName="cycle" presStyleCnt="0">
        <dgm:presLayoutVars>
          <dgm:dir/>
          <dgm:resizeHandles val="exact"/>
        </dgm:presLayoutVars>
      </dgm:prSet>
      <dgm:spPr/>
    </dgm:pt>
    <dgm:pt modelId="{772B1E47-30A6-4ED0-BF0C-21A9D5D44AF1}" type="pres">
      <dgm:prSet presAssocID="{A0DCE230-4028-4C32-9912-8241B755FD72}" presName="dummy" presStyleCnt="0"/>
      <dgm:spPr/>
    </dgm:pt>
    <dgm:pt modelId="{55D34502-9900-4380-9BBE-EE7E4CBDDB54}" type="pres">
      <dgm:prSet presAssocID="{A0DCE230-4028-4C32-9912-8241B755FD72}" presName="node" presStyleLbl="revTx" presStyleIdx="0" presStyleCnt="5">
        <dgm:presLayoutVars>
          <dgm:bulletEnabled val="1"/>
        </dgm:presLayoutVars>
      </dgm:prSet>
      <dgm:spPr/>
    </dgm:pt>
    <dgm:pt modelId="{5BACC421-ABFF-4AB3-AC9F-FBF701A6004B}" type="pres">
      <dgm:prSet presAssocID="{828783F8-DF6C-42DF-8395-42A1A6E5F3AB}" presName="sibTrans" presStyleLbl="node1" presStyleIdx="0" presStyleCnt="5"/>
      <dgm:spPr/>
    </dgm:pt>
    <dgm:pt modelId="{417C7A3F-F038-46B2-A22A-7FC407A6396F}" type="pres">
      <dgm:prSet presAssocID="{10230123-85F0-4447-9315-3004A6918428}" presName="dummy" presStyleCnt="0"/>
      <dgm:spPr/>
    </dgm:pt>
    <dgm:pt modelId="{ED063FA2-C732-4EAB-9746-94DA01CE5F51}" type="pres">
      <dgm:prSet presAssocID="{10230123-85F0-4447-9315-3004A6918428}" presName="node" presStyleLbl="revTx" presStyleIdx="1" presStyleCnt="5">
        <dgm:presLayoutVars>
          <dgm:bulletEnabled val="1"/>
        </dgm:presLayoutVars>
      </dgm:prSet>
      <dgm:spPr/>
    </dgm:pt>
    <dgm:pt modelId="{8910B28D-93B0-4272-82EE-E42C7ADD6523}" type="pres">
      <dgm:prSet presAssocID="{D6647D62-E6D8-4854-8EDD-3B90C7CA5B92}" presName="sibTrans" presStyleLbl="node1" presStyleIdx="1" presStyleCnt="5"/>
      <dgm:spPr/>
    </dgm:pt>
    <dgm:pt modelId="{DF4BD7EC-E12E-4CF0-8149-73565F7152A9}" type="pres">
      <dgm:prSet presAssocID="{51A70275-947C-4DEA-B774-968A90E50FCC}" presName="dummy" presStyleCnt="0"/>
      <dgm:spPr/>
    </dgm:pt>
    <dgm:pt modelId="{777885D3-4B36-423D-B3E9-D6F49FE97103}" type="pres">
      <dgm:prSet presAssocID="{51A70275-947C-4DEA-B774-968A90E50FCC}" presName="node" presStyleLbl="revTx" presStyleIdx="2" presStyleCnt="5">
        <dgm:presLayoutVars>
          <dgm:bulletEnabled val="1"/>
        </dgm:presLayoutVars>
      </dgm:prSet>
      <dgm:spPr/>
    </dgm:pt>
    <dgm:pt modelId="{C888DDFA-3A05-4BF8-88FF-E3A9A1C8D2B2}" type="pres">
      <dgm:prSet presAssocID="{465337F6-D7B4-4A56-8FF2-4673FC523120}" presName="sibTrans" presStyleLbl="node1" presStyleIdx="2" presStyleCnt="5"/>
      <dgm:spPr/>
    </dgm:pt>
    <dgm:pt modelId="{AB2D8808-BC6A-4203-A42B-7DB39A1B1FE4}" type="pres">
      <dgm:prSet presAssocID="{D37BF543-FB8C-41D5-AA1E-61D7642E3EA2}" presName="dummy" presStyleCnt="0"/>
      <dgm:spPr/>
    </dgm:pt>
    <dgm:pt modelId="{447890FC-2A5D-4037-B099-516FE7A4B3D9}" type="pres">
      <dgm:prSet presAssocID="{D37BF543-FB8C-41D5-AA1E-61D7642E3EA2}" presName="node" presStyleLbl="revTx" presStyleIdx="3" presStyleCnt="5">
        <dgm:presLayoutVars>
          <dgm:bulletEnabled val="1"/>
        </dgm:presLayoutVars>
      </dgm:prSet>
      <dgm:spPr/>
    </dgm:pt>
    <dgm:pt modelId="{E81DC1B5-8E9C-47ED-A97A-ABC69AA2DA33}" type="pres">
      <dgm:prSet presAssocID="{2AA48257-7389-498C-ACF6-88CD2085BAB4}" presName="sibTrans" presStyleLbl="node1" presStyleIdx="3" presStyleCnt="5"/>
      <dgm:spPr/>
    </dgm:pt>
    <dgm:pt modelId="{070014B5-6D34-484D-B381-ABB233166068}" type="pres">
      <dgm:prSet presAssocID="{812639C9-6374-4F91-8E12-3FD3D92D2BBA}" presName="dummy" presStyleCnt="0"/>
      <dgm:spPr/>
    </dgm:pt>
    <dgm:pt modelId="{E3819928-4ADC-4B6D-8A6C-93FECCE540EC}" type="pres">
      <dgm:prSet presAssocID="{812639C9-6374-4F91-8E12-3FD3D92D2BBA}" presName="node" presStyleLbl="revTx" presStyleIdx="4" presStyleCnt="5">
        <dgm:presLayoutVars>
          <dgm:bulletEnabled val="1"/>
        </dgm:presLayoutVars>
      </dgm:prSet>
      <dgm:spPr/>
    </dgm:pt>
    <dgm:pt modelId="{DA9D0689-6792-401D-BF93-044B1885BE7B}" type="pres">
      <dgm:prSet presAssocID="{74A1E901-4737-49B2-BF24-0D5402CD2B66}" presName="sibTrans" presStyleLbl="node1" presStyleIdx="4" presStyleCnt="5"/>
      <dgm:spPr/>
    </dgm:pt>
  </dgm:ptLst>
  <dgm:cxnLst>
    <dgm:cxn modelId="{B9D31601-2FDF-4C80-BDC6-C89060F1CC64}" srcId="{DFE48BB2-0676-42D2-B9BA-CBC11BCD41C2}" destId="{812639C9-6374-4F91-8E12-3FD3D92D2BBA}" srcOrd="4" destOrd="0" parTransId="{9E446ECF-07BC-4B80-BD81-8CA0A661A8F1}" sibTransId="{74A1E901-4737-49B2-BF24-0D5402CD2B66}"/>
    <dgm:cxn modelId="{E7FF2E04-5285-4B97-AB13-4888EB32A0FC}" srcId="{DFE48BB2-0676-42D2-B9BA-CBC11BCD41C2}" destId="{51A70275-947C-4DEA-B774-968A90E50FCC}" srcOrd="2" destOrd="0" parTransId="{80F75C4B-AD18-4FD0-B3E9-9E3349CF59D8}" sibTransId="{465337F6-D7B4-4A56-8FF2-4673FC523120}"/>
    <dgm:cxn modelId="{8A799D06-77C9-4F36-8AAD-6AEF4488856A}" srcId="{DFE48BB2-0676-42D2-B9BA-CBC11BCD41C2}" destId="{A0DCE230-4028-4C32-9912-8241B755FD72}" srcOrd="0" destOrd="0" parTransId="{A91012B7-88ED-4E44-922B-CD8E6444692E}" sibTransId="{828783F8-DF6C-42DF-8395-42A1A6E5F3AB}"/>
    <dgm:cxn modelId="{F5C90A18-246A-45D7-9239-DD1871A649A9}" type="presOf" srcId="{2AA48257-7389-498C-ACF6-88CD2085BAB4}" destId="{E81DC1B5-8E9C-47ED-A97A-ABC69AA2DA33}" srcOrd="0" destOrd="0" presId="urn:microsoft.com/office/officeart/2005/8/layout/cycle1"/>
    <dgm:cxn modelId="{2A576B21-93E8-4B8A-9B5D-B4F17625B7D7}" type="presOf" srcId="{812639C9-6374-4F91-8E12-3FD3D92D2BBA}" destId="{E3819928-4ADC-4B6D-8A6C-93FECCE540EC}" srcOrd="0" destOrd="0" presId="urn:microsoft.com/office/officeart/2005/8/layout/cycle1"/>
    <dgm:cxn modelId="{E2B1AE2E-F821-4D8B-A92F-A155F039FF3F}" type="presOf" srcId="{D6647D62-E6D8-4854-8EDD-3B90C7CA5B92}" destId="{8910B28D-93B0-4272-82EE-E42C7ADD6523}" srcOrd="0" destOrd="0" presId="urn:microsoft.com/office/officeart/2005/8/layout/cycle1"/>
    <dgm:cxn modelId="{1769604D-EC47-470A-B18B-051568FE9D5E}" type="presOf" srcId="{D37BF543-FB8C-41D5-AA1E-61D7642E3EA2}" destId="{447890FC-2A5D-4037-B099-516FE7A4B3D9}" srcOrd="0" destOrd="0" presId="urn:microsoft.com/office/officeart/2005/8/layout/cycle1"/>
    <dgm:cxn modelId="{E411544D-46E0-4B2D-9E79-0222F5A43878}" type="presOf" srcId="{74A1E901-4737-49B2-BF24-0D5402CD2B66}" destId="{DA9D0689-6792-401D-BF93-044B1885BE7B}" srcOrd="0" destOrd="0" presId="urn:microsoft.com/office/officeart/2005/8/layout/cycle1"/>
    <dgm:cxn modelId="{1E224970-B694-48F4-B5D2-44FFB7869244}" srcId="{DFE48BB2-0676-42D2-B9BA-CBC11BCD41C2}" destId="{10230123-85F0-4447-9315-3004A6918428}" srcOrd="1" destOrd="0" parTransId="{05CD46FA-C584-474F-A444-B7A34F4BE88B}" sibTransId="{D6647D62-E6D8-4854-8EDD-3B90C7CA5B92}"/>
    <dgm:cxn modelId="{B5774A72-1CF3-445E-92D8-F493127DC973}" type="presOf" srcId="{DFE48BB2-0676-42D2-B9BA-CBC11BCD41C2}" destId="{EFC7122C-2BE0-4255-9C82-2282A64FC6DD}" srcOrd="0" destOrd="0" presId="urn:microsoft.com/office/officeart/2005/8/layout/cycle1"/>
    <dgm:cxn modelId="{757E0555-7885-41DD-8E95-397385D81BA6}" type="presOf" srcId="{A0DCE230-4028-4C32-9912-8241B755FD72}" destId="{55D34502-9900-4380-9BBE-EE7E4CBDDB54}" srcOrd="0" destOrd="0" presId="urn:microsoft.com/office/officeart/2005/8/layout/cycle1"/>
    <dgm:cxn modelId="{AD627884-44CF-4DA5-AB11-E1497AF6CD75}" type="presOf" srcId="{51A70275-947C-4DEA-B774-968A90E50FCC}" destId="{777885D3-4B36-423D-B3E9-D6F49FE97103}" srcOrd="0" destOrd="0" presId="urn:microsoft.com/office/officeart/2005/8/layout/cycle1"/>
    <dgm:cxn modelId="{E64EDC8A-6EB5-4F7A-B685-CF5F10BE1ED2}" type="presOf" srcId="{828783F8-DF6C-42DF-8395-42A1A6E5F3AB}" destId="{5BACC421-ABFF-4AB3-AC9F-FBF701A6004B}" srcOrd="0" destOrd="0" presId="urn:microsoft.com/office/officeart/2005/8/layout/cycle1"/>
    <dgm:cxn modelId="{1875EAA5-8933-43D2-9995-680F5ABAD9EA}" type="presOf" srcId="{10230123-85F0-4447-9315-3004A6918428}" destId="{ED063FA2-C732-4EAB-9746-94DA01CE5F51}" srcOrd="0" destOrd="0" presId="urn:microsoft.com/office/officeart/2005/8/layout/cycle1"/>
    <dgm:cxn modelId="{E10050C0-9964-43B5-A3B0-7BC43E934233}" type="presOf" srcId="{465337F6-D7B4-4A56-8FF2-4673FC523120}" destId="{C888DDFA-3A05-4BF8-88FF-E3A9A1C8D2B2}" srcOrd="0" destOrd="0" presId="urn:microsoft.com/office/officeart/2005/8/layout/cycle1"/>
    <dgm:cxn modelId="{D8F63ED7-8304-44E4-8D74-6E38C03A9B7A}" srcId="{DFE48BB2-0676-42D2-B9BA-CBC11BCD41C2}" destId="{D37BF543-FB8C-41D5-AA1E-61D7642E3EA2}" srcOrd="3" destOrd="0" parTransId="{ACBDB659-BFCF-4014-95C9-B035530C7B1D}" sibTransId="{2AA48257-7389-498C-ACF6-88CD2085BAB4}"/>
    <dgm:cxn modelId="{4D754122-BF01-4533-B3AD-1AD72FAAB591}" type="presParOf" srcId="{EFC7122C-2BE0-4255-9C82-2282A64FC6DD}" destId="{772B1E47-30A6-4ED0-BF0C-21A9D5D44AF1}" srcOrd="0" destOrd="0" presId="urn:microsoft.com/office/officeart/2005/8/layout/cycle1"/>
    <dgm:cxn modelId="{B93BDA1D-8243-47E5-B10E-23DF3CB36913}" type="presParOf" srcId="{EFC7122C-2BE0-4255-9C82-2282A64FC6DD}" destId="{55D34502-9900-4380-9BBE-EE7E4CBDDB54}" srcOrd="1" destOrd="0" presId="urn:microsoft.com/office/officeart/2005/8/layout/cycle1"/>
    <dgm:cxn modelId="{4EE34C8C-523A-4D51-93B1-BBA50119E938}" type="presParOf" srcId="{EFC7122C-2BE0-4255-9C82-2282A64FC6DD}" destId="{5BACC421-ABFF-4AB3-AC9F-FBF701A6004B}" srcOrd="2" destOrd="0" presId="urn:microsoft.com/office/officeart/2005/8/layout/cycle1"/>
    <dgm:cxn modelId="{F79D112B-B3CD-45BE-B993-DFB9DB2A8E14}" type="presParOf" srcId="{EFC7122C-2BE0-4255-9C82-2282A64FC6DD}" destId="{417C7A3F-F038-46B2-A22A-7FC407A6396F}" srcOrd="3" destOrd="0" presId="urn:microsoft.com/office/officeart/2005/8/layout/cycle1"/>
    <dgm:cxn modelId="{FD452357-353A-4ED7-9D6C-0980A4834756}" type="presParOf" srcId="{EFC7122C-2BE0-4255-9C82-2282A64FC6DD}" destId="{ED063FA2-C732-4EAB-9746-94DA01CE5F51}" srcOrd="4" destOrd="0" presId="urn:microsoft.com/office/officeart/2005/8/layout/cycle1"/>
    <dgm:cxn modelId="{9BE434DA-687A-49B5-9D14-CE2AB773CFA1}" type="presParOf" srcId="{EFC7122C-2BE0-4255-9C82-2282A64FC6DD}" destId="{8910B28D-93B0-4272-82EE-E42C7ADD6523}" srcOrd="5" destOrd="0" presId="urn:microsoft.com/office/officeart/2005/8/layout/cycle1"/>
    <dgm:cxn modelId="{5AE730FE-D99C-4BEB-810A-B10DED46D908}" type="presParOf" srcId="{EFC7122C-2BE0-4255-9C82-2282A64FC6DD}" destId="{DF4BD7EC-E12E-4CF0-8149-73565F7152A9}" srcOrd="6" destOrd="0" presId="urn:microsoft.com/office/officeart/2005/8/layout/cycle1"/>
    <dgm:cxn modelId="{5628B3AC-C836-4C9C-A076-CE9C7451DF03}" type="presParOf" srcId="{EFC7122C-2BE0-4255-9C82-2282A64FC6DD}" destId="{777885D3-4B36-423D-B3E9-D6F49FE97103}" srcOrd="7" destOrd="0" presId="urn:microsoft.com/office/officeart/2005/8/layout/cycle1"/>
    <dgm:cxn modelId="{A0F2154A-3618-4485-86EC-EC0445ED564F}" type="presParOf" srcId="{EFC7122C-2BE0-4255-9C82-2282A64FC6DD}" destId="{C888DDFA-3A05-4BF8-88FF-E3A9A1C8D2B2}" srcOrd="8" destOrd="0" presId="urn:microsoft.com/office/officeart/2005/8/layout/cycle1"/>
    <dgm:cxn modelId="{ECB46FB1-5636-4029-8E26-4AEF255D2D74}" type="presParOf" srcId="{EFC7122C-2BE0-4255-9C82-2282A64FC6DD}" destId="{AB2D8808-BC6A-4203-A42B-7DB39A1B1FE4}" srcOrd="9" destOrd="0" presId="urn:microsoft.com/office/officeart/2005/8/layout/cycle1"/>
    <dgm:cxn modelId="{DCFCE6EB-C80E-421C-A8CF-45E6B046C223}" type="presParOf" srcId="{EFC7122C-2BE0-4255-9C82-2282A64FC6DD}" destId="{447890FC-2A5D-4037-B099-516FE7A4B3D9}" srcOrd="10" destOrd="0" presId="urn:microsoft.com/office/officeart/2005/8/layout/cycle1"/>
    <dgm:cxn modelId="{EE7EC782-4937-4E69-BECC-2A0CF3B5306B}" type="presParOf" srcId="{EFC7122C-2BE0-4255-9C82-2282A64FC6DD}" destId="{E81DC1B5-8E9C-47ED-A97A-ABC69AA2DA33}" srcOrd="11" destOrd="0" presId="urn:microsoft.com/office/officeart/2005/8/layout/cycle1"/>
    <dgm:cxn modelId="{46F8E394-C8C7-46D5-BC09-E8DF2DC48AD4}" type="presParOf" srcId="{EFC7122C-2BE0-4255-9C82-2282A64FC6DD}" destId="{070014B5-6D34-484D-B381-ABB233166068}" srcOrd="12" destOrd="0" presId="urn:microsoft.com/office/officeart/2005/8/layout/cycle1"/>
    <dgm:cxn modelId="{4ADCC24F-05B7-4A88-AFE2-E9D62E0721A1}" type="presParOf" srcId="{EFC7122C-2BE0-4255-9C82-2282A64FC6DD}" destId="{E3819928-4ADC-4B6D-8A6C-93FECCE540EC}" srcOrd="13" destOrd="0" presId="urn:microsoft.com/office/officeart/2005/8/layout/cycle1"/>
    <dgm:cxn modelId="{02B9295A-F84B-4227-9851-C3614D113B09}" type="presParOf" srcId="{EFC7122C-2BE0-4255-9C82-2282A64FC6DD}" destId="{DA9D0689-6792-401D-BF93-044B1885BE7B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34502-9900-4380-9BBE-EE7E4CBDDB54}">
      <dsp:nvSpPr>
        <dsp:cNvPr id="0" name=""/>
        <dsp:cNvSpPr/>
      </dsp:nvSpPr>
      <dsp:spPr>
        <a:xfrm>
          <a:off x="6009247" y="47462"/>
          <a:ext cx="1566043" cy="1566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Measure</a:t>
          </a:r>
          <a:endParaRPr lang="en-SE" sz="3000" kern="1200" dirty="0"/>
        </a:p>
      </dsp:txBody>
      <dsp:txXfrm>
        <a:off x="6009247" y="47462"/>
        <a:ext cx="1566043" cy="1566043"/>
      </dsp:txXfrm>
    </dsp:sp>
    <dsp:sp modelId="{5BACC421-ABFF-4AB3-AC9F-FBF701A6004B}">
      <dsp:nvSpPr>
        <dsp:cNvPr id="0" name=""/>
        <dsp:cNvSpPr/>
      </dsp:nvSpPr>
      <dsp:spPr>
        <a:xfrm>
          <a:off x="2316377" y="1078"/>
          <a:ext cx="5882844" cy="5882844"/>
        </a:xfrm>
        <a:prstGeom prst="circularArrow">
          <a:avLst>
            <a:gd name="adj1" fmla="val 5191"/>
            <a:gd name="adj2" fmla="val 335246"/>
            <a:gd name="adj3" fmla="val 21295959"/>
            <a:gd name="adj4" fmla="val 19763858"/>
            <a:gd name="adj5" fmla="val 60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63FA2-C732-4EAB-9746-94DA01CE5F51}">
      <dsp:nvSpPr>
        <dsp:cNvPr id="0" name=""/>
        <dsp:cNvSpPr/>
      </dsp:nvSpPr>
      <dsp:spPr>
        <a:xfrm>
          <a:off x="6957601" y="2966197"/>
          <a:ext cx="1566043" cy="1566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Optimize</a:t>
          </a:r>
          <a:endParaRPr lang="en-SE" sz="3000" kern="1200" dirty="0"/>
        </a:p>
      </dsp:txBody>
      <dsp:txXfrm>
        <a:off x="6957601" y="2966197"/>
        <a:ext cx="1566043" cy="1566043"/>
      </dsp:txXfrm>
    </dsp:sp>
    <dsp:sp modelId="{8910B28D-93B0-4272-82EE-E42C7ADD6523}">
      <dsp:nvSpPr>
        <dsp:cNvPr id="0" name=""/>
        <dsp:cNvSpPr/>
      </dsp:nvSpPr>
      <dsp:spPr>
        <a:xfrm>
          <a:off x="2316377" y="1078"/>
          <a:ext cx="5882844" cy="5882844"/>
        </a:xfrm>
        <a:prstGeom prst="circularArrow">
          <a:avLst>
            <a:gd name="adj1" fmla="val 5191"/>
            <a:gd name="adj2" fmla="val 335246"/>
            <a:gd name="adj3" fmla="val 4017514"/>
            <a:gd name="adj4" fmla="val 2250847"/>
            <a:gd name="adj5" fmla="val 60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885D3-4B36-423D-B3E9-D6F49FE97103}">
      <dsp:nvSpPr>
        <dsp:cNvPr id="0" name=""/>
        <dsp:cNvSpPr/>
      </dsp:nvSpPr>
      <dsp:spPr>
        <a:xfrm>
          <a:off x="4474778" y="4770074"/>
          <a:ext cx="1566043" cy="1566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Update</a:t>
          </a:r>
          <a:endParaRPr lang="en-SE" sz="3000" kern="1200" dirty="0"/>
        </a:p>
      </dsp:txBody>
      <dsp:txXfrm>
        <a:off x="4474778" y="4770074"/>
        <a:ext cx="1566043" cy="1566043"/>
      </dsp:txXfrm>
    </dsp:sp>
    <dsp:sp modelId="{C888DDFA-3A05-4BF8-88FF-E3A9A1C8D2B2}">
      <dsp:nvSpPr>
        <dsp:cNvPr id="0" name=""/>
        <dsp:cNvSpPr/>
      </dsp:nvSpPr>
      <dsp:spPr>
        <a:xfrm>
          <a:off x="2316377" y="1078"/>
          <a:ext cx="5882844" cy="5882844"/>
        </a:xfrm>
        <a:prstGeom prst="circularArrow">
          <a:avLst>
            <a:gd name="adj1" fmla="val 5191"/>
            <a:gd name="adj2" fmla="val 335246"/>
            <a:gd name="adj3" fmla="val 8213907"/>
            <a:gd name="adj4" fmla="val 6447240"/>
            <a:gd name="adj5" fmla="val 60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890FC-2A5D-4037-B099-516FE7A4B3D9}">
      <dsp:nvSpPr>
        <dsp:cNvPr id="0" name=""/>
        <dsp:cNvSpPr/>
      </dsp:nvSpPr>
      <dsp:spPr>
        <a:xfrm>
          <a:off x="1991954" y="2966197"/>
          <a:ext cx="1566043" cy="1566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Predict</a:t>
          </a:r>
          <a:endParaRPr lang="en-SE" sz="3000" kern="1200" dirty="0"/>
        </a:p>
      </dsp:txBody>
      <dsp:txXfrm>
        <a:off x="1991954" y="2966197"/>
        <a:ext cx="1566043" cy="1566043"/>
      </dsp:txXfrm>
    </dsp:sp>
    <dsp:sp modelId="{E81DC1B5-8E9C-47ED-A97A-ABC69AA2DA33}">
      <dsp:nvSpPr>
        <dsp:cNvPr id="0" name=""/>
        <dsp:cNvSpPr/>
      </dsp:nvSpPr>
      <dsp:spPr>
        <a:xfrm>
          <a:off x="2316377" y="1078"/>
          <a:ext cx="5882844" cy="5882844"/>
        </a:xfrm>
        <a:prstGeom prst="circularArrow">
          <a:avLst>
            <a:gd name="adj1" fmla="val 5191"/>
            <a:gd name="adj2" fmla="val 335246"/>
            <a:gd name="adj3" fmla="val 12300896"/>
            <a:gd name="adj4" fmla="val 10768795"/>
            <a:gd name="adj5" fmla="val 60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19928-4ADC-4B6D-8A6C-93FECCE540EC}">
      <dsp:nvSpPr>
        <dsp:cNvPr id="0" name=""/>
        <dsp:cNvSpPr/>
      </dsp:nvSpPr>
      <dsp:spPr>
        <a:xfrm>
          <a:off x="2940308" y="47462"/>
          <a:ext cx="1566043" cy="1566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Move</a:t>
          </a:r>
          <a:endParaRPr lang="en-SE" sz="3000" kern="1200" dirty="0"/>
        </a:p>
      </dsp:txBody>
      <dsp:txXfrm>
        <a:off x="2940308" y="47462"/>
        <a:ext cx="1566043" cy="1566043"/>
      </dsp:txXfrm>
    </dsp:sp>
    <dsp:sp modelId="{DA9D0689-6792-401D-BF93-044B1885BE7B}">
      <dsp:nvSpPr>
        <dsp:cNvPr id="0" name=""/>
        <dsp:cNvSpPr/>
      </dsp:nvSpPr>
      <dsp:spPr>
        <a:xfrm>
          <a:off x="2316377" y="1078"/>
          <a:ext cx="5882844" cy="5882844"/>
        </a:xfrm>
        <a:prstGeom prst="circularArrow">
          <a:avLst>
            <a:gd name="adj1" fmla="val 5191"/>
            <a:gd name="adj2" fmla="val 335246"/>
            <a:gd name="adj3" fmla="val 16868494"/>
            <a:gd name="adj4" fmla="val 15196260"/>
            <a:gd name="adj5" fmla="val 60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8853C-CD4D-4043-9056-1914F5676399}" type="datetimeFigureOut">
              <a:rPr lang="en-SE" smtClean="0"/>
              <a:t>2024-05-30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C84E3-087C-4EDD-8A7D-27CE99A338B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5253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Unicycle Robots (like in class)</a:t>
            </a:r>
          </a:p>
          <a:p>
            <a:endParaRPr lang="en-GB" dirty="0"/>
          </a:p>
          <a:p>
            <a:r>
              <a:rPr lang="en-GB" dirty="0"/>
              <a:t>Want to 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4E3-087C-4EDD-8A7D-27CE99A338B5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15558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Move robots and measure distances. Then optimize to find positions given prediction as starting point. Update. Repeat.</a:t>
            </a:r>
          </a:p>
          <a:p>
            <a:endParaRPr lang="en-GB" dirty="0"/>
          </a:p>
          <a:p>
            <a:r>
              <a:rPr lang="en-GB" dirty="0"/>
              <a:t>But what about initial guess?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4E3-087C-4EDD-8A7D-27CE99A338B5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Tends to find a good initial guess that can be quickly optimized further. Red pluses are real positions, green pluses are Riemannian elevator, purple crosses are Kruskal using Riemannian starting point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4E3-087C-4EDD-8A7D-27CE99A338B5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67363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Sometimes can fail for complicated configurations that are not well connected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4E3-087C-4EDD-8A7D-27CE99A338B5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8329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50 % connectiveness.</a:t>
            </a:r>
          </a:p>
          <a:p>
            <a:endParaRPr lang="en-GB" dirty="0"/>
          </a:p>
          <a:p>
            <a:r>
              <a:rPr lang="en-GB" dirty="0"/>
              <a:t>Alright initial guess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4E3-087C-4EDD-8A7D-27CE99A338B5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3460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Quickly converges to real positions. Can recover from instability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4E3-087C-4EDD-8A7D-27CE99A338B5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50720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 50%. Alright initial guess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4E3-087C-4EDD-8A7D-27CE99A338B5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30980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 first not great, but then converges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4E3-087C-4EDD-8A7D-27CE99A338B5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569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Noisy incomplete relative distance measurements</a:t>
            </a:r>
          </a:p>
          <a:p>
            <a:endParaRPr lang="en-GB" dirty="0"/>
          </a:p>
          <a:p>
            <a:r>
              <a:rPr lang="en-GB" dirty="0"/>
              <a:t>Can we even do localization? How good can it get</a:t>
            </a:r>
            <a:r>
              <a:rPr lang="en-GB"/>
              <a:t>?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4E3-087C-4EDD-8A7D-27CE99A338B5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58598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problem is usually formulated as a graph.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4E3-087C-4EDD-8A7D-27CE99A338B5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1611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Given the graph G want to minimize the stress function. We are minimizing square loss. </a:t>
            </a:r>
          </a:p>
          <a:p>
            <a:endParaRPr lang="en-GB" dirty="0"/>
          </a:p>
          <a:p>
            <a:r>
              <a:rPr lang="en-GB" dirty="0"/>
              <a:t>Stress function is non-convex and non-differentiable, so this is hard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4E3-087C-4EDD-8A7D-27CE99A338B5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2203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Due to norm not squared, it is not differentiable. </a:t>
            </a:r>
          </a:p>
          <a:p>
            <a:endParaRPr lang="en-GB" dirty="0"/>
          </a:p>
          <a:p>
            <a:r>
              <a:rPr lang="en-GB" dirty="0"/>
              <a:t>Solvers exist but need good initial guess</a:t>
            </a:r>
          </a:p>
          <a:p>
            <a:endParaRPr lang="en-GB" dirty="0"/>
          </a:p>
          <a:p>
            <a:r>
              <a:rPr lang="en-GB" dirty="0"/>
              <a:t>For now, assume we know a good initial guess. One algorithm is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4E3-087C-4EDD-8A7D-27CE99A338B5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22900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Kruskal’s algorithm</a:t>
            </a:r>
          </a:p>
          <a:p>
            <a:endParaRPr lang="en-GB" dirty="0"/>
          </a:p>
          <a:p>
            <a:r>
              <a:rPr lang="en-GB" dirty="0"/>
              <a:t>Modified 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4E3-087C-4EDD-8A7D-27CE99A338B5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3945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won’t spend much time on this.</a:t>
            </a:r>
          </a:p>
          <a:p>
            <a:endParaRPr lang="en-GB" dirty="0"/>
          </a:p>
          <a:p>
            <a:r>
              <a:rPr lang="en-GB" dirty="0"/>
              <a:t>Looks complicated, it is simple to implement. Essence of it is, it adapts step size depending on how fast the stress and gradient are changing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4E3-087C-4EDD-8A7D-27CE99A338B5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17299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 randomly placed robots, 11 measurements. </a:t>
            </a:r>
          </a:p>
          <a:p>
            <a:endParaRPr lang="en-GB" dirty="0"/>
          </a:p>
          <a:p>
            <a:r>
              <a:rPr lang="en-GB" dirty="0"/>
              <a:t>Approximate positions of robots are used as a starting point. </a:t>
            </a:r>
          </a:p>
          <a:p>
            <a:endParaRPr lang="en-GB" dirty="0"/>
          </a:p>
          <a:p>
            <a:r>
              <a:rPr lang="en-GB" dirty="0"/>
              <a:t>We let the algorithms converge then, move robots randomly. Then use old estimate as initial point and reoptimize.</a:t>
            </a:r>
          </a:p>
          <a:p>
            <a:br>
              <a:rPr lang="en-GB" dirty="0"/>
            </a:br>
            <a:r>
              <a:rPr lang="en-GB" dirty="0"/>
              <a:t>Given good enough initial point, Kruskal converges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4E3-087C-4EDD-8A7D-27CE99A338B5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9211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Same but 10 robots, 40 measurements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C84E3-087C-4EDD-8A7D-27CE99A338B5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3675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8637-E8E2-900F-2AC5-E39B0FDBA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46711-C48A-6E78-4E6F-A3CE2946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D097E-C0F0-FD2B-1972-8A347F1F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627-237F-44A8-9578-B63515827480}" type="datetimeFigureOut">
              <a:rPr lang="en-SE" smtClean="0"/>
              <a:t>2024-05-30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7CE18-3014-AE97-E4CA-B793D019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33DE-F418-6281-C146-6A19409A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7E44-754D-4D3F-8567-F4C91067AF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11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7C48-56EC-6E51-CEE8-07E50A7F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4FA29-6B9E-C21A-67C0-F12066E67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7925-D3B8-4D13-C890-621D101D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627-237F-44A8-9578-B63515827480}" type="datetimeFigureOut">
              <a:rPr lang="en-SE" smtClean="0"/>
              <a:t>2024-05-30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1167-1ADA-DF25-D3F7-9A8C55EF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C345-887B-0340-814E-1C3AB4F3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7E44-754D-4D3F-8567-F4C91067AF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9809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F86E7-C863-E892-E9D2-2CF6025D6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5AFB6-85EA-2ECA-B085-79E493645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C44BB-8700-92DD-AD57-6D2FFF1B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627-237F-44A8-9578-B63515827480}" type="datetimeFigureOut">
              <a:rPr lang="en-SE" smtClean="0"/>
              <a:t>2024-05-30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49744-05D6-CEE7-75AE-C0C3226F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E516-63A4-7565-A508-A0D2BAF8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7E44-754D-4D3F-8567-F4C91067AF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1829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E39F-575B-23A7-6469-9B05100B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ED00-FD4F-8922-E3A3-A260CF9A7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C4301-B208-ABF6-8C10-E15D343E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627-237F-44A8-9578-B63515827480}" type="datetimeFigureOut">
              <a:rPr lang="en-SE" smtClean="0"/>
              <a:t>2024-05-30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721F7-21E0-E1CB-5046-6011128F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33498-05D0-9DC9-289C-0503A4E1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7E44-754D-4D3F-8567-F4C91067AF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437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8534-A09A-7CA6-5EC9-33896CE8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25EBB-1E77-D277-97D6-663754095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4243-A5AB-55AD-938F-174C9871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627-237F-44A8-9578-B63515827480}" type="datetimeFigureOut">
              <a:rPr lang="en-SE" smtClean="0"/>
              <a:t>2024-05-30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4CAE5-2481-5166-37FF-61DB6329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AD2D9-2050-474D-274D-83399EB8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7E44-754D-4D3F-8567-F4C91067AF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1532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3C8F-83B0-7742-54EB-C53B9332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E0955-B449-36A9-3A98-1EF253853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9C7CB-9100-0274-56AE-1EBD7981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76662-6941-BF25-5087-B4EB3D8C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627-237F-44A8-9578-B63515827480}" type="datetimeFigureOut">
              <a:rPr lang="en-SE" smtClean="0"/>
              <a:t>2024-05-30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5FD63-26A2-C8EF-2CD0-0ABBD4F1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537B9-80C2-801A-89BB-7AA814D8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7E44-754D-4D3F-8567-F4C91067AF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1873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B153-202A-B48D-463E-E48FA438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A6795-11B1-C0C4-F63D-8A7BBEA8E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FAE24-FA60-7A9D-7438-C26EECA5A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EF70F-8146-0189-9659-7D333D7DA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71FD7-9FAC-444E-8CBC-1B1F5647E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BFE6B-8A0F-FDB7-3848-CF6B4F7E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627-237F-44A8-9578-B63515827480}" type="datetimeFigureOut">
              <a:rPr lang="en-SE" smtClean="0"/>
              <a:t>2024-05-30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184C2-8CAD-6B0B-4CBF-8A2BB7FE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7F1B1-73E0-18AC-DFB5-FED2A13B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7E44-754D-4D3F-8567-F4C91067AF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2173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3D86-67CA-9143-E2F0-8B5E72F6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C1C10-B716-22FE-155E-F99FF89D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627-237F-44A8-9578-B63515827480}" type="datetimeFigureOut">
              <a:rPr lang="en-SE" smtClean="0"/>
              <a:t>2024-05-30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23450-BEBA-94F6-14E3-5A9BD512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2B304-BAC8-69BE-0FA7-6018A5A9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7E44-754D-4D3F-8567-F4C91067AF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9432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D7D31-C14A-E7FD-ED9A-103E2538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627-237F-44A8-9578-B63515827480}" type="datetimeFigureOut">
              <a:rPr lang="en-SE" smtClean="0"/>
              <a:t>2024-05-30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709B3-A3D0-F22E-95C2-1D55CCCF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76D44-4C7D-9443-434C-FC6FDB2C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7E44-754D-4D3F-8567-F4C91067AF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2927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0B51-76C6-3AE0-AAAD-2DEA9145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57F4-0ABF-0AC1-72BE-43A63B0B1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8EADB-108C-850A-D4F0-684F8B11C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A063E-4CB4-D771-0583-BACE9BD0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627-237F-44A8-9578-B63515827480}" type="datetimeFigureOut">
              <a:rPr lang="en-SE" smtClean="0"/>
              <a:t>2024-05-30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67E0B-3F4D-E021-3C24-E197B619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3070B-3E08-0E78-5E3B-9B31EF8C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7E44-754D-4D3F-8567-F4C91067AF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2113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3471-8F49-5020-AE2B-26485A76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CAECA-E7D4-7D70-E442-486F4D50B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28514-CEC1-5512-939E-C0DE93BAF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A2208-0189-D031-6B1F-5112B5B5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9627-237F-44A8-9578-B63515827480}" type="datetimeFigureOut">
              <a:rPr lang="en-SE" smtClean="0"/>
              <a:t>2024-05-30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18212-A27C-7AA0-EA28-C97E4CEC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D72D0-29C8-2BAA-81E4-F1EF85DB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7E44-754D-4D3F-8567-F4C91067AF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2444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D53D5-1F6A-6FA5-91EE-6423EFFA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7D83-FF8E-5B3C-191D-AE314EB3D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B4BDA-CDCC-3151-B9A5-51BB5985C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19627-237F-44A8-9578-B63515827480}" type="datetimeFigureOut">
              <a:rPr lang="en-SE" smtClean="0"/>
              <a:t>2024-05-30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8FE5-D41E-2044-6DB4-D6F31C95D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C2FA-9FF5-E785-2D33-825CCA327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A7E44-754D-4D3F-8567-F4C91067AF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4281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8462-8C85-9FBB-ECB8-5FC6F07EF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Distance-Based Localization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EA3A8-E6C7-36E6-911B-2EEF0FFB3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Robot tracking with EKF and optimization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6639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FD48-8673-897E-D992-A5E90C2C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Kruskal’s algorithm</a:t>
            </a:r>
            <a:endParaRPr lang="en-S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6C2E57-1BF4-3ABF-9A2B-4833C6B6B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055" y="1363931"/>
            <a:ext cx="10257890" cy="5128944"/>
          </a:xfrm>
        </p:spPr>
      </p:pic>
    </p:spTree>
    <p:extLst>
      <p:ext uri="{BB962C8B-B14F-4D97-AF65-F5344CB8AC3E}">
        <p14:creationId xmlns:p14="http://schemas.microsoft.com/office/powerpoint/2010/main" val="34108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C201-8F77-4ADB-0A7E-D9149E4C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this good for?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BEC80-1997-33B0-B9BA-DA3691AF7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good initial guess, the convergence is fast</a:t>
            </a:r>
          </a:p>
          <a:p>
            <a:r>
              <a:rPr lang="en-GB" dirty="0"/>
              <a:t>It is capable of tracking targets that do not move “too far”</a:t>
            </a:r>
          </a:p>
        </p:txBody>
      </p:sp>
    </p:spTree>
    <p:extLst>
      <p:ext uri="{BB962C8B-B14F-4D97-AF65-F5344CB8AC3E}">
        <p14:creationId xmlns:p14="http://schemas.microsoft.com/office/powerpoint/2010/main" val="298236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4DDE-1B3B-966C-4340-53EAE2B1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</a:t>
            </a:r>
            <a:endParaRPr lang="en-S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34BD35-0A64-355C-04A3-293FCAF01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267541"/>
              </p:ext>
            </p:extLst>
          </p:nvPr>
        </p:nvGraphicFramePr>
        <p:xfrm>
          <a:off x="838200" y="441790"/>
          <a:ext cx="10515600" cy="6339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E7A56394-C35B-E921-C0AB-C9C31B4474F1}"/>
              </a:ext>
            </a:extLst>
          </p:cNvPr>
          <p:cNvSpPr/>
          <p:nvPr/>
        </p:nvSpPr>
        <p:spPr>
          <a:xfrm>
            <a:off x="2178120" y="3999510"/>
            <a:ext cx="756007" cy="4726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CEE9E-2C79-93CD-7600-FE1523A2268D}"/>
              </a:ext>
            </a:extLst>
          </p:cNvPr>
          <p:cNvSpPr txBox="1"/>
          <p:nvPr/>
        </p:nvSpPr>
        <p:spPr>
          <a:xfrm>
            <a:off x="760289" y="3611367"/>
            <a:ext cx="1253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Good initial guess</a:t>
            </a:r>
            <a:endParaRPr lang="en-SE" sz="3200" dirty="0"/>
          </a:p>
        </p:txBody>
      </p:sp>
    </p:spTree>
    <p:extLst>
      <p:ext uri="{BB962C8B-B14F-4D97-AF65-F5344CB8AC3E}">
        <p14:creationId xmlns:p14="http://schemas.microsoft.com/office/powerpoint/2010/main" val="446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4E21-48F7-78BA-10A0-3D392F8D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Riemannian Elevator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D85A-0034-B26D-A3A5-C083EAC6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Developed at prof. Schwager’s lab</a:t>
            </a:r>
          </a:p>
          <a:p>
            <a:r>
              <a:rPr lang="en-GB" dirty="0"/>
              <a:t>Doesn’t need an initial guess</a:t>
            </a:r>
          </a:p>
          <a:p>
            <a:r>
              <a:rPr lang="en-GB" dirty="0"/>
              <a:t>Solves a higher-dimensional relaxations</a:t>
            </a:r>
          </a:p>
          <a:p>
            <a:r>
              <a:rPr lang="en-GB" dirty="0"/>
              <a:t>Optimizes over edge directions and vertex positions</a:t>
            </a:r>
          </a:p>
        </p:txBody>
      </p:sp>
    </p:spTree>
    <p:extLst>
      <p:ext uri="{BB962C8B-B14F-4D97-AF65-F5344CB8AC3E}">
        <p14:creationId xmlns:p14="http://schemas.microsoft.com/office/powerpoint/2010/main" val="227178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4E21-48F7-78BA-10A0-3D392F8D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Riemannian Elevator</a:t>
            </a:r>
            <a:endParaRPr lang="en-SE" dirty="0"/>
          </a:p>
        </p:txBody>
      </p:sp>
      <p:pic>
        <p:nvPicPr>
          <p:cNvPr id="5" name="Content Placeholder 4" descr="A graph of a point&#10;&#10;Description automatically generated">
            <a:extLst>
              <a:ext uri="{FF2B5EF4-FFF2-40B4-BE49-F238E27FC236}">
                <a16:creationId xmlns:a16="http://schemas.microsoft.com/office/drawing/2014/main" id="{9BD45E87-7FB6-3928-442D-C941B4D23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253331"/>
            <a:ext cx="5801784" cy="4351338"/>
          </a:xfrm>
        </p:spPr>
      </p:pic>
      <p:pic>
        <p:nvPicPr>
          <p:cNvPr id="9" name="Picture 8" descr="A graph of a point&#10;&#10;Description automatically generated with medium confidence">
            <a:extLst>
              <a:ext uri="{FF2B5EF4-FFF2-40B4-BE49-F238E27FC236}">
                <a16:creationId xmlns:a16="http://schemas.microsoft.com/office/drawing/2014/main" id="{122F602A-4BE4-A54E-FC9F-A011C94C7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3331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55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4E21-48F7-78BA-10A0-3D392F8D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Riemannian Elevator</a:t>
            </a:r>
            <a:endParaRPr lang="en-S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45E87-7FB6-3928-442D-C941B4D23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216" y="1253331"/>
            <a:ext cx="5801784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F602A-4BE4-A54E-FC9F-A011C94C7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253331"/>
            <a:ext cx="580178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09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0AF710-D5C2-C089-4032-C1313DF174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Total pipeline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=18,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=6)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0AF710-D5C2-C089-4032-C1313DF17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8A3DF19A-DE10-790C-711F-FB2B1AAA4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/>
          <a:stretch/>
        </p:blipFill>
        <p:spPr>
          <a:xfrm>
            <a:off x="2600353" y="1690688"/>
            <a:ext cx="6991293" cy="4694897"/>
          </a:xfrm>
        </p:spPr>
      </p:pic>
    </p:spTree>
    <p:extLst>
      <p:ext uri="{BB962C8B-B14F-4D97-AF65-F5344CB8AC3E}">
        <p14:creationId xmlns:p14="http://schemas.microsoft.com/office/powerpoint/2010/main" val="3582570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0AF710-D5C2-C089-4032-C1313DF174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Total pipeline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=18,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=6)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0AF710-D5C2-C089-4032-C1313DF17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animation_m16_n6">
            <a:hlinkClick r:id="" action="ppaction://media"/>
            <a:extLst>
              <a:ext uri="{FF2B5EF4-FFF2-40B4-BE49-F238E27FC236}">
                <a16:creationId xmlns:a16="http://schemas.microsoft.com/office/drawing/2014/main" id="{02755BE5-34D3-2D1F-A0D3-D732991245D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t="23213"/>
          <a:stretch/>
        </p:blipFill>
        <p:spPr>
          <a:xfrm>
            <a:off x="2200689" y="1690688"/>
            <a:ext cx="7790621" cy="4486275"/>
          </a:xfrm>
        </p:spPr>
      </p:pic>
    </p:spTree>
    <p:extLst>
      <p:ext uri="{BB962C8B-B14F-4D97-AF65-F5344CB8AC3E}">
        <p14:creationId xmlns:p14="http://schemas.microsoft.com/office/powerpoint/2010/main" val="77937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0AF710-D5C2-C089-4032-C1313DF174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Total pipeline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=105,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=15)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0AF710-D5C2-C089-4032-C1313DF17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graph with red and blue crosses&#10;&#10;Description automatically generated">
            <a:extLst>
              <a:ext uri="{FF2B5EF4-FFF2-40B4-BE49-F238E27FC236}">
                <a16:creationId xmlns:a16="http://schemas.microsoft.com/office/drawing/2014/main" id="{5386C6DA-7EC0-5369-62D8-A70608AAB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5"/>
          <a:stretch/>
        </p:blipFill>
        <p:spPr>
          <a:xfrm>
            <a:off x="2530790" y="1690688"/>
            <a:ext cx="7130420" cy="4726170"/>
          </a:xfrm>
        </p:spPr>
      </p:pic>
    </p:spTree>
    <p:extLst>
      <p:ext uri="{BB962C8B-B14F-4D97-AF65-F5344CB8AC3E}">
        <p14:creationId xmlns:p14="http://schemas.microsoft.com/office/powerpoint/2010/main" val="3465223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0AF710-D5C2-C089-4032-C1313DF174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Total pipeline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=105,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=15)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0AF710-D5C2-C089-4032-C1313DF17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nimation_m105_n15">
            <a:hlinkClick r:id="" action="ppaction://media"/>
            <a:extLst>
              <a:ext uri="{FF2B5EF4-FFF2-40B4-BE49-F238E27FC236}">
                <a16:creationId xmlns:a16="http://schemas.microsoft.com/office/drawing/2014/main" id="{F9CD0CC2-457C-91E9-3F4C-1AA983B70B7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t="21796" b="17523"/>
          <a:stretch/>
        </p:blipFill>
        <p:spPr>
          <a:xfrm>
            <a:off x="1749910" y="1690688"/>
            <a:ext cx="8692179" cy="3955552"/>
          </a:xfrm>
        </p:spPr>
      </p:pic>
    </p:spTree>
    <p:extLst>
      <p:ext uri="{BB962C8B-B14F-4D97-AF65-F5344CB8AC3E}">
        <p14:creationId xmlns:p14="http://schemas.microsoft.com/office/powerpoint/2010/main" val="147950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8ABF-52EF-307E-5F8D-FBC7ABC2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endParaRPr lang="en-SE" dirty="0"/>
          </a:p>
        </p:txBody>
      </p:sp>
      <p:pic>
        <p:nvPicPr>
          <p:cNvPr id="5" name="Content Placeholder 4" descr="A group of black and red arrows&#10;&#10;Description automatically generated">
            <a:extLst>
              <a:ext uri="{FF2B5EF4-FFF2-40B4-BE49-F238E27FC236}">
                <a16:creationId xmlns:a16="http://schemas.microsoft.com/office/drawing/2014/main" id="{D5280471-E596-D69B-407A-87FF688EC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59" y="365125"/>
            <a:ext cx="7201541" cy="5663475"/>
          </a:xfrm>
        </p:spPr>
      </p:pic>
    </p:spTree>
    <p:extLst>
      <p:ext uri="{BB962C8B-B14F-4D97-AF65-F5344CB8AC3E}">
        <p14:creationId xmlns:p14="http://schemas.microsoft.com/office/powerpoint/2010/main" val="3109165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2FFF-1446-C74C-5F5C-CFE88E80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4C365-397F-A6C4-3FCE-425246CD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Periodic resetting with Riemannian Elevator</a:t>
            </a:r>
          </a:p>
          <a:p>
            <a:r>
              <a:rPr lang="en-GB" dirty="0"/>
              <a:t>Replace Kruskal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29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8ABF-52EF-307E-5F8D-FBC7ABC2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14059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Relative measurements</a:t>
            </a:r>
            <a:endParaRPr lang="en-S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80471-E596-D69B-407A-87FF688EC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2259" y="365125"/>
            <a:ext cx="7201541" cy="5663475"/>
          </a:xfrm>
        </p:spPr>
      </p:pic>
    </p:spTree>
    <p:extLst>
      <p:ext uri="{BB962C8B-B14F-4D97-AF65-F5344CB8AC3E}">
        <p14:creationId xmlns:p14="http://schemas.microsoft.com/office/powerpoint/2010/main" val="402533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8ABF-52EF-307E-5F8D-FBC7ABC2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14059" cy="1325563"/>
          </a:xfrm>
        </p:spPr>
        <p:txBody>
          <a:bodyPr>
            <a:normAutofit/>
          </a:bodyPr>
          <a:lstStyle/>
          <a:p>
            <a:r>
              <a:rPr lang="en-GB" dirty="0"/>
              <a:t>Equivalent formulation</a:t>
            </a:r>
            <a:endParaRPr lang="en-S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80471-E596-D69B-407A-87FF688EC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2259" y="365125"/>
            <a:ext cx="7201541" cy="5663475"/>
          </a:xfrm>
        </p:spPr>
      </p:pic>
    </p:spTree>
    <p:extLst>
      <p:ext uri="{BB962C8B-B14F-4D97-AF65-F5344CB8AC3E}">
        <p14:creationId xmlns:p14="http://schemas.microsoft.com/office/powerpoint/2010/main" val="241369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09E1-3AC3-139A-6FBC-01D22497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math</a:t>
            </a:r>
            <a:endParaRPr lang="en-SE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30B4FABF-D4C1-557A-28A9-98B168E5B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42252"/>
            <a:ext cx="10515600" cy="3376960"/>
          </a:xfrm>
        </p:spPr>
      </p:pic>
    </p:spTree>
    <p:extLst>
      <p:ext uri="{BB962C8B-B14F-4D97-AF65-F5344CB8AC3E}">
        <p14:creationId xmlns:p14="http://schemas.microsoft.com/office/powerpoint/2010/main" val="427736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A597-0D23-6329-4171-3E339565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8A327-ACAD-5136-466B-FE848383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Non-differentiable and non-convex</a:t>
            </a:r>
          </a:p>
          <a:p>
            <a:r>
              <a:rPr lang="en-GB" dirty="0"/>
              <a:t>Many local minima</a:t>
            </a:r>
          </a:p>
          <a:p>
            <a:r>
              <a:rPr lang="en-GB" dirty="0"/>
              <a:t>Most algorithms need a good initial guess</a:t>
            </a:r>
          </a:p>
          <a:p>
            <a:r>
              <a:rPr lang="en-GB" dirty="0"/>
              <a:t>Given a good initial guess, many algorithms exist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65553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FD48-8673-897E-D992-A5E90C2C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Kruskal’s algorithm</a:t>
            </a:r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85686D-063A-F532-A4E0-9DAFD4B39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</a:t>
            </a:r>
          </a:p>
          <a:p>
            <a:r>
              <a:rPr lang="en-GB" dirty="0"/>
              <a:t>Essentially gradient descent</a:t>
            </a:r>
          </a:p>
          <a:p>
            <a:r>
              <a:rPr lang="en-GB" dirty="0"/>
              <a:t>Smart choice of step sizes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7592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FD48-8673-897E-D992-A5E90C2C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Kruskal’s algorithm</a:t>
            </a:r>
            <a:endParaRPr lang="en-S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7B9E34-27E1-0480-7521-86BBD11D6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5641" y="1340348"/>
            <a:ext cx="6960717" cy="4867437"/>
          </a:xfrm>
        </p:spPr>
      </p:pic>
    </p:spTree>
    <p:extLst>
      <p:ext uri="{BB962C8B-B14F-4D97-AF65-F5344CB8AC3E}">
        <p14:creationId xmlns:p14="http://schemas.microsoft.com/office/powerpoint/2010/main" val="151946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FD48-8673-897E-D992-A5E90C2C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Kruskal’s algorithm</a:t>
            </a:r>
            <a:endParaRPr lang="en-SE" dirty="0"/>
          </a:p>
        </p:txBody>
      </p:sp>
      <p:pic>
        <p:nvPicPr>
          <p:cNvPr id="6" name="Content Placeholder 5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D6C2E57-1BF4-3ABF-9A2B-4833C6B6B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55" y="1363931"/>
            <a:ext cx="10257890" cy="5128944"/>
          </a:xfrm>
        </p:spPr>
      </p:pic>
    </p:spTree>
    <p:extLst>
      <p:ext uri="{BB962C8B-B14F-4D97-AF65-F5344CB8AC3E}">
        <p14:creationId xmlns:p14="http://schemas.microsoft.com/office/powerpoint/2010/main" val="136975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486</Words>
  <Application>Microsoft Office PowerPoint</Application>
  <PresentationFormat>Widescreen</PresentationFormat>
  <Paragraphs>97</Paragraphs>
  <Slides>20</Slides>
  <Notes>16</Notes>
  <HiddenSlides>3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Office Theme</vt:lpstr>
      <vt:lpstr>Distance-Based Localization</vt:lpstr>
      <vt:lpstr>Problem</vt:lpstr>
      <vt:lpstr>Relative measurements</vt:lpstr>
      <vt:lpstr>Equivalent formulation</vt:lpstr>
      <vt:lpstr>The math</vt:lpstr>
      <vt:lpstr>Problems</vt:lpstr>
      <vt:lpstr>Kruskal’s algorithm</vt:lpstr>
      <vt:lpstr>Kruskal’s algorithm</vt:lpstr>
      <vt:lpstr>Kruskal’s algorithm</vt:lpstr>
      <vt:lpstr>Kruskal’s algorithm</vt:lpstr>
      <vt:lpstr>What is this good for?</vt:lpstr>
      <vt:lpstr>Pipeline</vt:lpstr>
      <vt:lpstr>Riemannian Elevator</vt:lpstr>
      <vt:lpstr>Riemannian Elevator</vt:lpstr>
      <vt:lpstr>Riemannian Elevator</vt:lpstr>
      <vt:lpstr>Total pipeline (m=18, n=6)</vt:lpstr>
      <vt:lpstr>Total pipeline (m=18, n=6)</vt:lpstr>
      <vt:lpstr>Total pipeline (m=105, n=15)</vt:lpstr>
      <vt:lpstr>Total pipeline (m=105, n=15)</vt:lpstr>
      <vt:lpstr>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Distance-Based Localization</dc:title>
  <dc:creator>Erik Helmer</dc:creator>
  <cp:lastModifiedBy>Erik Helmer</cp:lastModifiedBy>
  <cp:revision>48</cp:revision>
  <dcterms:created xsi:type="dcterms:W3CDTF">2024-05-28T17:14:03Z</dcterms:created>
  <dcterms:modified xsi:type="dcterms:W3CDTF">2024-05-30T17:22:55Z</dcterms:modified>
</cp:coreProperties>
</file>