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94" r:id="rId3"/>
    <p:sldId id="295" r:id="rId4"/>
    <p:sldId id="280" r:id="rId5"/>
    <p:sldId id="277" r:id="rId6"/>
    <p:sldId id="278" r:id="rId7"/>
    <p:sldId id="297" r:id="rId8"/>
    <p:sldId id="298" r:id="rId9"/>
    <p:sldId id="299" r:id="rId10"/>
    <p:sldId id="305" r:id="rId11"/>
    <p:sldId id="306" r:id="rId12"/>
    <p:sldId id="300" r:id="rId13"/>
    <p:sldId id="304" r:id="rId14"/>
    <p:sldId id="301" r:id="rId15"/>
    <p:sldId id="293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0B"/>
    <a:srgbClr val="949087"/>
    <a:srgbClr val="364A7A"/>
    <a:srgbClr val="476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5667" autoAdjust="0"/>
  </p:normalViewPr>
  <p:slideViewPr>
    <p:cSldViewPr snapToGrid="0" snapToObjects="1">
      <p:cViewPr varScale="1">
        <p:scale>
          <a:sx n="90" d="100"/>
          <a:sy n="90" d="100"/>
        </p:scale>
        <p:origin x="72" y="6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56C692-081E-4020-B6B0-C61DAB9CAA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4DAAC-03B7-4215-A992-9C56976D83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3A886-4A77-4C51-B5DD-1C1A46C9198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4F770-E7B2-4AFD-B772-78C7D271E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B208E-25EC-4928-9885-2EA6E0A02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16C98-6D39-440C-8482-D5696109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9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A982-AFD6-CD48-B4CB-F3B1870100C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F4498-8F37-C742-880C-4076278C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 random guess would give us 16.67% chance of correct classification so we wanted to get a model that performed better than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3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our primary objective, the Random Forest algorithm produced the best model for classifying a song with a response variable of several levels</a:t>
            </a: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r>
              <a:rPr lang="en-US"/>
              <a:t>This was expected since RF handles outliers well and has a low risk of overfitting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r>
              <a:rPr lang="en-US"/>
              <a:t>Our models were best at classifying Metal using the audio features, likely due to the uniqueness of metal songs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r>
              <a:rPr lang="en-US"/>
              <a:t>Our models did a poor job at classifying Pop songs using the audio features, but in binary classification models, accuracy improved with the addition of the "track popularity" variable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our primary objective, the Random Forest algorithm produced the best model for classifying a song with a response variable of several levels</a:t>
            </a: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r>
              <a:rPr lang="en-US"/>
              <a:t>This was expected since RF handles outliers well and has a low risk of overfitting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r>
              <a:rPr lang="en-US"/>
              <a:t>Our models were best at classifying Metal using the audio features, likely due to the uniqueness of metal songs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r>
              <a:rPr lang="en-US"/>
              <a:t>Our models did a poor job at classifying Pop songs using the audio features, but in binary classification models, accuracy improved with the addition of the "track popularity" variable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 random guess would give us 16.67% chance of correct classification so we wanted to get a model that performed better than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Mostly numerical features but some categorical (key, mode, genre)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Some features needed to be transformed (</a:t>
            </a:r>
            <a:r>
              <a:rPr lang="en-US" err="1">
                <a:cs typeface="Calibri"/>
              </a:rPr>
              <a:t>acousticness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instrumentalness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speechiness</a:t>
            </a:r>
            <a:r>
              <a:rPr lang="en-US">
                <a:cs typeface="Calibri"/>
              </a:rPr>
              <a:t>) because of their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More EDA where we plotted each of the numerical predictors to see their density with respect to 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SpotifyR</a:t>
            </a:r>
            <a:r>
              <a:rPr lang="en-US">
                <a:cs typeface="Calibri"/>
              </a:rPr>
              <a:t> package to scrape data from Spotify's API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Took 6 popular genres of music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Got audio features for all songs that described each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F4498-8F37-C742-880C-4076278C2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74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S crest left aligned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7" y="437933"/>
            <a:ext cx="2036140" cy="4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151062" y="1076328"/>
            <a:ext cx="6535737" cy="134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80000"/>
              </a:lnSpc>
              <a:defRPr b="0" i="0" kern="1100" spc="0">
                <a:solidFill>
                  <a:srgbClr val="364A7A"/>
                </a:solidFill>
                <a:latin typeface="Minion Pro"/>
                <a:cs typeface="Minion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0" y="2645103"/>
            <a:ext cx="6400800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51064" y="2908302"/>
            <a:ext cx="6535737" cy="350361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557213" indent="-214313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8572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2001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5430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5751" y="1047750"/>
            <a:ext cx="1682750" cy="5214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7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25464" y="1076328"/>
            <a:ext cx="6078538" cy="134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80000"/>
              </a:lnSpc>
              <a:defRPr b="0" i="0" kern="1100" spc="0">
                <a:solidFill>
                  <a:srgbClr val="364A7A"/>
                </a:solidFill>
                <a:latin typeface="Minion Pro"/>
                <a:cs typeface="Minion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60401" y="2645103"/>
            <a:ext cx="5943601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68961" y="2908302"/>
            <a:ext cx="6035041" cy="350361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557213" indent="-214313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8572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2001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5430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04050" y="1047750"/>
            <a:ext cx="1682750" cy="5214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7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25463" y="1076328"/>
            <a:ext cx="8293418" cy="134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80000"/>
              </a:lnSpc>
              <a:defRPr b="0" i="0" kern="1100" spc="0">
                <a:solidFill>
                  <a:srgbClr val="364A7A"/>
                </a:solidFill>
                <a:latin typeface="Minion Pro"/>
                <a:cs typeface="Minion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60401" y="2645103"/>
            <a:ext cx="8158481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81601" y="2908302"/>
            <a:ext cx="3637281" cy="350361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557213" indent="-214313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8572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2001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5430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60400" y="2908300"/>
            <a:ext cx="4287520" cy="33543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2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25463" y="1076328"/>
            <a:ext cx="8293418" cy="134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80000"/>
              </a:lnSpc>
              <a:defRPr b="0" i="0" kern="1100" spc="0">
                <a:solidFill>
                  <a:srgbClr val="364A7A"/>
                </a:solidFill>
                <a:latin typeface="Minion Pro"/>
                <a:cs typeface="Minion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60401" y="2645103"/>
            <a:ext cx="8158481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2910842"/>
            <a:ext cx="3713800" cy="350361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557213" indent="-214313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8572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2001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5430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31362" y="2910840"/>
            <a:ext cx="4287520" cy="33543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7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151062" y="1076328"/>
            <a:ext cx="6535737" cy="134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80000"/>
              </a:lnSpc>
              <a:defRPr b="0" i="0" kern="1100" spc="0">
                <a:solidFill>
                  <a:srgbClr val="364A7A"/>
                </a:solidFill>
                <a:latin typeface="Minion Pro"/>
                <a:cs typeface="Minion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47750"/>
            <a:ext cx="1682750" cy="5214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6" name="Picture 5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86000" y="2645103"/>
            <a:ext cx="6400800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51064" y="4314059"/>
            <a:ext cx="3121627" cy="2097854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557213" indent="-214313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8572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2001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5430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565174" y="4318000"/>
            <a:ext cx="3121627" cy="2097854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557213" indent="-214313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8572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2001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543050" indent="-171450">
              <a:buFont typeface="Wingdings" charset="2"/>
              <a:buChar char="§"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51064" y="2829035"/>
            <a:ext cx="6535737" cy="13400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342900" indent="0">
              <a:buNone/>
              <a:defRPr sz="21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685800" indent="0">
              <a:buNone/>
              <a:defRPr sz="21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028700" indent="0">
              <a:buNone/>
              <a:defRPr sz="21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371600" indent="0">
              <a:buNone/>
              <a:defRPr sz="21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03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45201" y="1047752"/>
            <a:ext cx="2641600" cy="536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charset="2"/>
              <a:buNone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1pPr>
            <a:lvl2pPr marL="342900" indent="0">
              <a:buFont typeface="Wingdings" charset="2"/>
              <a:buNone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2pPr>
            <a:lvl3pPr marL="685800" indent="0">
              <a:buFont typeface="Wingdings" charset="2"/>
              <a:buNone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3pPr>
            <a:lvl4pPr marL="1028700" indent="0">
              <a:buFont typeface="Wingdings" charset="2"/>
              <a:buNone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4pPr>
            <a:lvl5pPr marL="1371600" indent="0">
              <a:buFont typeface="Wingdings" charset="2"/>
              <a:buNone/>
              <a:defRPr sz="1800" baseline="0">
                <a:solidFill>
                  <a:srgbClr val="364A7A"/>
                </a:solidFill>
                <a:latin typeface="Minion Pro"/>
                <a:cs typeface="Minion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85751" y="1047750"/>
            <a:ext cx="1682750" cy="5214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29920" y="894080"/>
            <a:ext cx="5130800" cy="53686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2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gradFill rotWithShape="1">
          <a:gsLst>
            <a:gs pos="0">
              <a:srgbClr val="47619D"/>
            </a:gs>
            <a:gs pos="76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92121"/>
            <a:ext cx="9144000" cy="60880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 descr="pencil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6" y="268047"/>
            <a:ext cx="4010025" cy="1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5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5" r:id="rId3"/>
    <p:sldLayoutId id="2147483667" r:id="rId4"/>
    <p:sldLayoutId id="2147483668" r:id="rId5"/>
    <p:sldLayoutId id="2147483669" r:id="rId6"/>
    <p:sldLayoutId id="2147483663" r:id="rId7"/>
    <p:sldLayoutId id="2147483670" r:id="rId8"/>
    <p:sldLayoutId id="2147483666" r:id="rId9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06731" y="2381254"/>
            <a:ext cx="5415497" cy="216353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b="0" i="0" kern="1100" spc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3600" b="1" dirty="0">
                <a:latin typeface="Calibri"/>
                <a:cs typeface="Calibri"/>
              </a:rPr>
              <a:t>OA4118: Music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2527" y="4566978"/>
            <a:ext cx="26701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/>
                <a:cs typeface="Cambria"/>
              </a:rPr>
              <a:t>MAJ Oleg Green</a:t>
            </a:r>
          </a:p>
          <a:p>
            <a:r>
              <a:rPr lang="en-US" sz="1350" dirty="0">
                <a:latin typeface="Cambria"/>
                <a:cs typeface="Cambria"/>
              </a:rPr>
              <a:t>LT Erik Vargas</a:t>
            </a:r>
          </a:p>
          <a:p>
            <a:r>
              <a:rPr lang="en-US" sz="1350" dirty="0">
                <a:latin typeface="Cambria"/>
                <a:cs typeface="Cambria"/>
              </a:rPr>
              <a:t>LTJG </a:t>
            </a:r>
            <a:r>
              <a:rPr lang="en-US" sz="1350">
                <a:latin typeface="Cambria"/>
                <a:cs typeface="Cambria"/>
              </a:rPr>
              <a:t>Mark Mohammed</a:t>
            </a:r>
            <a:endParaRPr lang="en-US" sz="135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001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529249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2"/>
                </a:solidFill>
              </a:rPr>
              <a:t>Clustering with metal vs. country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94563C-0E02-40B8-B5DF-4B6B7E0E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60" y="2136035"/>
            <a:ext cx="6667080" cy="41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461493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Clustering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950884" y="2207618"/>
            <a:ext cx="4967316" cy="2531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6 Genre Clustering</a:t>
            </a:r>
          </a:p>
          <a:p>
            <a:pPr marL="557213" lvl="1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18.3% accuracy</a:t>
            </a:r>
          </a:p>
          <a:p>
            <a:pPr marL="557213" lvl="1" indent="-214313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 Genre Clustering (metal vs. nonmetal)</a:t>
            </a:r>
          </a:p>
          <a:p>
            <a:pPr marL="557213" lvl="1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93.3% accuracy</a:t>
            </a:r>
          </a:p>
          <a:p>
            <a:pPr marL="557213" lvl="1" indent="-214313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 Genre Clustering (metal vs. country)</a:t>
            </a:r>
          </a:p>
          <a:p>
            <a:pPr marL="557213" lvl="1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95.5% accuracy</a:t>
            </a:r>
          </a:p>
        </p:txBody>
      </p:sp>
    </p:spTree>
    <p:extLst>
      <p:ext uri="{BB962C8B-B14F-4D97-AF65-F5344CB8AC3E}">
        <p14:creationId xmlns:p14="http://schemas.microsoft.com/office/powerpoint/2010/main" val="57534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117197" y="1308851"/>
            <a:ext cx="6909606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Neural Network on 6 Genres (</a:t>
            </a:r>
            <a:r>
              <a:rPr lang="en-US" sz="3300" dirty="0" err="1">
                <a:solidFill>
                  <a:schemeClr val="bg2"/>
                </a:solidFill>
              </a:rPr>
              <a:t>Keras</a:t>
            </a:r>
            <a:r>
              <a:rPr lang="en-US" sz="33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709832" y="2312096"/>
            <a:ext cx="3500833" cy="2531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Keras</a:t>
            </a:r>
            <a:r>
              <a:rPr lang="en-US" sz="2000" dirty="0">
                <a:solidFill>
                  <a:schemeClr val="bg1"/>
                </a:solidFill>
              </a:rPr>
              <a:t> sequential model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500 epochs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Running a neural network on the genres yielded better accuracy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 used all 6 genres (entire dataset)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53% accuracy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D94B904-EA17-4B79-8AA2-D85E6BE7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95" y="2399155"/>
            <a:ext cx="4929405" cy="30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117197" y="1308851"/>
            <a:ext cx="6909606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Neural Network on 2 Genres (</a:t>
            </a:r>
            <a:r>
              <a:rPr lang="en-US" sz="3300" dirty="0" err="1">
                <a:solidFill>
                  <a:schemeClr val="bg2"/>
                </a:solidFill>
              </a:rPr>
              <a:t>Keras</a:t>
            </a:r>
            <a:r>
              <a:rPr lang="en-US" sz="33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753769" y="2111021"/>
            <a:ext cx="3500833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Tried the dataset with only metal and country genres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97.3% accuracy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66F0171-09B3-48E8-91B8-532F6F80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91" y="2267215"/>
            <a:ext cx="5022709" cy="30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9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529249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Random Forest (Ranger)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1448035" y="2111020"/>
            <a:ext cx="35008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5528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529249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1448035" y="1966447"/>
            <a:ext cx="6152035" cy="2531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Many audio features on Spotify’s API are subjective. This makes genre separability difficult</a:t>
            </a:r>
          </a:p>
          <a:p>
            <a:pPr marL="214313" indent="-214313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Clustering shows the inherent overlap in the data</a:t>
            </a:r>
          </a:p>
          <a:p>
            <a:pPr marL="214313" indent="-214313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Random forest and neural net models both perform well on binary classification</a:t>
            </a:r>
          </a:p>
          <a:p>
            <a:pPr marL="214313" indent="-214313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802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ADF318E3-6B29-47E4-8E22-2BB5E9F3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923"/>
            <a:ext cx="9144000" cy="6097219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2893991" y="1269525"/>
            <a:ext cx="3356018" cy="779408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8149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448035" y="1335883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Objectives</a:t>
            </a:r>
            <a:endParaRPr lang="en-US" sz="3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1261533" y="2128880"/>
            <a:ext cx="6781800" cy="30239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The primary goal of this project is to explore the ability to classify songs into 1 of 6 genres</a:t>
            </a:r>
          </a:p>
          <a:p>
            <a:pPr marL="214313" indent="-214313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 the most accurate classification model</a:t>
            </a:r>
          </a:p>
          <a:p>
            <a:pPr marL="214313" indent="-214313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Explore data using supervised and unsupervised learning techniques</a:t>
            </a:r>
          </a:p>
          <a:p>
            <a:pPr marL="214313" indent="-214313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461493" y="1460463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BLUF</a:t>
            </a:r>
            <a:endParaRPr lang="en-US" sz="3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1185333" y="2128880"/>
            <a:ext cx="6807200" cy="2654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Classifying a song into a discrete genre is hard</a:t>
            </a:r>
          </a:p>
          <a:p>
            <a:pPr marL="214313" indent="-214313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Song features are partly subjective which blurs the line between genres</a:t>
            </a:r>
          </a:p>
          <a:p>
            <a:pPr marL="214313" indent="-214313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Doing a binary analysis on two genres leads to better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23226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461493" y="1461229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Data Set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84D0255-62A2-4C3C-B30D-5189E040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68" y="544553"/>
            <a:ext cx="20574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3829B-79C0-4DA9-92A2-34AD9960FADC}"/>
              </a:ext>
            </a:extLst>
          </p:cNvPr>
          <p:cNvSpPr txBox="1"/>
          <p:nvPr/>
        </p:nvSpPr>
        <p:spPr>
          <a:xfrm>
            <a:off x="905934" y="2251700"/>
            <a:ext cx="7196666" cy="33932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Data was generated by using the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SpotifyR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package in R and Spotify’s API</a:t>
            </a:r>
          </a:p>
          <a:p>
            <a:pPr marL="214313" indent="-214313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Pulled 400 tracks each from 6 different genres: Pop, EDM, R&amp;B, Metal, Rap, and Country</a:t>
            </a:r>
          </a:p>
          <a:p>
            <a:pPr marL="214313" indent="-214313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Final data set contained 2400 tracks</a:t>
            </a:r>
          </a:p>
          <a:p>
            <a:pPr marL="214313" indent="-214313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Ten numerical variables and two categorical variables were used when building our models </a:t>
            </a:r>
          </a:p>
          <a:p>
            <a:pPr marL="214313" indent="-214313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14313" indent="-214313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Some variables required transformation by taking the log. Some tracks that had 0s for these variables needed to be changed to allow for this.</a:t>
            </a:r>
          </a:p>
        </p:txBody>
      </p:sp>
    </p:spTree>
    <p:extLst>
      <p:ext uri="{BB962C8B-B14F-4D97-AF65-F5344CB8AC3E}">
        <p14:creationId xmlns:p14="http://schemas.microsoft.com/office/powerpoint/2010/main" val="17380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462F84-590F-42ED-AEE6-09DC9946C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38041"/>
              </p:ext>
            </p:extLst>
          </p:nvPr>
        </p:nvGraphicFramePr>
        <p:xfrm>
          <a:off x="535577" y="2019764"/>
          <a:ext cx="8216537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746">
                  <a:extLst>
                    <a:ext uri="{9D8B030D-6E8A-4147-A177-3AD203B41FA5}">
                      <a16:colId xmlns:a16="http://schemas.microsoft.com/office/drawing/2014/main" val="4133035572"/>
                    </a:ext>
                  </a:extLst>
                </a:gridCol>
                <a:gridCol w="6717791">
                  <a:extLst>
                    <a:ext uri="{9D8B030D-6E8A-4147-A177-3AD203B41FA5}">
                      <a16:colId xmlns:a16="http://schemas.microsoft.com/office/drawing/2014/main" val="494050218"/>
                    </a:ext>
                  </a:extLst>
                </a:gridCol>
              </a:tblGrid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Definition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437355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Danceability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Describes how suitable a track is for dancing based on tempo, rhythm stability, beat strength, and overall regularity. 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61755399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Energy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Represents a perceptual measure of intensity and activity, based on dynamic range, perceived loudness, timbre, onset rate, and general entropy.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18485163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Key the track is in.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74440600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Loudness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overall loudness of a track in decibels (dB).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0532194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Modality of the track where Major is 1 and Minor is 0.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08604760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Speechiness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Describes the prevalence of spoken word on a track. 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79387563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Acousticness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confidence measure from 0.0 to 1.0 of whether the track is acoustic. 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49258729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Instrumentalness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confidence measure from 0.0 to 1.0 of whether the track contains vocals.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8682261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Valence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Based on conveyed musical positiveness (cheerfulness/happiness).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86723007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Tempo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overall estimated tempo of a track in beats per minute (BPM).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10350638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Duration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duration of the track in milliseconds.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4491563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Liveness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confidence measure from 0.0 to 1.0 of whether the track was performed live with an audience.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71740452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25CE9F3-EC2F-4A74-B077-ABE0055233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61492" y="1291740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/>
          <a:p>
            <a:r>
              <a:rPr lang="en-US" dirty="0">
                <a:solidFill>
                  <a:schemeClr val="bg2"/>
                </a:solidFill>
              </a:rPr>
              <a:t>FEATURE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13E9319-6950-4F1C-8862-C098606F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" y="793743"/>
            <a:ext cx="8550976" cy="52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529249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Clustering with 6 Genres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813D32A-3817-44AD-8433-4CA25FF5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56" y="2322046"/>
            <a:ext cx="4250881" cy="2623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9FA28E-2133-4849-BC20-DFEEE81E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84" y="2194438"/>
            <a:ext cx="4386611" cy="27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529249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2"/>
                </a:solidFill>
              </a:rPr>
              <a:t>Clustering with metal vs. nonmetal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7302853-4BFE-4813-AFE6-1F71FF231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0" y="2398457"/>
            <a:ext cx="4191178" cy="258655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A6B5358-DAFE-48F8-A878-08366B843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80" y="2366562"/>
            <a:ext cx="4294541" cy="26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CCD6AAB-3C76-4C0D-B490-39346E3FCDD7}"/>
              </a:ext>
            </a:extLst>
          </p:cNvPr>
          <p:cNvSpPr txBox="1">
            <a:spLocks/>
          </p:cNvSpPr>
          <p:nvPr/>
        </p:nvSpPr>
        <p:spPr>
          <a:xfrm>
            <a:off x="1529249" y="1339177"/>
            <a:ext cx="6221015" cy="622697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2"/>
                </a:solidFill>
              </a:rPr>
              <a:t>Clustering with metal vs. country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86505CD-1F53-47D0-A7BD-67DB82AB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2" y="2319834"/>
            <a:ext cx="4410578" cy="272195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6D952AC-9DC4-4B2A-871D-BAA37A248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319834"/>
            <a:ext cx="4410578" cy="27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35681"/>
      </p:ext>
    </p:extLst>
  </p:cSld>
  <p:clrMapOvr>
    <a:masterClrMapping/>
  </p:clrMapOvr>
</p:sld>
</file>

<file path=ppt/theme/theme1.xml><?xml version="1.0" encoding="utf-8"?>
<a:theme xmlns:a="http://schemas.openxmlformats.org/drawingml/2006/main" name="  NPS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NPS powerpoint template 1</Template>
  <TotalTime>1951</TotalTime>
  <Words>1010</Words>
  <Application>Microsoft Office PowerPoint</Application>
  <PresentationFormat>On-screen Show (4:3)</PresentationFormat>
  <Paragraphs>145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Arial,Sans-Serif</vt:lpstr>
      <vt:lpstr>Calibri</vt:lpstr>
      <vt:lpstr>Cambria</vt:lpstr>
      <vt:lpstr>Gill Sans MT</vt:lpstr>
      <vt:lpstr>Minion Pro</vt:lpstr>
      <vt:lpstr>Wingdings</vt:lpstr>
      <vt:lpstr>  NPS powerpoint template</vt:lpstr>
      <vt:lpstr>PowerPoint Presentation</vt:lpstr>
      <vt:lpstr>PowerPoint Presentation</vt:lpstr>
      <vt:lpstr>PowerPoint Presentation</vt:lpstr>
      <vt:lpstr>PowerPoint Presentation</vt:lpstr>
      <vt:lpstr>FEATURE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Naval Postgraduate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69</cp:revision>
  <dcterms:created xsi:type="dcterms:W3CDTF">2021-07-12T21:16:51Z</dcterms:created>
  <dcterms:modified xsi:type="dcterms:W3CDTF">2022-03-15T00:21:38Z</dcterms:modified>
</cp:coreProperties>
</file>