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9"/>
  </p:notesMasterIdLst>
  <p:sldIdLst>
    <p:sldId id="256" r:id="rId2"/>
    <p:sldId id="257" r:id="rId3"/>
    <p:sldId id="262" r:id="rId4"/>
    <p:sldId id="258" r:id="rId5"/>
    <p:sldId id="259" r:id="rId6"/>
    <p:sldId id="261"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852" autoAdjust="0"/>
  </p:normalViewPr>
  <p:slideViewPr>
    <p:cSldViewPr snapToGrid="0">
      <p:cViewPr varScale="1">
        <p:scale>
          <a:sx n="62" d="100"/>
          <a:sy n="62" d="100"/>
        </p:scale>
        <p:origin x="96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ocuments\GitHub\cs143_project\data\Analysis\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ocuments\GitHub\cs143_project\data\Analysis\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ocuments\GitHub\cs143_project\data\Analysis\Analysi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FJFS Analysis</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357365485564305"/>
          <c:y val="0.11724756042196523"/>
          <c:w val="0.8573291229221347"/>
          <c:h val="0.68738800396385669"/>
        </c:manualLayout>
      </c:layout>
      <c:barChart>
        <c:barDir val="col"/>
        <c:grouping val="clustered"/>
        <c:varyColors val="0"/>
        <c:ser>
          <c:idx val="0"/>
          <c:order val="0"/>
          <c:tx>
            <c:v>Mean Wait Time</c:v>
          </c:tx>
          <c:spPr>
            <a:solidFill>
              <a:schemeClr val="accent1"/>
            </a:solidFill>
            <a:ln>
              <a:noFill/>
            </a:ln>
            <a:effectLst/>
          </c:spPr>
          <c:invertIfNegative val="0"/>
          <c:cat>
            <c:numRef>
              <c:f>Sheet1!$C$3:$C$6</c:f>
              <c:numCache>
                <c:formatCode>General</c:formatCode>
                <c:ptCount val="4"/>
                <c:pt idx="0">
                  <c:v>20</c:v>
                </c:pt>
                <c:pt idx="1">
                  <c:v>40</c:v>
                </c:pt>
                <c:pt idx="2">
                  <c:v>60</c:v>
                </c:pt>
                <c:pt idx="3">
                  <c:v>80</c:v>
                </c:pt>
              </c:numCache>
            </c:numRef>
          </c:cat>
          <c:val>
            <c:numRef>
              <c:f>Sheet1!$M$3:$M$6</c:f>
              <c:numCache>
                <c:formatCode>General</c:formatCode>
                <c:ptCount val="4"/>
                <c:pt idx="0">
                  <c:v>5.92</c:v>
                </c:pt>
                <c:pt idx="1">
                  <c:v>134.56</c:v>
                </c:pt>
                <c:pt idx="2">
                  <c:v>457.28</c:v>
                </c:pt>
                <c:pt idx="3">
                  <c:v>1082.3399999999999</c:v>
                </c:pt>
              </c:numCache>
            </c:numRef>
          </c:val>
        </c:ser>
        <c:ser>
          <c:idx val="1"/>
          <c:order val="1"/>
          <c:tx>
            <c:v>Mean Turnaround Time</c:v>
          </c:tx>
          <c:spPr>
            <a:solidFill>
              <a:schemeClr val="accent2"/>
            </a:solidFill>
            <a:ln>
              <a:noFill/>
            </a:ln>
            <a:effectLst/>
          </c:spPr>
          <c:invertIfNegative val="0"/>
          <c:val>
            <c:numRef>
              <c:f>Sheet1!$I$3:$I$6</c:f>
              <c:numCache>
                <c:formatCode>General</c:formatCode>
                <c:ptCount val="4"/>
                <c:pt idx="0">
                  <c:v>26.76</c:v>
                </c:pt>
                <c:pt idx="1">
                  <c:v>173.68</c:v>
                </c:pt>
                <c:pt idx="2">
                  <c:v>515.48</c:v>
                </c:pt>
                <c:pt idx="3">
                  <c:v>1161.22</c:v>
                </c:pt>
              </c:numCache>
            </c:numRef>
          </c:val>
        </c:ser>
        <c:ser>
          <c:idx val="2"/>
          <c:order val="2"/>
          <c:tx>
            <c:v>Max Turnaround Time</c:v>
          </c:tx>
          <c:spPr>
            <a:solidFill>
              <a:schemeClr val="accent3"/>
            </a:solidFill>
            <a:ln>
              <a:noFill/>
            </a:ln>
            <a:effectLst/>
          </c:spPr>
          <c:invertIfNegative val="0"/>
          <c:val>
            <c:numRef>
              <c:f>Sheet1!$J$3:$J$6</c:f>
              <c:numCache>
                <c:formatCode>General</c:formatCode>
                <c:ptCount val="4"/>
                <c:pt idx="0">
                  <c:v>66</c:v>
                </c:pt>
                <c:pt idx="1">
                  <c:v>374</c:v>
                </c:pt>
                <c:pt idx="2">
                  <c:v>1245</c:v>
                </c:pt>
                <c:pt idx="3">
                  <c:v>2254</c:v>
                </c:pt>
              </c:numCache>
            </c:numRef>
          </c:val>
        </c:ser>
        <c:ser>
          <c:idx val="3"/>
          <c:order val="3"/>
          <c:tx>
            <c:v>Max Wait Time</c:v>
          </c:tx>
          <c:spPr>
            <a:solidFill>
              <a:schemeClr val="accent4"/>
            </a:solidFill>
            <a:ln>
              <a:noFill/>
            </a:ln>
            <a:effectLst/>
          </c:spPr>
          <c:invertIfNegative val="0"/>
          <c:val>
            <c:numRef>
              <c:f>Sheet1!$N$3:$N$6</c:f>
              <c:numCache>
                <c:formatCode>General</c:formatCode>
                <c:ptCount val="4"/>
                <c:pt idx="0">
                  <c:v>35</c:v>
                </c:pt>
                <c:pt idx="1">
                  <c:v>339</c:v>
                </c:pt>
                <c:pt idx="2">
                  <c:v>1179</c:v>
                </c:pt>
                <c:pt idx="3">
                  <c:v>2168</c:v>
                </c:pt>
              </c:numCache>
            </c:numRef>
          </c:val>
        </c:ser>
        <c:dLbls>
          <c:showLegendKey val="0"/>
          <c:showVal val="0"/>
          <c:showCatName val="0"/>
          <c:showSerName val="0"/>
          <c:showPercent val="0"/>
          <c:showBubbleSize val="0"/>
        </c:dLbls>
        <c:gapWidth val="219"/>
        <c:overlap val="-27"/>
        <c:axId val="129003040"/>
        <c:axId val="129003600"/>
      </c:barChart>
      <c:catAx>
        <c:axId val="12900304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Mean Process Duration</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9003600"/>
        <c:crosses val="autoZero"/>
        <c:auto val="1"/>
        <c:lblAlgn val="ctr"/>
        <c:lblOffset val="100"/>
        <c:noMultiLvlLbl val="0"/>
      </c:catAx>
      <c:valAx>
        <c:axId val="129003600"/>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Time (CPU Cycles)</a:t>
                </a:r>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90030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SJF Analysis</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v>Mean Wait Time</c:v>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cat>
            <c:numRef>
              <c:f>Sheet1!$C$3:$C$6</c:f>
              <c:numCache>
                <c:formatCode>General</c:formatCode>
                <c:ptCount val="4"/>
                <c:pt idx="0">
                  <c:v>20</c:v>
                </c:pt>
                <c:pt idx="1">
                  <c:v>40</c:v>
                </c:pt>
                <c:pt idx="2">
                  <c:v>60</c:v>
                </c:pt>
                <c:pt idx="3">
                  <c:v>80</c:v>
                </c:pt>
              </c:numCache>
            </c:numRef>
          </c:cat>
          <c:val>
            <c:numRef>
              <c:f>Sheet1!$M$9:$M$12</c:f>
              <c:numCache>
                <c:formatCode>General</c:formatCode>
                <c:ptCount val="4"/>
                <c:pt idx="0">
                  <c:v>5.74</c:v>
                </c:pt>
                <c:pt idx="1">
                  <c:v>93.82</c:v>
                </c:pt>
                <c:pt idx="2">
                  <c:v>343.44</c:v>
                </c:pt>
                <c:pt idx="3">
                  <c:v>929.6</c:v>
                </c:pt>
              </c:numCache>
            </c:numRef>
          </c:val>
        </c:ser>
        <c:ser>
          <c:idx val="1"/>
          <c:order val="1"/>
          <c:tx>
            <c:v>Mean Turnaround Time</c:v>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invertIfNegative val="0"/>
          <c:val>
            <c:numRef>
              <c:f>Sheet1!$I$9:$I$12</c:f>
              <c:numCache>
                <c:formatCode>General</c:formatCode>
                <c:ptCount val="4"/>
                <c:pt idx="0">
                  <c:v>26.58</c:v>
                </c:pt>
                <c:pt idx="1">
                  <c:v>132.94</c:v>
                </c:pt>
                <c:pt idx="2">
                  <c:v>401.64</c:v>
                </c:pt>
                <c:pt idx="3">
                  <c:v>1008.48</c:v>
                </c:pt>
              </c:numCache>
            </c:numRef>
          </c:val>
        </c:ser>
        <c:dLbls>
          <c:showLegendKey val="0"/>
          <c:showVal val="0"/>
          <c:showCatName val="0"/>
          <c:showSerName val="0"/>
          <c:showPercent val="0"/>
          <c:showBubbleSize val="0"/>
        </c:dLbls>
        <c:gapWidth val="100"/>
        <c:overlap val="-24"/>
        <c:axId val="186173184"/>
        <c:axId val="186173744"/>
        <c:extLst>
          <c:ext xmlns:c15="http://schemas.microsoft.com/office/drawing/2012/chart" uri="{02D57815-91ED-43cb-92C2-25804820EDAC}">
            <c15:filteredBarSeries>
              <c15:ser>
                <c:idx val="2"/>
                <c:order val="2"/>
                <c:tx>
                  <c:v>Max Turnaround Time</c:v>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invertIfNegative val="0"/>
                <c:val>
                  <c:numRef>
                    <c:extLst>
                      <c:ext uri="{02D57815-91ED-43cb-92C2-25804820EDAC}">
                        <c15:formulaRef>
                          <c15:sqref>Sheet1!$J$9:$J$12</c15:sqref>
                        </c15:formulaRef>
                      </c:ext>
                    </c:extLst>
                    <c:numCache>
                      <c:formatCode>General</c:formatCode>
                      <c:ptCount val="4"/>
                      <c:pt idx="0">
                        <c:v>66</c:v>
                      </c:pt>
                      <c:pt idx="1">
                        <c:v>1106</c:v>
                      </c:pt>
                      <c:pt idx="2">
                        <c:v>2170</c:v>
                      </c:pt>
                      <c:pt idx="3">
                        <c:v>3696</c:v>
                      </c:pt>
                    </c:numCache>
                  </c:numRef>
                </c:val>
              </c15:ser>
            </c15:filteredBarSeries>
            <c15:filteredBarSeries>
              <c15:ser>
                <c:idx val="3"/>
                <c:order val="3"/>
                <c:tx>
                  <c:v>Max Wait Time</c:v>
                </c:tx>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invertIfNegative val="0"/>
                <c:val>
                  <c:numRef>
                    <c:extLst>
                      <c:ext xmlns:c15="http://schemas.microsoft.com/office/drawing/2012/chart" uri="{02D57815-91ED-43cb-92C2-25804820EDAC}">
                        <c15:formulaRef>
                          <c15:sqref>Sheet1!$N$9:$N$12</c15:sqref>
                        </c15:formulaRef>
                      </c:ext>
                    </c:extLst>
                    <c:numCache>
                      <c:formatCode>General</c:formatCode>
                      <c:ptCount val="4"/>
                      <c:pt idx="0">
                        <c:v>36</c:v>
                      </c:pt>
                      <c:pt idx="1">
                        <c:v>1044</c:v>
                      </c:pt>
                      <c:pt idx="2">
                        <c:v>2077</c:v>
                      </c:pt>
                      <c:pt idx="3">
                        <c:v>3597</c:v>
                      </c:pt>
                    </c:numCache>
                  </c:numRef>
                </c:val>
              </c15:ser>
            </c15:filteredBarSeries>
          </c:ext>
        </c:extLst>
      </c:barChart>
      <c:catAx>
        <c:axId val="186173184"/>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Mean Process Duration</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86173744"/>
        <c:crosses val="autoZero"/>
        <c:auto val="1"/>
        <c:lblAlgn val="ctr"/>
        <c:lblOffset val="100"/>
        <c:noMultiLvlLbl val="0"/>
      </c:catAx>
      <c:valAx>
        <c:axId val="186173744"/>
        <c:scaling>
          <c:logBase val="10"/>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Time (CPU Cycles)</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861731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SJF Analysis</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v>Mean Wait Time</c:v>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cat>
            <c:numRef>
              <c:f>Sheet1!$C$3:$C$6</c:f>
              <c:numCache>
                <c:formatCode>General</c:formatCode>
                <c:ptCount val="4"/>
                <c:pt idx="0">
                  <c:v>20</c:v>
                </c:pt>
                <c:pt idx="1">
                  <c:v>40</c:v>
                </c:pt>
                <c:pt idx="2">
                  <c:v>60</c:v>
                </c:pt>
                <c:pt idx="3">
                  <c:v>80</c:v>
                </c:pt>
              </c:numCache>
            </c:numRef>
          </c:cat>
          <c:val>
            <c:numRef>
              <c:f>Sheet1!$M$9:$M$12</c:f>
              <c:numCache>
                <c:formatCode>General</c:formatCode>
                <c:ptCount val="4"/>
                <c:pt idx="0">
                  <c:v>5.74</c:v>
                </c:pt>
                <c:pt idx="1">
                  <c:v>93.82</c:v>
                </c:pt>
                <c:pt idx="2">
                  <c:v>343.44</c:v>
                </c:pt>
                <c:pt idx="3">
                  <c:v>929.6</c:v>
                </c:pt>
              </c:numCache>
            </c:numRef>
          </c:val>
        </c:ser>
        <c:ser>
          <c:idx val="1"/>
          <c:order val="1"/>
          <c:tx>
            <c:v>Mean Turnaround Time</c:v>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invertIfNegative val="0"/>
          <c:val>
            <c:numRef>
              <c:f>Sheet1!$I$9:$I$12</c:f>
              <c:numCache>
                <c:formatCode>General</c:formatCode>
                <c:ptCount val="4"/>
                <c:pt idx="0">
                  <c:v>26.58</c:v>
                </c:pt>
                <c:pt idx="1">
                  <c:v>132.94</c:v>
                </c:pt>
                <c:pt idx="2">
                  <c:v>401.64</c:v>
                </c:pt>
                <c:pt idx="3">
                  <c:v>1008.48</c:v>
                </c:pt>
              </c:numCache>
            </c:numRef>
          </c:val>
        </c:ser>
        <c:ser>
          <c:idx val="2"/>
          <c:order val="2"/>
          <c:tx>
            <c:v>Max Turnaround Time</c:v>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invertIfNegative val="0"/>
          <c:val>
            <c:numRef>
              <c:f>Sheet1!$J$9:$J$12</c:f>
              <c:numCache>
                <c:formatCode>General</c:formatCode>
                <c:ptCount val="4"/>
                <c:pt idx="0">
                  <c:v>66</c:v>
                </c:pt>
                <c:pt idx="1">
                  <c:v>1106</c:v>
                </c:pt>
                <c:pt idx="2">
                  <c:v>2170</c:v>
                </c:pt>
                <c:pt idx="3">
                  <c:v>3696</c:v>
                </c:pt>
              </c:numCache>
            </c:numRef>
          </c:val>
        </c:ser>
        <c:ser>
          <c:idx val="3"/>
          <c:order val="3"/>
          <c:tx>
            <c:v>Max Wait Time</c:v>
          </c:tx>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invertIfNegative val="0"/>
          <c:val>
            <c:numRef>
              <c:f>Sheet1!$N$9:$N$12</c:f>
              <c:numCache>
                <c:formatCode>General</c:formatCode>
                <c:ptCount val="4"/>
                <c:pt idx="0">
                  <c:v>36</c:v>
                </c:pt>
                <c:pt idx="1">
                  <c:v>1044</c:v>
                </c:pt>
                <c:pt idx="2">
                  <c:v>2077</c:v>
                </c:pt>
                <c:pt idx="3">
                  <c:v>3597</c:v>
                </c:pt>
              </c:numCache>
            </c:numRef>
          </c:val>
        </c:ser>
        <c:dLbls>
          <c:showLegendKey val="0"/>
          <c:showVal val="0"/>
          <c:showCatName val="0"/>
          <c:showSerName val="0"/>
          <c:showPercent val="0"/>
          <c:showBubbleSize val="0"/>
        </c:dLbls>
        <c:gapWidth val="100"/>
        <c:overlap val="-24"/>
        <c:axId val="192364944"/>
        <c:axId val="192358224"/>
      </c:barChart>
      <c:catAx>
        <c:axId val="192364944"/>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Mean Process Duration</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92358224"/>
        <c:crosses val="autoZero"/>
        <c:auto val="1"/>
        <c:lblAlgn val="ctr"/>
        <c:lblOffset val="100"/>
        <c:noMultiLvlLbl val="0"/>
      </c:catAx>
      <c:valAx>
        <c:axId val="192358224"/>
        <c:scaling>
          <c:logBase val="10"/>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Time (CPU Cycles)</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923649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6C379-776C-4006-8972-B239DD2BA0B6}" type="datetimeFigureOut">
              <a:rPr lang="en-US" smtClean="0"/>
              <a:t>3/5/2013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18E9ED-9F2C-42DF-B900-727C634875E6}" type="slidenum">
              <a:rPr lang="en-US" smtClean="0"/>
              <a:t>‹#›</a:t>
            </a:fld>
            <a:endParaRPr lang="en-US"/>
          </a:p>
        </p:txBody>
      </p:sp>
    </p:spTree>
    <p:extLst>
      <p:ext uri="{BB962C8B-B14F-4D97-AF65-F5344CB8AC3E}">
        <p14:creationId xmlns:p14="http://schemas.microsoft.com/office/powerpoint/2010/main" val="4015054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318E9ED-9F2C-42DF-B900-727C634875E6}" type="slidenum">
              <a:rPr lang="en-US" smtClean="0"/>
              <a:t>2</a:t>
            </a:fld>
            <a:endParaRPr lang="en-US"/>
          </a:p>
        </p:txBody>
      </p:sp>
    </p:spTree>
    <p:extLst>
      <p:ext uri="{BB962C8B-B14F-4D97-AF65-F5344CB8AC3E}">
        <p14:creationId xmlns:p14="http://schemas.microsoft.com/office/powerpoint/2010/main" val="798249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Q: </a:t>
            </a:r>
            <a:r>
              <a:rPr lang="en-US" sz="1200" b="0" i="0" u="none" strike="noStrike" kern="1200" baseline="0" dirty="0" smtClean="0">
                <a:solidFill>
                  <a:schemeClr val="tx1"/>
                </a:solidFill>
                <a:latin typeface="+mn-lt"/>
                <a:ea typeface="+mn-ea"/>
                <a:cs typeface="+mn-cs"/>
              </a:rPr>
              <a:t>How does the average burst size affect turnaround</a:t>
            </a:r>
          </a:p>
          <a:p>
            <a:r>
              <a:rPr lang="en-US" sz="1200" b="0" i="0" u="none" strike="noStrike" kern="1200" baseline="0" dirty="0" smtClean="0">
                <a:solidFill>
                  <a:schemeClr val="tx1"/>
                </a:solidFill>
                <a:latin typeface="+mn-lt"/>
                <a:ea typeface="+mn-ea"/>
                <a:cs typeface="+mn-cs"/>
              </a:rPr>
              <a:t>time and waiting time? Is this result intuitive?</a:t>
            </a:r>
          </a:p>
          <a:p>
            <a:endParaRPr lang="en-US" dirty="0" smtClean="0"/>
          </a:p>
          <a:p>
            <a:r>
              <a:rPr lang="en-US" b="1" dirty="0" smtClean="0"/>
              <a:t>A: </a:t>
            </a:r>
            <a:r>
              <a:rPr lang="en-US" dirty="0" smtClean="0"/>
              <a:t>Waiting</a:t>
            </a:r>
            <a:r>
              <a:rPr lang="en-US" baseline="0" dirty="0" smtClean="0"/>
              <a:t> &amp; turnaround time increase as burst size increases. This result is intuitive. </a:t>
            </a:r>
          </a:p>
          <a:p>
            <a:endParaRPr lang="en-US" baseline="0" dirty="0" smtClean="0"/>
          </a:p>
          <a:p>
            <a:r>
              <a:rPr lang="en-US" b="1" baseline="0" dirty="0" smtClean="0"/>
              <a:t>Important Observations:</a:t>
            </a:r>
            <a:r>
              <a:rPr lang="en-US" baseline="0" dirty="0" smtClean="0"/>
              <a:t> Doubling duration seems to result in ½-1 order-magnitude increase in waiting &amp; turn times. Why? When jobs are being added faster than they are finishing, wait time going up exponentially per queuing theory (research more)? Probably linear when jobs finish faster than added. </a:t>
            </a:r>
            <a:endParaRPr lang="en-US" dirty="0"/>
          </a:p>
        </p:txBody>
      </p:sp>
      <p:sp>
        <p:nvSpPr>
          <p:cNvPr id="4" name="Slide Number Placeholder 3"/>
          <p:cNvSpPr>
            <a:spLocks noGrp="1"/>
          </p:cNvSpPr>
          <p:nvPr>
            <p:ph type="sldNum" sz="quarter" idx="10"/>
          </p:nvPr>
        </p:nvSpPr>
        <p:spPr/>
        <p:txBody>
          <a:bodyPr/>
          <a:lstStyle/>
          <a:p>
            <a:fld id="{4318E9ED-9F2C-42DF-B900-727C634875E6}" type="slidenum">
              <a:rPr lang="en-US" smtClean="0"/>
              <a:t>4</a:t>
            </a:fld>
            <a:endParaRPr lang="en-US"/>
          </a:p>
        </p:txBody>
      </p:sp>
    </p:spTree>
    <p:extLst>
      <p:ext uri="{BB962C8B-B14F-4D97-AF65-F5344CB8AC3E}">
        <p14:creationId xmlns:p14="http://schemas.microsoft.com/office/powerpoint/2010/main" val="81701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Q: </a:t>
            </a:r>
            <a:r>
              <a:rPr lang="en-US" sz="1200" b="0" i="0" u="none" strike="noStrike" kern="1200" baseline="0" dirty="0" smtClean="0">
                <a:solidFill>
                  <a:schemeClr val="tx1"/>
                </a:solidFill>
                <a:latin typeface="+mn-lt"/>
                <a:ea typeface="+mn-ea"/>
                <a:cs typeface="+mn-cs"/>
              </a:rPr>
              <a:t>How does the average burst size affect turnaround</a:t>
            </a:r>
          </a:p>
          <a:p>
            <a:r>
              <a:rPr lang="en-US" sz="1200" b="0" i="0" u="none" strike="noStrike" kern="1200" baseline="0" dirty="0" smtClean="0">
                <a:solidFill>
                  <a:schemeClr val="tx1"/>
                </a:solidFill>
                <a:latin typeface="+mn-lt"/>
                <a:ea typeface="+mn-ea"/>
                <a:cs typeface="+mn-cs"/>
              </a:rPr>
              <a:t>time and waiting time? Is this result intuitive?</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A: </a:t>
            </a:r>
            <a:r>
              <a:rPr lang="en-US" sz="1200" b="0" i="0" u="none" strike="noStrike" kern="1200" baseline="0" dirty="0" smtClean="0">
                <a:solidFill>
                  <a:schemeClr val="tx1"/>
                </a:solidFill>
                <a:latin typeface="+mn-lt"/>
                <a:ea typeface="+mn-ea"/>
                <a:cs typeface="+mn-cs"/>
              </a:rPr>
              <a:t>Similar to FCFS, wait &amp; turn times exponentially affected by burst size, probably due to queuing theory. </a:t>
            </a:r>
          </a:p>
          <a:p>
            <a:endParaRPr lang="en-US" sz="1200" b="0" i="0" u="none" strike="noStrike" kern="1200" baseline="0" dirty="0" smtClean="0">
              <a:solidFill>
                <a:schemeClr val="tx1"/>
              </a:solidFill>
              <a:latin typeface="+mn-lt"/>
              <a:ea typeface="+mn-ea"/>
              <a:cs typeface="+mn-cs"/>
            </a:endParaRPr>
          </a:p>
          <a:p>
            <a:r>
              <a:rPr lang="en-US" b="1" baseline="0" dirty="0" smtClean="0"/>
              <a:t>Important Observations:</a:t>
            </a:r>
            <a:r>
              <a:rPr lang="en-US" sz="1200" b="0" i="0" u="none" strike="noStrike" kern="1200" baseline="0" dirty="0" smtClean="0">
                <a:solidFill>
                  <a:schemeClr val="tx1"/>
                </a:solidFill>
                <a:latin typeface="+mn-lt"/>
                <a:ea typeface="+mn-ea"/>
                <a:cs typeface="+mn-cs"/>
              </a:rPr>
              <a:t> Mean times are better than FCFS, but max times are worse due to starvation. </a:t>
            </a:r>
            <a:endParaRPr lang="en-US" sz="1200" b="1" i="0" u="none" strike="noStrike" kern="1200" baseline="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4318E9ED-9F2C-42DF-B900-727C634875E6}" type="slidenum">
              <a:rPr lang="en-US" smtClean="0"/>
              <a:t>5</a:t>
            </a:fld>
            <a:endParaRPr lang="en-US"/>
          </a:p>
        </p:txBody>
      </p:sp>
    </p:spTree>
    <p:extLst>
      <p:ext uri="{BB962C8B-B14F-4D97-AF65-F5344CB8AC3E}">
        <p14:creationId xmlns:p14="http://schemas.microsoft.com/office/powerpoint/2010/main" val="4053500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Q: </a:t>
            </a:r>
            <a:r>
              <a:rPr lang="en-US" sz="1200" b="0" i="0" u="none" strike="noStrike" kern="1200" baseline="0" dirty="0" smtClean="0">
                <a:solidFill>
                  <a:schemeClr val="tx1"/>
                </a:solidFill>
                <a:latin typeface="+mn-lt"/>
                <a:ea typeface="+mn-ea"/>
                <a:cs typeface="+mn-cs"/>
              </a:rPr>
              <a:t>How does the average burst size affect turnaround</a:t>
            </a:r>
          </a:p>
          <a:p>
            <a:r>
              <a:rPr lang="en-US" sz="1200" b="0" i="0" u="none" strike="noStrike" kern="1200" baseline="0" dirty="0" smtClean="0">
                <a:solidFill>
                  <a:schemeClr val="tx1"/>
                </a:solidFill>
                <a:latin typeface="+mn-lt"/>
                <a:ea typeface="+mn-ea"/>
                <a:cs typeface="+mn-cs"/>
              </a:rPr>
              <a:t>time and waiting time? Is this result intuitive?</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A: </a:t>
            </a:r>
            <a:r>
              <a:rPr lang="en-US" sz="1200" b="0" i="0" u="none" strike="noStrike" kern="1200" baseline="0" dirty="0" smtClean="0">
                <a:solidFill>
                  <a:schemeClr val="tx1"/>
                </a:solidFill>
                <a:latin typeface="+mn-lt"/>
                <a:ea typeface="+mn-ea"/>
                <a:cs typeface="+mn-cs"/>
              </a:rPr>
              <a:t>Similar to FCFS, wait &amp; turn times exponentially affected by burst size, probably due to queuing theory. </a:t>
            </a:r>
          </a:p>
          <a:p>
            <a:endParaRPr lang="en-US" sz="1200" b="0" i="0" u="none" strike="noStrike" kern="1200" baseline="0" dirty="0" smtClean="0">
              <a:solidFill>
                <a:schemeClr val="tx1"/>
              </a:solidFill>
              <a:latin typeface="+mn-lt"/>
              <a:ea typeface="+mn-ea"/>
              <a:cs typeface="+mn-cs"/>
            </a:endParaRPr>
          </a:p>
          <a:p>
            <a:r>
              <a:rPr lang="en-US" b="1" baseline="0" dirty="0" smtClean="0"/>
              <a:t>Important Observations:</a:t>
            </a:r>
            <a:r>
              <a:rPr lang="en-US" sz="1200" b="0" i="0" u="none" strike="noStrike" kern="1200" baseline="0" dirty="0" smtClean="0">
                <a:solidFill>
                  <a:schemeClr val="tx1"/>
                </a:solidFill>
                <a:latin typeface="+mn-lt"/>
                <a:ea typeface="+mn-ea"/>
                <a:cs typeface="+mn-cs"/>
              </a:rPr>
              <a:t> Mean times are better than FCFS, but max times are worse due to starvation. </a:t>
            </a:r>
            <a:endParaRPr lang="en-US" sz="1200" b="1" i="0" u="none" strike="noStrike" kern="1200" baseline="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4318E9ED-9F2C-42DF-B900-727C634875E6}" type="slidenum">
              <a:rPr lang="en-US" smtClean="0"/>
              <a:t>6</a:t>
            </a:fld>
            <a:endParaRPr lang="en-US"/>
          </a:p>
        </p:txBody>
      </p:sp>
    </p:spTree>
    <p:extLst>
      <p:ext uri="{BB962C8B-B14F-4D97-AF65-F5344CB8AC3E}">
        <p14:creationId xmlns:p14="http://schemas.microsoft.com/office/powerpoint/2010/main" val="4278392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5007F2A-11E3-4C94-B24F-99EDF20E3C15}" type="datetimeFigureOut">
              <a:rPr lang="en-US" smtClean="0"/>
              <a:t>3/5/2013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23FD6-66B6-4544-9278-3B4392571B24}" type="slidenum">
              <a:rPr lang="en-US" smtClean="0"/>
              <a:t>‹#›</a:t>
            </a:fld>
            <a:endParaRPr lang="en-US"/>
          </a:p>
        </p:txBody>
      </p:sp>
    </p:spTree>
    <p:extLst>
      <p:ext uri="{BB962C8B-B14F-4D97-AF65-F5344CB8AC3E}">
        <p14:creationId xmlns:p14="http://schemas.microsoft.com/office/powerpoint/2010/main" val="2933179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007F2A-11E3-4C94-B24F-99EDF20E3C15}" type="datetimeFigureOut">
              <a:rPr lang="en-US" smtClean="0"/>
              <a:t>3/5/2013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423FD6-66B6-4544-9278-3B4392571B24}" type="slidenum">
              <a:rPr lang="en-US" smtClean="0"/>
              <a:t>‹#›</a:t>
            </a:fld>
            <a:endParaRPr lang="en-US"/>
          </a:p>
        </p:txBody>
      </p:sp>
    </p:spTree>
    <p:extLst>
      <p:ext uri="{BB962C8B-B14F-4D97-AF65-F5344CB8AC3E}">
        <p14:creationId xmlns:p14="http://schemas.microsoft.com/office/powerpoint/2010/main" val="3526361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007F2A-11E3-4C94-B24F-99EDF20E3C15}" type="datetimeFigureOut">
              <a:rPr lang="en-US" smtClean="0"/>
              <a:t>3/5/2013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423FD6-66B6-4544-9278-3B4392571B24}" type="slidenum">
              <a:rPr lang="en-US" smtClean="0"/>
              <a:t>‹#›</a:t>
            </a:fld>
            <a:endParaRPr lang="en-US"/>
          </a:p>
        </p:txBody>
      </p:sp>
    </p:spTree>
    <p:extLst>
      <p:ext uri="{BB962C8B-B14F-4D97-AF65-F5344CB8AC3E}">
        <p14:creationId xmlns:p14="http://schemas.microsoft.com/office/powerpoint/2010/main" val="2176177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007F2A-11E3-4C94-B24F-99EDF20E3C15}" type="datetimeFigureOut">
              <a:rPr lang="en-US" smtClean="0"/>
              <a:t>3/5/2013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23FD6-66B6-4544-9278-3B4392571B24}" type="slidenum">
              <a:rPr lang="en-US" smtClean="0"/>
              <a:t>‹#›</a:t>
            </a:fld>
            <a:endParaRPr lang="en-US"/>
          </a:p>
        </p:txBody>
      </p:sp>
    </p:spTree>
    <p:extLst>
      <p:ext uri="{BB962C8B-B14F-4D97-AF65-F5344CB8AC3E}">
        <p14:creationId xmlns:p14="http://schemas.microsoft.com/office/powerpoint/2010/main" val="4023685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007F2A-11E3-4C94-B24F-99EDF20E3C15}" type="datetimeFigureOut">
              <a:rPr lang="en-US" smtClean="0"/>
              <a:t>3/5/2013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23FD6-66B6-4544-9278-3B4392571B24}" type="slidenum">
              <a:rPr lang="en-US" smtClean="0"/>
              <a:t>‹#›</a:t>
            </a:fld>
            <a:endParaRPr lang="en-US"/>
          </a:p>
        </p:txBody>
      </p:sp>
    </p:spTree>
    <p:extLst>
      <p:ext uri="{BB962C8B-B14F-4D97-AF65-F5344CB8AC3E}">
        <p14:creationId xmlns:p14="http://schemas.microsoft.com/office/powerpoint/2010/main" val="1097858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65007F2A-11E3-4C94-B24F-99EDF20E3C15}" type="datetimeFigureOut">
              <a:rPr lang="en-US" smtClean="0"/>
              <a:t>3/5/2013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B423FD6-66B6-4544-9278-3B4392571B24}" type="slidenum">
              <a:rPr lang="en-US" smtClean="0"/>
              <a:t>‹#›</a:t>
            </a:fld>
            <a:endParaRPr lang="en-US"/>
          </a:p>
        </p:txBody>
      </p:sp>
    </p:spTree>
    <p:extLst>
      <p:ext uri="{BB962C8B-B14F-4D97-AF65-F5344CB8AC3E}">
        <p14:creationId xmlns:p14="http://schemas.microsoft.com/office/powerpoint/2010/main" val="130256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65007F2A-11E3-4C94-B24F-99EDF20E3C15}" type="datetimeFigureOut">
              <a:rPr lang="en-US" smtClean="0"/>
              <a:t>3/5/2013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B423FD6-66B6-4544-9278-3B4392571B24}" type="slidenum">
              <a:rPr lang="en-US" smtClean="0"/>
              <a:t>‹#›</a:t>
            </a:fld>
            <a:endParaRPr lang="en-US"/>
          </a:p>
        </p:txBody>
      </p:sp>
    </p:spTree>
    <p:extLst>
      <p:ext uri="{BB962C8B-B14F-4D97-AF65-F5344CB8AC3E}">
        <p14:creationId xmlns:p14="http://schemas.microsoft.com/office/powerpoint/2010/main" val="4201972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65007F2A-11E3-4C94-B24F-99EDF20E3C15}" type="datetimeFigureOut">
              <a:rPr lang="en-US" smtClean="0"/>
              <a:t>3/5/2013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B423FD6-66B6-4544-9278-3B4392571B24}" type="slidenum">
              <a:rPr lang="en-US" smtClean="0"/>
              <a:t>‹#›</a:t>
            </a:fld>
            <a:endParaRPr lang="en-US"/>
          </a:p>
        </p:txBody>
      </p:sp>
    </p:spTree>
    <p:extLst>
      <p:ext uri="{BB962C8B-B14F-4D97-AF65-F5344CB8AC3E}">
        <p14:creationId xmlns:p14="http://schemas.microsoft.com/office/powerpoint/2010/main" val="2594994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5007F2A-11E3-4C94-B24F-99EDF20E3C15}" type="datetimeFigureOut">
              <a:rPr lang="en-US" smtClean="0"/>
              <a:t>3/5/2013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23FD6-66B6-4544-9278-3B4392571B24}" type="slidenum">
              <a:rPr lang="en-US" smtClean="0"/>
              <a:t>‹#›</a:t>
            </a:fld>
            <a:endParaRPr lang="en-US"/>
          </a:p>
        </p:txBody>
      </p:sp>
    </p:spTree>
    <p:extLst>
      <p:ext uri="{BB962C8B-B14F-4D97-AF65-F5344CB8AC3E}">
        <p14:creationId xmlns:p14="http://schemas.microsoft.com/office/powerpoint/2010/main" val="1639317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65007F2A-11E3-4C94-B24F-99EDF20E3C15}" type="datetimeFigureOut">
              <a:rPr lang="en-US" smtClean="0"/>
              <a:t>3/5/2013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B423FD6-66B6-4544-9278-3B4392571B24}" type="slidenum">
              <a:rPr lang="en-US" smtClean="0"/>
              <a:t>‹#›</a:t>
            </a:fld>
            <a:endParaRPr lang="en-US"/>
          </a:p>
        </p:txBody>
      </p:sp>
    </p:spTree>
    <p:extLst>
      <p:ext uri="{BB962C8B-B14F-4D97-AF65-F5344CB8AC3E}">
        <p14:creationId xmlns:p14="http://schemas.microsoft.com/office/powerpoint/2010/main" val="475669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65007F2A-11E3-4C94-B24F-99EDF20E3C15}" type="datetimeFigureOut">
              <a:rPr lang="en-US" smtClean="0"/>
              <a:t>3/5/2013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1B423FD6-66B6-4544-9278-3B4392571B24}" type="slidenum">
              <a:rPr lang="en-US" smtClean="0"/>
              <a:t>‹#›</a:t>
            </a:fld>
            <a:endParaRPr lang="en-US"/>
          </a:p>
        </p:txBody>
      </p:sp>
    </p:spTree>
    <p:extLst>
      <p:ext uri="{BB962C8B-B14F-4D97-AF65-F5344CB8AC3E}">
        <p14:creationId xmlns:p14="http://schemas.microsoft.com/office/powerpoint/2010/main" val="3311681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65007F2A-11E3-4C94-B24F-99EDF20E3C15}" type="datetimeFigureOut">
              <a:rPr lang="en-US" smtClean="0"/>
              <a:t>3/5/2013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B423FD6-66B6-4544-9278-3B4392571B24}" type="slidenum">
              <a:rPr lang="en-US" smtClean="0"/>
              <a:t>‹#›</a:t>
            </a:fld>
            <a:endParaRPr lang="en-US"/>
          </a:p>
        </p:txBody>
      </p:sp>
    </p:spTree>
    <p:extLst>
      <p:ext uri="{BB962C8B-B14F-4D97-AF65-F5344CB8AC3E}">
        <p14:creationId xmlns:p14="http://schemas.microsoft.com/office/powerpoint/2010/main" val="300208700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UCI CS 143 W’12</a:t>
            </a:r>
            <a:br>
              <a:rPr lang="en-US" dirty="0" smtClean="0"/>
            </a:br>
            <a:r>
              <a:rPr lang="en-US" dirty="0" smtClean="0"/>
              <a:t>Operating Systems</a:t>
            </a:r>
            <a:br>
              <a:rPr lang="en-US" dirty="0" smtClean="0"/>
            </a:br>
            <a:r>
              <a:rPr lang="en-US" sz="4800" dirty="0" smtClean="0">
                <a:solidFill>
                  <a:schemeClr val="accent2">
                    <a:lumMod val="75000"/>
                  </a:schemeClr>
                </a:solidFill>
              </a:rPr>
              <a:t>Project: Scheduling Algorithms Programming &amp; Analysis</a:t>
            </a:r>
            <a:endParaRPr lang="en-US" sz="4800" dirty="0">
              <a:solidFill>
                <a:schemeClr val="accent2">
                  <a:lumMod val="75000"/>
                </a:schemeClr>
              </a:solidFill>
            </a:endParaRPr>
          </a:p>
        </p:txBody>
      </p:sp>
      <p:sp>
        <p:nvSpPr>
          <p:cNvPr id="3" name="Subtitle 2"/>
          <p:cNvSpPr>
            <a:spLocks noGrp="1"/>
          </p:cNvSpPr>
          <p:nvPr>
            <p:ph type="subTitle" idx="1"/>
          </p:nvPr>
        </p:nvSpPr>
        <p:spPr/>
        <p:txBody>
          <a:bodyPr>
            <a:normAutofit/>
          </a:bodyPr>
          <a:lstStyle/>
          <a:p>
            <a:r>
              <a:rPr lang="en-US" dirty="0" smtClean="0"/>
              <a:t>Andrew </a:t>
            </a:r>
            <a:r>
              <a:rPr lang="en-US" dirty="0" err="1" smtClean="0"/>
              <a:t>Maltun</a:t>
            </a:r>
            <a:endParaRPr lang="en-US" dirty="0" smtClean="0"/>
          </a:p>
          <a:p>
            <a:r>
              <a:rPr lang="en-US" dirty="0" smtClean="0"/>
              <a:t>Erik </a:t>
            </a:r>
            <a:r>
              <a:rPr lang="en-US" dirty="0" err="1" smtClean="0"/>
              <a:t>Westrup</a:t>
            </a:r>
            <a:endParaRPr lang="en-US" dirty="0" smtClean="0"/>
          </a:p>
        </p:txBody>
      </p:sp>
    </p:spTree>
    <p:extLst>
      <p:ext uri="{BB962C8B-B14F-4D97-AF65-F5344CB8AC3E}">
        <p14:creationId xmlns:p14="http://schemas.microsoft.com/office/powerpoint/2010/main" val="4007212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p:txBody>
          <a:bodyPr>
            <a:normAutofit/>
          </a:bodyPr>
          <a:lstStyle/>
          <a:p>
            <a:r>
              <a:rPr lang="en-US" dirty="0" smtClean="0"/>
              <a:t>Preemptive vs. non-preemptive</a:t>
            </a:r>
          </a:p>
          <a:p>
            <a:pPr lvl="1"/>
            <a:r>
              <a:rPr lang="en-US" dirty="0" smtClean="0"/>
              <a:t>Response time == wait time for non-PE </a:t>
            </a:r>
            <a:r>
              <a:rPr lang="en-US" dirty="0" err="1" smtClean="0"/>
              <a:t>algos</a:t>
            </a:r>
            <a:endParaRPr lang="en-US" dirty="0" smtClean="0"/>
          </a:p>
          <a:p>
            <a:pPr lvl="1"/>
            <a:r>
              <a:rPr lang="en-US" dirty="0" smtClean="0"/>
              <a:t>Response time &lt; wait time for PE</a:t>
            </a:r>
          </a:p>
          <a:p>
            <a:pPr lvl="1"/>
            <a:r>
              <a:rPr lang="en-US" dirty="0" smtClean="0"/>
              <a:t>With small sigma, PE converge on non-PE </a:t>
            </a:r>
            <a:r>
              <a:rPr lang="en-US" dirty="0" err="1" smtClean="0"/>
              <a:t>algos</a:t>
            </a:r>
            <a:endParaRPr lang="en-US" dirty="0" smtClean="0"/>
          </a:p>
          <a:p>
            <a:pPr lvl="1"/>
            <a:r>
              <a:rPr lang="en-US" dirty="0" smtClean="0"/>
              <a:t>After all jobs are in queue, PE/non-PE are equal</a:t>
            </a:r>
          </a:p>
          <a:p>
            <a:pPr lvl="1"/>
            <a:r>
              <a:rPr lang="en-US" dirty="0" smtClean="0"/>
              <a:t>PE advantage is larger when:</a:t>
            </a:r>
          </a:p>
          <a:p>
            <a:pPr lvl="2"/>
            <a:r>
              <a:rPr lang="en-US" dirty="0" smtClean="0"/>
              <a:t>Std. deviation of job times/</a:t>
            </a:r>
            <a:r>
              <a:rPr lang="en-US" dirty="0" err="1" smtClean="0"/>
              <a:t>prios</a:t>
            </a:r>
            <a:r>
              <a:rPr lang="en-US" dirty="0" smtClean="0"/>
              <a:t> is large (bigger chance of being preempted)</a:t>
            </a:r>
          </a:p>
          <a:p>
            <a:pPr lvl="2"/>
            <a:r>
              <a:rPr lang="en-US" dirty="0" smtClean="0"/>
              <a:t>Jobs enter queue slowly (once queue is filled, PE==non-PE)</a:t>
            </a:r>
          </a:p>
          <a:p>
            <a:r>
              <a:rPr lang="en-US" dirty="0" smtClean="0"/>
              <a:t>When jobs execute faster than they arrive, FCFS, SJFS, </a:t>
            </a:r>
            <a:r>
              <a:rPr lang="en-US" dirty="0" err="1" smtClean="0"/>
              <a:t>Prio</a:t>
            </a:r>
            <a:r>
              <a:rPr lang="en-US" dirty="0" smtClean="0"/>
              <a:t> all converge to FCFS (i.e. for job size == 20)</a:t>
            </a:r>
          </a:p>
          <a:p>
            <a:pPr lvl="1"/>
            <a:r>
              <a:rPr lang="en-US" dirty="0" smtClean="0"/>
              <a:t>As job size increases, </a:t>
            </a:r>
            <a:r>
              <a:rPr lang="en-US" dirty="0" err="1" smtClean="0"/>
              <a:t>algos</a:t>
            </a:r>
            <a:r>
              <a:rPr lang="en-US" dirty="0" smtClean="0"/>
              <a:t> diverge</a:t>
            </a:r>
          </a:p>
          <a:p>
            <a:r>
              <a:rPr lang="en-US" dirty="0" smtClean="0"/>
              <a:t>SJFS may do arbitrarily better or worse depending on when short/long jobs arrive (i.e. badly if lots of short jobs come at the end, and jobs come in fast. First jobs will wait a long time)</a:t>
            </a:r>
          </a:p>
        </p:txBody>
      </p:sp>
    </p:spTree>
    <p:extLst>
      <p:ext uri="{BB962C8B-B14F-4D97-AF65-F5344CB8AC3E}">
        <p14:creationId xmlns:p14="http://schemas.microsoft.com/office/powerpoint/2010/main" val="159650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Observations</a:t>
            </a:r>
            <a:endParaRPr lang="en-US" dirty="0"/>
          </a:p>
        </p:txBody>
      </p:sp>
      <p:sp>
        <p:nvSpPr>
          <p:cNvPr id="3" name="Content Placeholder 2"/>
          <p:cNvSpPr>
            <a:spLocks noGrp="1"/>
          </p:cNvSpPr>
          <p:nvPr>
            <p:ph idx="1"/>
          </p:nvPr>
        </p:nvSpPr>
        <p:spPr/>
        <p:txBody>
          <a:bodyPr/>
          <a:lstStyle/>
          <a:p>
            <a:r>
              <a:rPr lang="en-US" dirty="0" smtClean="0"/>
              <a:t>Essentially two regimes: </a:t>
            </a:r>
          </a:p>
          <a:p>
            <a:pPr lvl="1"/>
            <a:r>
              <a:rPr lang="en-US" dirty="0" smtClean="0"/>
              <a:t>Jobs still entering queue (R1)</a:t>
            </a:r>
          </a:p>
          <a:p>
            <a:pPr lvl="1"/>
            <a:r>
              <a:rPr lang="en-US" dirty="0" smtClean="0"/>
              <a:t>All jobs in queue (R2)</a:t>
            </a:r>
          </a:p>
          <a:p>
            <a:pPr lvl="1"/>
            <a:r>
              <a:rPr lang="en-US" dirty="0" smtClean="0"/>
              <a:t>May be that different </a:t>
            </a:r>
            <a:r>
              <a:rPr lang="en-US" dirty="0" err="1" smtClean="0"/>
              <a:t>algos</a:t>
            </a:r>
            <a:r>
              <a:rPr lang="en-US" dirty="0" smtClean="0"/>
              <a:t> are optimal in each regime</a:t>
            </a:r>
          </a:p>
          <a:p>
            <a:pPr lvl="1"/>
            <a:r>
              <a:rPr lang="en-US" dirty="0" smtClean="0"/>
              <a:t>FCFS optimal for R2 since at this point it makes sense to target jobs in </a:t>
            </a:r>
            <a:r>
              <a:rPr lang="en-US" dirty="0" err="1" smtClean="0"/>
              <a:t>orderwith</a:t>
            </a:r>
            <a:r>
              <a:rPr lang="en-US" dirty="0" smtClean="0"/>
              <a:t> highest wait + turn times already? Or SJFS?</a:t>
            </a:r>
          </a:p>
          <a:p>
            <a:pPr lvl="1"/>
            <a:r>
              <a:rPr lang="en-US" dirty="0" smtClean="0"/>
              <a:t>What is </a:t>
            </a:r>
            <a:r>
              <a:rPr lang="en-US" smtClean="0"/>
              <a:t>optimal </a:t>
            </a:r>
            <a:endParaRPr lang="en-US" dirty="0"/>
          </a:p>
        </p:txBody>
      </p:sp>
    </p:spTree>
    <p:extLst>
      <p:ext uri="{BB962C8B-B14F-4D97-AF65-F5344CB8AC3E}">
        <p14:creationId xmlns:p14="http://schemas.microsoft.com/office/powerpoint/2010/main" val="286046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FJFS Results</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070618102"/>
              </p:ext>
            </p:extLst>
          </p:nvPr>
        </p:nvGraphicFramePr>
        <p:xfrm>
          <a:off x="3868738" y="863600"/>
          <a:ext cx="7315200" cy="5121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993150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SJF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19096298"/>
              </p:ext>
            </p:extLst>
          </p:nvPr>
        </p:nvGraphicFramePr>
        <p:xfrm>
          <a:off x="3868738" y="863600"/>
          <a:ext cx="7315200" cy="5121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49169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SJF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832883"/>
              </p:ext>
            </p:extLst>
          </p:nvPr>
        </p:nvGraphicFramePr>
        <p:xfrm>
          <a:off x="3868738" y="863600"/>
          <a:ext cx="7315200" cy="5121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279398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Comparative Results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99767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TC103457475[[fn=Frame]]</Template>
  <TotalTime>598</TotalTime>
  <Words>469</Words>
  <Application>Microsoft Office PowerPoint</Application>
  <PresentationFormat>Widescreen</PresentationFormat>
  <Paragraphs>57</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Corbel</vt:lpstr>
      <vt:lpstr>Wingdings 2</vt:lpstr>
      <vt:lpstr>Frame</vt:lpstr>
      <vt:lpstr>UCI CS 143 W’12 Operating Systems Project: Scheduling Algorithms Programming &amp; Analysis</vt:lpstr>
      <vt:lpstr>Observations</vt:lpstr>
      <vt:lpstr>More Observations</vt:lpstr>
      <vt:lpstr>FJFS Results</vt:lpstr>
      <vt:lpstr>SJF Results</vt:lpstr>
      <vt:lpstr>SJF Results</vt:lpstr>
      <vt:lpstr>Comparative 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M</dc:creator>
  <cp:lastModifiedBy>Andy M</cp:lastModifiedBy>
  <cp:revision>17</cp:revision>
  <dcterms:created xsi:type="dcterms:W3CDTF">2013-03-05T01:49:53Z</dcterms:created>
  <dcterms:modified xsi:type="dcterms:W3CDTF">2013-03-06T06:18:03Z</dcterms:modified>
</cp:coreProperties>
</file>