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1" autoAdjust="0"/>
  </p:normalViewPr>
  <p:slideViewPr>
    <p:cSldViewPr snapToGrid="0">
      <p:cViewPr varScale="1">
        <p:scale>
          <a:sx n="34" d="100"/>
          <a:sy n="34" d="100"/>
        </p:scale>
        <p:origin x="13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8558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dirty="0"/>
          </a:p>
        </p:txBody>
      </p:sp>
      <p:sp>
        <p:nvSpPr>
          <p:cNvPr id="87" name="Google Shape;87;p4:notes"/>
          <p:cNvSpPr>
            <a:spLocks noGrp="1" noRot="1" noChangeAspect="1"/>
          </p:cNvSpPr>
          <p:nvPr>
            <p:ph type="sldImg" idx="2"/>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03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b="0" i="0" u="none" strike="noStrike" cap="none">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b="0" i="0" u="none" strike="noStrike" cap="none">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48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48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48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48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48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48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48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4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75" name="Google Shape;75;p11"/>
          <p:cNvSpPr txBox="1">
            <a:spLocks noGrp="1"/>
          </p:cNvSpPr>
          <p:nvPr>
            <p:ph type="body" idx="1"/>
          </p:nvPr>
        </p:nvSpPr>
        <p:spPr>
          <a:xfrm rot="5400000">
            <a:off x="9218613" y="-2452687"/>
            <a:ext cx="14481175" cy="29629100"/>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8" name="Google Shape;78;p11"/>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18208626" y="6537327"/>
            <a:ext cx="18722973" cy="740727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81" name="Google Shape;81;p12"/>
          <p:cNvSpPr txBox="1">
            <a:spLocks noGrp="1"/>
          </p:cNvSpPr>
          <p:nvPr>
            <p:ph type="body" idx="1"/>
          </p:nvPr>
        </p:nvSpPr>
        <p:spPr>
          <a:xfrm rot="5400000">
            <a:off x="3241677" y="-717550"/>
            <a:ext cx="18722973" cy="21917027"/>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4" name="Google Shape;84;p12"/>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2470150" y="6816727"/>
            <a:ext cx="27978101" cy="47053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22" name="Google Shape;22;p3"/>
          <p:cNvSpPr txBox="1">
            <a:spLocks noGrp="1"/>
          </p:cNvSpPr>
          <p:nvPr>
            <p:ph type="subTitle" idx="1"/>
          </p:nvPr>
        </p:nvSpPr>
        <p:spPr>
          <a:xfrm>
            <a:off x="4937127" y="12436477"/>
            <a:ext cx="23044149" cy="5607050"/>
          </a:xfrm>
          <a:prstGeom prst="rect">
            <a:avLst/>
          </a:prstGeom>
          <a:noFill/>
          <a:ln>
            <a:noFill/>
          </a:ln>
        </p:spPr>
        <p:txBody>
          <a:bodyPr spcFirstLastPara="1" wrap="square" lIns="91425" tIns="91425" rIns="91425" bIns="91425" anchor="t" anchorCtr="0">
            <a:noAutofit/>
          </a:bodyPr>
          <a:lstStyle>
            <a:lvl1pPr marL="0" marR="0" lvl="0" indent="0" algn="ctr" rtl="0">
              <a:spcBef>
                <a:spcPts val="2200"/>
              </a:spcBef>
              <a:spcAft>
                <a:spcPts val="0"/>
              </a:spcAft>
              <a:buClr>
                <a:schemeClr val="dk1"/>
              </a:buClr>
              <a:buSzPts val="11000"/>
              <a:buFont typeface="Arial"/>
              <a:buNone/>
              <a:defRPr sz="11000" b="0" i="0" u="none" strike="noStrike" cap="none">
                <a:solidFill>
                  <a:schemeClr val="dk1"/>
                </a:solidFill>
                <a:latin typeface="Arial"/>
                <a:ea typeface="Arial"/>
                <a:cs typeface="Arial"/>
                <a:sym typeface="Arial"/>
              </a:defRPr>
            </a:lvl1pPr>
            <a:lvl2pPr marL="914400" marR="0" lvl="1" indent="0"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2pPr>
            <a:lvl3pPr marL="1828800" marR="0" lvl="2" indent="0" algn="ctr" rtl="0">
              <a:spcBef>
                <a:spcPts val="1640"/>
              </a:spcBef>
              <a:spcAft>
                <a:spcPts val="0"/>
              </a:spcAft>
              <a:buClr>
                <a:schemeClr val="dk1"/>
              </a:buClr>
              <a:buSzPts val="8200"/>
              <a:buFont typeface="Arial"/>
              <a:buNone/>
              <a:defRPr sz="8200" b="0" i="0" u="none" strike="noStrike" cap="none">
                <a:solidFill>
                  <a:schemeClr val="dk1"/>
                </a:solidFill>
                <a:latin typeface="Arial"/>
                <a:ea typeface="Arial"/>
                <a:cs typeface="Arial"/>
                <a:sym typeface="Arial"/>
              </a:defRPr>
            </a:lvl3pPr>
            <a:lvl4pPr marL="2743200" marR="0" lvl="3"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4pPr>
            <a:lvl5pPr marL="3657600" marR="0" lvl="4"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5pPr>
            <a:lvl6pPr marL="4572000" marR="0" lvl="5"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6pPr>
            <a:lvl7pPr marL="5486400" marR="0" lvl="6"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7pPr>
            <a:lvl8pPr marL="6400800" marR="0" lvl="7"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8pPr>
            <a:lvl9pPr marL="7315200" marR="0" lvl="8"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28" name="Google Shape;28;p4"/>
          <p:cNvSpPr txBox="1">
            <a:spLocks noGrp="1"/>
          </p:cNvSpPr>
          <p:nvPr>
            <p:ph type="body" idx="1"/>
          </p:nvPr>
        </p:nvSpPr>
        <p:spPr>
          <a:xfrm>
            <a:off x="1644650" y="5121275"/>
            <a:ext cx="29629100" cy="14481175"/>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600327" y="14103350"/>
            <a:ext cx="27981274" cy="43561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8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34" name="Google Shape;34;p5"/>
          <p:cNvSpPr txBox="1">
            <a:spLocks noGrp="1"/>
          </p:cNvSpPr>
          <p:nvPr>
            <p:ph type="body" idx="1"/>
          </p:nvPr>
        </p:nvSpPr>
        <p:spPr>
          <a:xfrm>
            <a:off x="2600327" y="9302750"/>
            <a:ext cx="27981274" cy="48006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800"/>
              </a:spcBef>
              <a:spcAft>
                <a:spcPts val="0"/>
              </a:spcAft>
              <a:buClr>
                <a:schemeClr val="dk1"/>
              </a:buClr>
              <a:buSzPts val="11000"/>
              <a:buFont typeface="Arial"/>
              <a:buNone/>
              <a:defRPr sz="4000" b="0" i="0" u="none" strike="noStrike" cap="none">
                <a:solidFill>
                  <a:schemeClr val="dk1"/>
                </a:solidFill>
                <a:latin typeface="Arial"/>
                <a:ea typeface="Arial"/>
                <a:cs typeface="Arial"/>
                <a:sym typeface="Arial"/>
              </a:defRPr>
            </a:lvl1pPr>
            <a:lvl2pPr marL="914400" marR="0" lvl="1" indent="-228600" algn="l" rtl="0">
              <a:spcBef>
                <a:spcPts val="720"/>
              </a:spcBef>
              <a:spcAft>
                <a:spcPts val="0"/>
              </a:spcAft>
              <a:buClr>
                <a:schemeClr val="dk1"/>
              </a:buClr>
              <a:buSzPts val="9600"/>
              <a:buFont typeface="Arial"/>
              <a:buNone/>
              <a:defRPr sz="3600" b="0" i="0" u="none" strike="noStrike" cap="none">
                <a:solidFill>
                  <a:schemeClr val="dk1"/>
                </a:solidFill>
                <a:latin typeface="Arial"/>
                <a:ea typeface="Arial"/>
                <a:cs typeface="Arial"/>
                <a:sym typeface="Arial"/>
              </a:defRPr>
            </a:lvl2pPr>
            <a:lvl3pPr marL="1371600" marR="0" lvl="2" indent="-228600" algn="l" rtl="0">
              <a:spcBef>
                <a:spcPts val="640"/>
              </a:spcBef>
              <a:spcAft>
                <a:spcPts val="0"/>
              </a:spcAft>
              <a:buClr>
                <a:schemeClr val="dk1"/>
              </a:buClr>
              <a:buSzPts val="8200"/>
              <a:buFont typeface="Arial"/>
              <a:buNone/>
              <a:defRPr sz="3200" b="0" i="0" u="none" strike="noStrike" cap="none">
                <a:solidFill>
                  <a:schemeClr val="dk1"/>
                </a:solidFill>
                <a:latin typeface="Arial"/>
                <a:ea typeface="Arial"/>
                <a:cs typeface="Arial"/>
                <a:sym typeface="Arial"/>
              </a:defRPr>
            </a:lvl3pPr>
            <a:lvl4pPr marL="1828800" marR="0" lvl="3"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4pPr>
            <a:lvl5pPr marL="2286000" marR="0" lvl="4"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5pPr>
            <a:lvl6pPr marL="2743200" marR="0" lvl="5"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6pPr>
            <a:lvl7pPr marL="3200400" marR="0" lvl="6"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7pPr>
            <a:lvl8pPr marL="3657600" marR="0" lvl="7"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8pPr>
            <a:lvl9pPr marL="4114800" marR="0" lvl="8"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40" name="Google Shape;40;p6"/>
          <p:cNvSpPr txBox="1">
            <a:spLocks noGrp="1"/>
          </p:cNvSpPr>
          <p:nvPr>
            <p:ph type="body" idx="1"/>
          </p:nvPr>
        </p:nvSpPr>
        <p:spPr>
          <a:xfrm>
            <a:off x="1644651" y="5121277"/>
            <a:ext cx="14662150" cy="14481174"/>
          </a:xfrm>
          <a:prstGeom prst="rect">
            <a:avLst/>
          </a:prstGeom>
          <a:noFill/>
          <a:ln>
            <a:noFill/>
          </a:ln>
        </p:spPr>
        <p:txBody>
          <a:bodyPr spcFirstLastPara="1" wrap="square" lIns="91425" tIns="91425" rIns="91425" bIns="91425"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2"/>
          </p:nvPr>
        </p:nvSpPr>
        <p:spPr>
          <a:xfrm>
            <a:off x="16611602" y="5121277"/>
            <a:ext cx="14662150" cy="14481174"/>
          </a:xfrm>
          <a:prstGeom prst="rect">
            <a:avLst/>
          </a:prstGeom>
          <a:noFill/>
          <a:ln>
            <a:noFill/>
          </a:ln>
        </p:spPr>
        <p:txBody>
          <a:bodyPr spcFirstLastPara="1" wrap="square" lIns="91425" tIns="91425" rIns="91425" bIns="91425"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47" name="Google Shape;47;p7"/>
          <p:cNvSpPr txBox="1">
            <a:spLocks noGrp="1"/>
          </p:cNvSpPr>
          <p:nvPr>
            <p:ph type="body" idx="1"/>
          </p:nvPr>
        </p:nvSpPr>
        <p:spPr>
          <a:xfrm>
            <a:off x="1644650" y="4911727"/>
            <a:ext cx="14544675" cy="2047874"/>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960"/>
              </a:spcBef>
              <a:spcAft>
                <a:spcPts val="0"/>
              </a:spcAft>
              <a:buClr>
                <a:schemeClr val="dk1"/>
              </a:buClr>
              <a:buSzPts val="110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96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82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9pPr>
          </a:lstStyle>
          <a:p>
            <a:endParaRPr/>
          </a:p>
        </p:txBody>
      </p:sp>
      <p:sp>
        <p:nvSpPr>
          <p:cNvPr id="48" name="Google Shape;48;p7"/>
          <p:cNvSpPr txBox="1">
            <a:spLocks noGrp="1"/>
          </p:cNvSpPr>
          <p:nvPr>
            <p:ph type="body" idx="2"/>
          </p:nvPr>
        </p:nvSpPr>
        <p:spPr>
          <a:xfrm>
            <a:off x="1644650" y="6959601"/>
            <a:ext cx="14544675" cy="12642850"/>
          </a:xfrm>
          <a:prstGeom prst="rect">
            <a:avLst/>
          </a:prstGeom>
          <a:noFill/>
          <a:ln>
            <a:noFill/>
          </a:ln>
        </p:spPr>
        <p:txBody>
          <a:bodyPr spcFirstLastPara="1" wrap="square" lIns="91425" tIns="91425" rIns="91425" bIns="91425"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body" idx="3"/>
          </p:nvPr>
        </p:nvSpPr>
        <p:spPr>
          <a:xfrm>
            <a:off x="16722727" y="4911727"/>
            <a:ext cx="14551024" cy="2047874"/>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960"/>
              </a:spcBef>
              <a:spcAft>
                <a:spcPts val="0"/>
              </a:spcAft>
              <a:buClr>
                <a:schemeClr val="dk1"/>
              </a:buClr>
              <a:buSzPts val="110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96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82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9pPr>
          </a:lstStyle>
          <a:p>
            <a:endParaRPr/>
          </a:p>
        </p:txBody>
      </p:sp>
      <p:sp>
        <p:nvSpPr>
          <p:cNvPr id="50" name="Google Shape;50;p7"/>
          <p:cNvSpPr txBox="1">
            <a:spLocks noGrp="1"/>
          </p:cNvSpPr>
          <p:nvPr>
            <p:ph type="body" idx="4"/>
          </p:nvPr>
        </p:nvSpPr>
        <p:spPr>
          <a:xfrm>
            <a:off x="16722727" y="6959601"/>
            <a:ext cx="14551024" cy="12642850"/>
          </a:xfrm>
          <a:prstGeom prst="rect">
            <a:avLst/>
          </a:prstGeom>
          <a:noFill/>
          <a:ln>
            <a:noFill/>
          </a:ln>
        </p:spPr>
        <p:txBody>
          <a:bodyPr spcFirstLastPara="1" wrap="square" lIns="91425" tIns="91425" rIns="91425" bIns="91425"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56" name="Google Shape;56;p8"/>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644651" y="873126"/>
            <a:ext cx="10829926" cy="3717924"/>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61" name="Google Shape;61;p9"/>
          <p:cNvSpPr txBox="1">
            <a:spLocks noGrp="1"/>
          </p:cNvSpPr>
          <p:nvPr>
            <p:ph type="body" idx="1"/>
          </p:nvPr>
        </p:nvSpPr>
        <p:spPr>
          <a:xfrm>
            <a:off x="12871450" y="873126"/>
            <a:ext cx="18402300" cy="18729323"/>
          </a:xfrm>
          <a:prstGeom prst="rect">
            <a:avLst/>
          </a:prstGeom>
          <a:noFill/>
          <a:ln>
            <a:noFill/>
          </a:ln>
        </p:spPr>
        <p:txBody>
          <a:bodyPr spcFirstLastPara="1" wrap="square" lIns="91425" tIns="91425" rIns="91425" bIns="91425" anchor="t" anchorCtr="0">
            <a:noAutofit/>
          </a:bodyPr>
          <a:lstStyle>
            <a:lvl1pPr marL="457200" marR="0" lvl="0" indent="-635000" algn="l" rtl="0">
              <a:spcBef>
                <a:spcPts val="1280"/>
              </a:spcBef>
              <a:spcAft>
                <a:spcPts val="0"/>
              </a:spcAft>
              <a:buClr>
                <a:schemeClr val="dk1"/>
              </a:buClr>
              <a:buSzPts val="6400"/>
              <a:buFont typeface="Arial"/>
              <a:buChar char="•"/>
              <a:defRPr sz="6400" b="0" i="0" u="none" strike="noStrike" cap="none">
                <a:solidFill>
                  <a:schemeClr val="dk1"/>
                </a:solidFill>
                <a:latin typeface="Arial"/>
                <a:ea typeface="Arial"/>
                <a:cs typeface="Arial"/>
                <a:sym typeface="Arial"/>
              </a:defRPr>
            </a:lvl1pPr>
            <a:lvl2pPr marL="914400" marR="0" lvl="1"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2pPr>
            <a:lvl3pPr marL="1371600" marR="0" lvl="2"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3pPr>
            <a:lvl4pPr marL="1828800" marR="0" lvl="3"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4pPr>
            <a:lvl5pPr marL="2286000" marR="0" lvl="4"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5pPr>
            <a:lvl6pPr marL="2743200" marR="0" lvl="5"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6pPr>
            <a:lvl7pPr marL="3200400" marR="0" lvl="6"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7pPr>
            <a:lvl8pPr marL="3657600" marR="0" lvl="7"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8pPr>
            <a:lvl9pPr marL="4114800" marR="0" lvl="8"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9pPr>
          </a:lstStyle>
          <a:p>
            <a:endParaRPr/>
          </a:p>
        </p:txBody>
      </p:sp>
      <p:sp>
        <p:nvSpPr>
          <p:cNvPr id="62" name="Google Shape;62;p9"/>
          <p:cNvSpPr txBox="1">
            <a:spLocks noGrp="1"/>
          </p:cNvSpPr>
          <p:nvPr>
            <p:ph type="body" idx="2"/>
          </p:nvPr>
        </p:nvSpPr>
        <p:spPr>
          <a:xfrm>
            <a:off x="1644651" y="4591050"/>
            <a:ext cx="10829926" cy="15011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1"/>
              </a:buClr>
              <a:buSzPts val="110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96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82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65" name="Google Shape;65;p9"/>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451600" y="15360650"/>
            <a:ext cx="19751676" cy="1816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68" name="Google Shape;68;p10"/>
          <p:cNvSpPr>
            <a:spLocks noGrp="1"/>
          </p:cNvSpPr>
          <p:nvPr>
            <p:ph type="pic" idx="2"/>
          </p:nvPr>
        </p:nvSpPr>
        <p:spPr>
          <a:xfrm>
            <a:off x="6451600" y="1962151"/>
            <a:ext cx="19751676" cy="13166727"/>
          </a:xfrm>
          <a:prstGeom prst="rect">
            <a:avLst/>
          </a:prstGeom>
          <a:noFill/>
          <a:ln>
            <a:noFill/>
          </a:ln>
        </p:spPr>
        <p:txBody>
          <a:bodyPr spcFirstLastPara="1" wrap="square" lIns="91425" tIns="91425" rIns="91425" bIns="91425" anchor="t" anchorCtr="0">
            <a:noAutofit/>
          </a:bodyPr>
          <a:lstStyle>
            <a:lvl1pPr marL="0" marR="0" lvl="0" indent="0" algn="l" rtl="0">
              <a:spcBef>
                <a:spcPts val="1280"/>
              </a:spcBef>
              <a:spcAft>
                <a:spcPts val="0"/>
              </a:spcAft>
              <a:buClr>
                <a:schemeClr val="dk1"/>
              </a:buClr>
              <a:buSzPts val="1400"/>
              <a:buFont typeface="Arial"/>
              <a:buNone/>
              <a:defRPr sz="6400" b="0" i="0" u="none" strike="noStrike" cap="none">
                <a:solidFill>
                  <a:schemeClr val="dk1"/>
                </a:solidFill>
                <a:latin typeface="Arial"/>
                <a:ea typeface="Arial"/>
                <a:cs typeface="Arial"/>
                <a:sym typeface="Arial"/>
              </a:defRPr>
            </a:lvl1pPr>
            <a:lvl2pPr marL="914400" marR="0" lvl="1" indent="0" algn="l" rtl="0">
              <a:spcBef>
                <a:spcPts val="1120"/>
              </a:spcBef>
              <a:spcAft>
                <a:spcPts val="0"/>
              </a:spcAft>
              <a:buClr>
                <a:schemeClr val="dk1"/>
              </a:buClr>
              <a:buSzPts val="1400"/>
              <a:buFont typeface="Arial"/>
              <a:buNone/>
              <a:defRPr sz="5600" b="0" i="0" u="none" strike="noStrike" cap="none">
                <a:solidFill>
                  <a:schemeClr val="dk1"/>
                </a:solidFill>
                <a:latin typeface="Arial"/>
                <a:ea typeface="Arial"/>
                <a:cs typeface="Arial"/>
                <a:sym typeface="Arial"/>
              </a:defRPr>
            </a:lvl2pPr>
            <a:lvl3pPr marL="1828800" marR="0" lvl="2" indent="0" algn="l" rtl="0">
              <a:spcBef>
                <a:spcPts val="960"/>
              </a:spcBef>
              <a:spcAft>
                <a:spcPts val="0"/>
              </a:spcAft>
              <a:buClr>
                <a:schemeClr val="dk1"/>
              </a:buClr>
              <a:buSzPts val="1400"/>
              <a:buFont typeface="Arial"/>
              <a:buNone/>
              <a:defRPr sz="4800" b="0" i="0" u="none" strike="noStrike" cap="none">
                <a:solidFill>
                  <a:schemeClr val="dk1"/>
                </a:solidFill>
                <a:latin typeface="Arial"/>
                <a:ea typeface="Arial"/>
                <a:cs typeface="Arial"/>
                <a:sym typeface="Arial"/>
              </a:defRPr>
            </a:lvl3pPr>
            <a:lvl4pPr marL="2743200" marR="0" lvl="3"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4pPr>
            <a:lvl5pPr marL="3657600" marR="0" lvl="4"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5pPr>
            <a:lvl6pPr marL="4572000" marR="0" lvl="5"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6pPr>
            <a:lvl7pPr marL="5486400" marR="0" lvl="6"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7pPr>
            <a:lvl8pPr marL="6400800" marR="0" lvl="7"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8pPr>
            <a:lvl9pPr marL="7315200" marR="0" lvl="8"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9pPr>
          </a:lstStyle>
          <a:p>
            <a:endParaRPr/>
          </a:p>
        </p:txBody>
      </p:sp>
      <p:sp>
        <p:nvSpPr>
          <p:cNvPr id="69" name="Google Shape;69;p10"/>
          <p:cNvSpPr txBox="1">
            <a:spLocks noGrp="1"/>
          </p:cNvSpPr>
          <p:nvPr>
            <p:ph type="body" idx="1"/>
          </p:nvPr>
        </p:nvSpPr>
        <p:spPr>
          <a:xfrm>
            <a:off x="6451600" y="17176752"/>
            <a:ext cx="19751676" cy="257492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1"/>
              </a:buClr>
              <a:buSzPts val="110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96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82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a:solidFill>
                  <a:schemeClr val="dk1"/>
                </a:solidFill>
                <a:latin typeface="Arial"/>
                <a:ea typeface="Arial"/>
                <a:cs typeface="Arial"/>
                <a:sym typeface="Arial"/>
              </a:defRPr>
            </a:lvl1pPr>
            <a:lvl2pPr marL="0" marR="0" lvl="1" indent="0" algn="r" rtl="0">
              <a:spcBef>
                <a:spcPts val="0"/>
              </a:spcBef>
              <a:spcAft>
                <a:spcPts val="0"/>
              </a:spcAft>
              <a:buNone/>
              <a:defRPr sz="4800">
                <a:solidFill>
                  <a:schemeClr val="dk1"/>
                </a:solidFill>
                <a:latin typeface="Arial"/>
                <a:ea typeface="Arial"/>
                <a:cs typeface="Arial"/>
                <a:sym typeface="Arial"/>
              </a:defRPr>
            </a:lvl2pPr>
            <a:lvl3pPr marL="0" marR="0" lvl="2" indent="0" algn="r" rtl="0">
              <a:spcBef>
                <a:spcPts val="0"/>
              </a:spcBef>
              <a:spcAft>
                <a:spcPts val="0"/>
              </a:spcAft>
              <a:buNone/>
              <a:defRPr sz="4800">
                <a:solidFill>
                  <a:schemeClr val="dk1"/>
                </a:solidFill>
                <a:latin typeface="Arial"/>
                <a:ea typeface="Arial"/>
                <a:cs typeface="Arial"/>
                <a:sym typeface="Arial"/>
              </a:defRPr>
            </a:lvl3pPr>
            <a:lvl4pPr marL="0" marR="0" lvl="3" indent="0" algn="r" rtl="0">
              <a:spcBef>
                <a:spcPts val="0"/>
              </a:spcBef>
              <a:spcAft>
                <a:spcPts val="0"/>
              </a:spcAft>
              <a:buNone/>
              <a:defRPr sz="4800">
                <a:solidFill>
                  <a:schemeClr val="dk1"/>
                </a:solidFill>
                <a:latin typeface="Arial"/>
                <a:ea typeface="Arial"/>
                <a:cs typeface="Arial"/>
                <a:sym typeface="Arial"/>
              </a:defRPr>
            </a:lvl4pPr>
            <a:lvl5pPr marL="0" marR="0" lvl="4" indent="0" algn="r" rtl="0">
              <a:spcBef>
                <a:spcPts val="0"/>
              </a:spcBef>
              <a:spcAft>
                <a:spcPts val="0"/>
              </a:spcAft>
              <a:buNone/>
              <a:defRPr sz="4800">
                <a:solidFill>
                  <a:schemeClr val="dk1"/>
                </a:solidFill>
                <a:latin typeface="Arial"/>
                <a:ea typeface="Arial"/>
                <a:cs typeface="Arial"/>
                <a:sym typeface="Arial"/>
              </a:defRPr>
            </a:lvl5pPr>
            <a:lvl6pPr marL="0" marR="0" lvl="5" indent="0" algn="r" rtl="0">
              <a:spcBef>
                <a:spcPts val="0"/>
              </a:spcBef>
              <a:spcAft>
                <a:spcPts val="0"/>
              </a:spcAft>
              <a:buNone/>
              <a:defRPr sz="4800">
                <a:solidFill>
                  <a:schemeClr val="dk1"/>
                </a:solidFill>
                <a:latin typeface="Arial"/>
                <a:ea typeface="Arial"/>
                <a:cs typeface="Arial"/>
                <a:sym typeface="Arial"/>
              </a:defRPr>
            </a:lvl6pPr>
            <a:lvl7pPr marL="0" marR="0" lvl="6" indent="0" algn="r" rtl="0">
              <a:spcBef>
                <a:spcPts val="0"/>
              </a:spcBef>
              <a:spcAft>
                <a:spcPts val="0"/>
              </a:spcAft>
              <a:buNone/>
              <a:defRPr sz="4800">
                <a:solidFill>
                  <a:schemeClr val="dk1"/>
                </a:solidFill>
                <a:latin typeface="Arial"/>
                <a:ea typeface="Arial"/>
                <a:cs typeface="Arial"/>
                <a:sym typeface="Arial"/>
              </a:defRPr>
            </a:lvl7pPr>
            <a:lvl8pPr marL="0" marR="0" lvl="7" indent="0" algn="r" rtl="0">
              <a:spcBef>
                <a:spcPts val="0"/>
              </a:spcBef>
              <a:spcAft>
                <a:spcPts val="0"/>
              </a:spcAft>
              <a:buNone/>
              <a:defRPr sz="4800">
                <a:solidFill>
                  <a:schemeClr val="dk1"/>
                </a:solidFill>
                <a:latin typeface="Arial"/>
                <a:ea typeface="Arial"/>
                <a:cs typeface="Arial"/>
                <a:sym typeface="Arial"/>
              </a:defRPr>
            </a:lvl8pPr>
            <a:lvl9pPr marL="0" marR="0" lvl="8" indent="0" algn="r" rtl="0">
              <a:spcBef>
                <a:spcPts val="0"/>
              </a:spcBef>
              <a:spcAft>
                <a:spcPts val="0"/>
              </a:spcAft>
              <a:buNone/>
              <a:defRPr sz="4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644650" y="5121275"/>
            <a:ext cx="29629100" cy="14481175"/>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800" b="0" i="0" u="none" strike="noStrike" cap="none">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800" b="0" i="0" u="none" strike="noStrike" cap="none">
                <a:solidFill>
                  <a:schemeClr val="dk1"/>
                </a:solidFill>
                <a:latin typeface="Arial"/>
                <a:ea typeface="Arial"/>
                <a:cs typeface="Arial"/>
                <a:sym typeface="Arial"/>
              </a:defRPr>
            </a:lvl1pPr>
            <a:lvl2pPr marL="914400" marR="0" lvl="1" indent="-457200"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spcBef>
                <a:spcPts val="0"/>
              </a:spcBef>
              <a:spcAft>
                <a:spcPts val="0"/>
              </a:spcAft>
              <a:buNone/>
              <a:defRPr sz="48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48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48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48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48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48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48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48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4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ps1218_01red_300"/>
          <p:cNvPicPr preferRelativeResize="0"/>
          <p:nvPr/>
        </p:nvPicPr>
        <p:blipFill rotWithShape="1">
          <a:blip r:embed="rId13">
            <a:alphaModFix/>
          </a:blip>
          <a:srcRect/>
          <a:stretch/>
        </p:blipFill>
        <p:spPr>
          <a:xfrm>
            <a:off x="0" y="17186275"/>
            <a:ext cx="32908876" cy="47593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2.jpg"/><Relationship Id="rId7" Type="http://schemas.openxmlformats.org/officeDocument/2006/relationships/hyperlink" Target="http://www.federalregister.gov/documents/2019/03/04/2019-03461/compliance-with-statutory-program-integrity-requiremen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guttmacher.org/article/2019/02/dangerous-and-coercive-title-x-gag-rule-released" TargetMode="External"/><Relationship Id="rId5" Type="http://schemas.openxmlformats.org/officeDocument/2006/relationships/hyperlink" Target="https://med.uc.edu/obgyn/divisions/community-women-health" TargetMode="External"/><Relationship Id="rId10" Type="http://schemas.openxmlformats.org/officeDocument/2006/relationships/image" Target="../media/image6.png"/><Relationship Id="rId4" Type="http://schemas.openxmlformats.org/officeDocument/2006/relationships/image" Target="../media/image3.jpg"/><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1193800" y="987426"/>
            <a:ext cx="6189180" cy="2479674"/>
          </a:xfrm>
          <a:prstGeom prst="rect">
            <a:avLst/>
          </a:prstGeom>
          <a:noFill/>
          <a:ln>
            <a:noFill/>
          </a:ln>
        </p:spPr>
      </p:pic>
      <p:sp>
        <p:nvSpPr>
          <p:cNvPr id="90" name="Google Shape;90;p13"/>
          <p:cNvSpPr txBox="1"/>
          <p:nvPr/>
        </p:nvSpPr>
        <p:spPr>
          <a:xfrm>
            <a:off x="1143000" y="623475"/>
            <a:ext cx="30632400" cy="30094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b="1" i="0" u="none" strike="noStrike" cap="none" dirty="0" smtClean="0">
                <a:solidFill>
                  <a:schemeClr val="dk1"/>
                </a:solidFill>
                <a:latin typeface="Arial"/>
                <a:ea typeface="Arial"/>
                <a:cs typeface="Arial"/>
                <a:sym typeface="Arial"/>
              </a:rPr>
              <a:t>Impact of the Title X Gag Rule on </a:t>
            </a:r>
          </a:p>
          <a:p>
            <a:pPr marL="0" marR="0" lvl="0" indent="0" algn="ctr" rtl="0">
              <a:spcBef>
                <a:spcPts val="0"/>
              </a:spcBef>
              <a:spcAft>
                <a:spcPts val="0"/>
              </a:spcAft>
              <a:buNone/>
            </a:pPr>
            <a:r>
              <a:rPr lang="en-US" sz="6600" b="1" i="0" u="none" strike="noStrike" cap="none" dirty="0" smtClean="0">
                <a:solidFill>
                  <a:schemeClr val="dk1"/>
                </a:solidFill>
                <a:latin typeface="Arial"/>
                <a:ea typeface="Arial"/>
                <a:cs typeface="Arial"/>
                <a:sym typeface="Arial"/>
              </a:rPr>
              <a:t>Women’s Access to Abortion Services</a:t>
            </a:r>
            <a:endParaRPr dirty="0"/>
          </a:p>
          <a:p>
            <a:pPr marL="0" marR="0" lvl="0" indent="0" algn="ctr" rtl="0">
              <a:spcBef>
                <a:spcPts val="0"/>
              </a:spcBef>
              <a:spcAft>
                <a:spcPts val="0"/>
              </a:spcAft>
              <a:buNone/>
            </a:pPr>
            <a:r>
              <a:rPr lang="en-US" sz="5400" b="0" i="0" u="none" strike="noStrike" cap="none" dirty="0">
                <a:solidFill>
                  <a:schemeClr val="dk1"/>
                </a:solidFill>
                <a:latin typeface="Arial"/>
                <a:ea typeface="Arial"/>
                <a:cs typeface="Arial"/>
                <a:sym typeface="Arial"/>
              </a:rPr>
              <a:t>UC-OBGYN Division of Community Women’s Health</a:t>
            </a:r>
            <a:endParaRPr sz="28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en-US" sz="3600" dirty="0" smtClean="0">
                <a:solidFill>
                  <a:schemeClr val="dk1"/>
                </a:solidFill>
              </a:rPr>
              <a:t>Audrey McCartney</a:t>
            </a:r>
            <a:r>
              <a:rPr lang="en-US" sz="3600" b="0" i="0" u="none" strike="noStrike" cap="none" dirty="0" smtClean="0">
                <a:solidFill>
                  <a:schemeClr val="dk1"/>
                </a:solidFill>
                <a:latin typeface="Arial"/>
                <a:ea typeface="Arial"/>
                <a:cs typeface="Arial"/>
                <a:sym typeface="Arial"/>
              </a:rPr>
              <a:t>, </a:t>
            </a:r>
            <a:r>
              <a:rPr lang="en-US" sz="3600" b="0" i="0" u="none" strike="noStrike" cap="none" dirty="0">
                <a:solidFill>
                  <a:schemeClr val="dk1"/>
                </a:solidFill>
                <a:latin typeface="Arial"/>
                <a:ea typeface="Arial"/>
                <a:cs typeface="Arial"/>
                <a:sym typeface="Arial"/>
              </a:rPr>
              <a:t>University of Cincinnati College of Medicine</a:t>
            </a:r>
            <a:endParaRPr dirty="0"/>
          </a:p>
          <a:p>
            <a:pPr marL="0" marR="0" lvl="0" indent="0" algn="ctr" rtl="0">
              <a:spcBef>
                <a:spcPts val="0"/>
              </a:spcBef>
              <a:spcAft>
                <a:spcPts val="0"/>
              </a:spcAft>
              <a:buNone/>
            </a:pPr>
            <a:endParaRPr sz="1600" b="0" i="0" u="none" strike="noStrike" cap="none" dirty="0">
              <a:solidFill>
                <a:schemeClr val="dk1"/>
              </a:solidFill>
              <a:latin typeface="Arial"/>
              <a:ea typeface="Arial"/>
              <a:cs typeface="Arial"/>
              <a:sym typeface="Arial"/>
            </a:endParaRPr>
          </a:p>
        </p:txBody>
      </p:sp>
      <p:pic>
        <p:nvPicPr>
          <p:cNvPr id="91" name="Google Shape;91;p13"/>
          <p:cNvPicPr preferRelativeResize="0"/>
          <p:nvPr/>
        </p:nvPicPr>
        <p:blipFill rotWithShape="1">
          <a:blip r:embed="rId4">
            <a:alphaModFix/>
          </a:blip>
          <a:srcRect/>
          <a:stretch/>
        </p:blipFill>
        <p:spPr>
          <a:xfrm>
            <a:off x="26312812" y="623474"/>
            <a:ext cx="3436938" cy="2578100"/>
          </a:xfrm>
          <a:prstGeom prst="rect">
            <a:avLst/>
          </a:prstGeom>
          <a:noFill/>
          <a:ln>
            <a:noFill/>
          </a:ln>
        </p:spPr>
      </p:pic>
      <p:grpSp>
        <p:nvGrpSpPr>
          <p:cNvPr id="92" name="Google Shape;92;p13"/>
          <p:cNvGrpSpPr/>
          <p:nvPr/>
        </p:nvGrpSpPr>
        <p:grpSpPr>
          <a:xfrm>
            <a:off x="1290857" y="4194546"/>
            <a:ext cx="30276471" cy="15868870"/>
            <a:chOff x="415925" y="1256618"/>
            <a:chExt cx="15586075" cy="8076565"/>
          </a:xfrm>
        </p:grpSpPr>
        <p:sp>
          <p:nvSpPr>
            <p:cNvPr id="93" name="Google Shape;93;p13"/>
            <p:cNvSpPr txBox="1"/>
            <p:nvPr/>
          </p:nvSpPr>
          <p:spPr>
            <a:xfrm>
              <a:off x="415925" y="1295400"/>
              <a:ext cx="4613275" cy="252198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b="1" i="0" u="none" strike="noStrike" cap="none" dirty="0">
                  <a:solidFill>
                    <a:srgbClr val="E80123"/>
                  </a:solidFill>
                  <a:latin typeface="Arial"/>
                  <a:ea typeface="Arial"/>
                  <a:cs typeface="Arial"/>
                  <a:sym typeface="Arial"/>
                </a:rPr>
                <a:t>About the </a:t>
              </a:r>
              <a:r>
                <a:rPr lang="en-US" sz="3200" b="1" i="0" u="none" strike="noStrike" cap="none" dirty="0" smtClean="0">
                  <a:solidFill>
                    <a:srgbClr val="E80123"/>
                  </a:solidFill>
                  <a:latin typeface="Arial"/>
                  <a:ea typeface="Arial"/>
                  <a:cs typeface="Arial"/>
                  <a:sym typeface="Arial"/>
                </a:rPr>
                <a:t>Site</a:t>
              </a:r>
              <a:endParaRPr sz="3200" b="1" i="0" u="none" strike="noStrike" cap="none" dirty="0">
                <a:solidFill>
                  <a:srgbClr val="E80123"/>
                </a:solidFill>
                <a:latin typeface="Arial"/>
                <a:ea typeface="Arial"/>
                <a:cs typeface="Arial"/>
                <a:sym typeface="Arial"/>
              </a:endParaRPr>
            </a:p>
            <a:p>
              <a:pPr marL="0" marR="0" lvl="0" indent="0" algn="l" rtl="0">
                <a:spcBef>
                  <a:spcPts val="0"/>
                </a:spcBef>
                <a:spcAft>
                  <a:spcPts val="0"/>
                </a:spcAft>
                <a:buNone/>
              </a:pPr>
              <a:r>
                <a:rPr lang="en-US" sz="2100" b="0" i="0" u="none" strike="noStrike" cap="none" dirty="0">
                  <a:solidFill>
                    <a:schemeClr val="dk1"/>
                  </a:solidFill>
                  <a:sym typeface="Arial"/>
                </a:rPr>
                <a:t>The Division of Community Women’s Health was created in </a:t>
              </a:r>
              <a:r>
                <a:rPr lang="en-US" sz="2100" b="0" i="0" u="none" strike="noStrike" cap="none" dirty="0" smtClean="0">
                  <a:solidFill>
                    <a:schemeClr val="dk1"/>
                  </a:solidFill>
                  <a:sym typeface="Arial"/>
                </a:rPr>
                <a:t>July of 2010 </a:t>
              </a:r>
              <a:r>
                <a:rPr lang="en-US" sz="2100" b="0" i="0" u="none" strike="noStrike" cap="none" dirty="0">
                  <a:solidFill>
                    <a:schemeClr val="dk1"/>
                  </a:solidFill>
                  <a:sym typeface="Arial"/>
                </a:rPr>
                <a:t>and provides outpatient services at </a:t>
              </a:r>
              <a:r>
                <a:rPr lang="en-US" sz="2100" b="0" i="0" u="none" strike="noStrike" cap="none" dirty="0" smtClean="0">
                  <a:solidFill>
                    <a:schemeClr val="dk1"/>
                  </a:solidFill>
                  <a:sym typeface="Arial"/>
                </a:rPr>
                <a:t>13 </a:t>
              </a:r>
              <a:r>
                <a:rPr lang="en-US" sz="2100" dirty="0" smtClean="0">
                  <a:solidFill>
                    <a:schemeClr val="dk1"/>
                  </a:solidFill>
                </a:rPr>
                <a:t>health center locations in </a:t>
              </a:r>
              <a:r>
                <a:rPr lang="en-US" sz="2100" b="0" i="0" u="none" strike="noStrike" cap="none" dirty="0" smtClean="0">
                  <a:solidFill>
                    <a:schemeClr val="dk1"/>
                  </a:solidFill>
                  <a:sym typeface="Arial"/>
                </a:rPr>
                <a:t>Cincinnati </a:t>
              </a:r>
              <a:r>
                <a:rPr lang="en-US" sz="2100" b="0" i="0" u="none" strike="noStrike" cap="none" dirty="0">
                  <a:solidFill>
                    <a:schemeClr val="dk1"/>
                  </a:solidFill>
                  <a:sym typeface="Arial"/>
                </a:rPr>
                <a:t>and Hamilton County</a:t>
              </a:r>
              <a:r>
                <a:rPr lang="en-US" sz="2100" b="0" i="0" u="none" strike="noStrike" cap="none" baseline="30000" dirty="0">
                  <a:solidFill>
                    <a:schemeClr val="dk1"/>
                  </a:solidFill>
                  <a:sym typeface="Arial"/>
                </a:rPr>
                <a:t>1</a:t>
              </a:r>
              <a:r>
                <a:rPr lang="en-US" sz="2100" b="0" i="0" u="none" strike="noStrike" cap="none" dirty="0">
                  <a:solidFill>
                    <a:schemeClr val="dk1"/>
                  </a:solidFill>
                  <a:sym typeface="Arial"/>
                </a:rPr>
                <a:t>. The division includes four physicians, three nurse midwives, and three nurse practitioners. It is a comprehensive UC Health obstetric practice with 13,500 office visits in </a:t>
              </a:r>
              <a:r>
                <a:rPr lang="en-US" sz="2100" b="0" i="0" u="none" strike="noStrike" cap="none" dirty="0" smtClean="0">
                  <a:solidFill>
                    <a:schemeClr val="dk1"/>
                  </a:solidFill>
                  <a:sym typeface="Arial"/>
                </a:rPr>
                <a:t>2014 with 700 infant deliveries. </a:t>
              </a:r>
              <a:endParaRPr sz="2100" dirty="0"/>
            </a:p>
            <a:p>
              <a:pPr marL="0" marR="0" lvl="0" indent="0" algn="l" rtl="0">
                <a:spcBef>
                  <a:spcPts val="0"/>
                </a:spcBef>
                <a:spcAft>
                  <a:spcPts val="0"/>
                </a:spcAft>
                <a:buNone/>
              </a:pPr>
              <a:endParaRPr sz="2100" b="0" i="0" u="none" strike="noStrike" cap="none" dirty="0">
                <a:solidFill>
                  <a:schemeClr val="dk1"/>
                </a:solidFill>
                <a:sym typeface="Arial"/>
              </a:endParaRPr>
            </a:p>
            <a:p>
              <a:pPr marL="0" marR="0" lvl="0" indent="0" algn="l" rtl="0">
                <a:spcBef>
                  <a:spcPts val="0"/>
                </a:spcBef>
                <a:spcAft>
                  <a:spcPts val="0"/>
                </a:spcAft>
                <a:buNone/>
              </a:pPr>
              <a:r>
                <a:rPr lang="en-US" sz="2100" b="0" i="0" u="none" strike="noStrike" cap="none" dirty="0" smtClean="0">
                  <a:solidFill>
                    <a:schemeClr val="dk1"/>
                  </a:solidFill>
                  <a:sym typeface="Arial"/>
                </a:rPr>
                <a:t>As a UHP intern, </a:t>
              </a:r>
              <a:r>
                <a:rPr lang="en-US" sz="2100" b="0" i="0" u="none" strike="noStrike" cap="none" dirty="0">
                  <a:solidFill>
                    <a:schemeClr val="dk1"/>
                  </a:solidFill>
                  <a:sym typeface="Arial"/>
                </a:rPr>
                <a:t>I worked under the supervision of Dr. Rocco Rossi as he and other </a:t>
              </a:r>
              <a:r>
                <a:rPr lang="en-US" sz="2100" dirty="0" smtClean="0">
                  <a:solidFill>
                    <a:schemeClr val="dk1"/>
                  </a:solidFill>
                </a:rPr>
                <a:t>healthcare providers</a:t>
              </a:r>
              <a:r>
                <a:rPr lang="en-US" sz="2100" b="0" i="0" u="none" strike="noStrike" cap="none" dirty="0" smtClean="0">
                  <a:solidFill>
                    <a:schemeClr val="dk1"/>
                  </a:solidFill>
                  <a:sym typeface="Arial"/>
                </a:rPr>
                <a:t> </a:t>
              </a:r>
              <a:r>
                <a:rPr lang="en-US" sz="2100" b="0" i="0" u="none" strike="noStrike" cap="none" dirty="0">
                  <a:solidFill>
                    <a:schemeClr val="dk1"/>
                  </a:solidFill>
                  <a:sym typeface="Arial"/>
                </a:rPr>
                <a:t>staffed various Cincinnati Health Department Health </a:t>
              </a:r>
              <a:r>
                <a:rPr lang="en-US" sz="2100" b="0" i="0" u="none" strike="noStrike" cap="none" dirty="0" smtClean="0">
                  <a:solidFill>
                    <a:schemeClr val="dk1"/>
                  </a:solidFill>
                  <a:sym typeface="Arial"/>
                </a:rPr>
                <a:t>Centers.</a:t>
              </a:r>
              <a:endParaRPr sz="2100" b="0" i="0" u="none" strike="noStrike" cap="none" dirty="0">
                <a:solidFill>
                  <a:schemeClr val="dk1"/>
                </a:solidFill>
                <a:sym typeface="Arial"/>
              </a:endParaRPr>
            </a:p>
          </p:txBody>
        </p:sp>
        <p:sp>
          <p:nvSpPr>
            <p:cNvPr id="94" name="Google Shape;94;p13"/>
            <p:cNvSpPr/>
            <p:nvPr/>
          </p:nvSpPr>
          <p:spPr>
            <a:xfrm>
              <a:off x="2235436" y="6902919"/>
              <a:ext cx="2535625" cy="243026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sp>
          <p:nvSpPr>
            <p:cNvPr id="95" name="Google Shape;95;p13"/>
            <p:cNvSpPr txBox="1"/>
            <p:nvPr/>
          </p:nvSpPr>
          <p:spPr>
            <a:xfrm>
              <a:off x="5757216" y="1256618"/>
              <a:ext cx="4876800" cy="656342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b="1" i="0" u="none" strike="noStrike" cap="none" dirty="0" smtClean="0">
                  <a:solidFill>
                    <a:srgbClr val="E80123"/>
                  </a:solidFill>
                  <a:latin typeface="Arial"/>
                  <a:ea typeface="Arial"/>
                  <a:cs typeface="Arial"/>
                  <a:sym typeface="Arial"/>
                </a:rPr>
                <a:t>Project Purpose</a:t>
              </a:r>
              <a:endParaRPr dirty="0"/>
            </a:p>
            <a:p>
              <a:pPr marL="0" marR="0" lvl="0" indent="0" algn="l" rtl="0">
                <a:spcBef>
                  <a:spcPts val="0"/>
                </a:spcBef>
                <a:spcAft>
                  <a:spcPts val="0"/>
                </a:spcAft>
                <a:buNone/>
              </a:pPr>
              <a:r>
                <a:rPr lang="en-US" sz="2100" b="0" i="0" u="none" strike="noStrike" cap="none" dirty="0" smtClean="0">
                  <a:solidFill>
                    <a:schemeClr val="dk1"/>
                  </a:solidFill>
                  <a:sym typeface="Arial"/>
                </a:rPr>
                <a:t>The purpose of this research study is to determine how women in the Cincinnati, OH area access abortion education and services.  There are currently no studies exploring how much Title X family planning clinics provide education to female patients about abortion access and services as opposed to other sources.  In light of new legislation, </a:t>
              </a:r>
              <a:r>
                <a:rPr lang="en-US" sz="2100" dirty="0" smtClean="0">
                  <a:solidFill>
                    <a:schemeClr val="dk1"/>
                  </a:solidFill>
                </a:rPr>
                <a:t>the </a:t>
              </a:r>
              <a:r>
                <a:rPr lang="en-US" sz="2100" b="0" i="0" u="none" strike="noStrike" cap="none" dirty="0" smtClean="0">
                  <a:solidFill>
                    <a:schemeClr val="dk1"/>
                  </a:solidFill>
                  <a:sym typeface="Arial"/>
                </a:rPr>
                <a:t>survey </a:t>
              </a:r>
              <a:r>
                <a:rPr lang="en-US" sz="2100" dirty="0" smtClean="0">
                  <a:solidFill>
                    <a:schemeClr val="dk1"/>
                  </a:solidFill>
                </a:rPr>
                <a:t>aims to </a:t>
              </a:r>
              <a:r>
                <a:rPr lang="en-US" sz="2100" b="0" i="0" u="none" strike="noStrike" cap="none" dirty="0" smtClean="0">
                  <a:solidFill>
                    <a:schemeClr val="dk1"/>
                  </a:solidFill>
                  <a:sym typeface="Arial"/>
                </a:rPr>
                <a:t>assess the role that such family planning clinics play in giving women information regarding abortion services, and how crucial their role is to women in order to control their reproductive health care decisions.</a:t>
              </a:r>
            </a:p>
            <a:p>
              <a:pPr marL="0" marR="0" lvl="0" indent="0" algn="l" rtl="0">
                <a:spcBef>
                  <a:spcPts val="0"/>
                </a:spcBef>
                <a:spcAft>
                  <a:spcPts val="0"/>
                </a:spcAft>
                <a:buNone/>
              </a:pPr>
              <a:endParaRPr sz="2100" b="0" i="0" u="none" strike="noStrike" cap="none" dirty="0">
                <a:solidFill>
                  <a:schemeClr val="dk1"/>
                </a:solidFill>
                <a:sym typeface="Arial"/>
              </a:endParaRPr>
            </a:p>
            <a:p>
              <a:pPr marL="0" marR="0" lvl="0" indent="0" algn="l" rtl="0">
                <a:spcBef>
                  <a:spcPts val="0"/>
                </a:spcBef>
                <a:spcAft>
                  <a:spcPts val="0"/>
                </a:spcAft>
                <a:buNone/>
              </a:pPr>
              <a:endParaRPr lang="en-US" sz="20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None/>
              </a:pPr>
              <a:endParaRPr lang="en-US" sz="2000" dirty="0">
                <a:solidFill>
                  <a:schemeClr val="dk1"/>
                </a:solidFill>
              </a:endParaRPr>
            </a:p>
            <a:p>
              <a:pPr marL="0" marR="0" lvl="0" indent="0" algn="l" rtl="0">
                <a:spcBef>
                  <a:spcPts val="0"/>
                </a:spcBef>
                <a:spcAft>
                  <a:spcPts val="0"/>
                </a:spcAft>
                <a:buNone/>
              </a:pPr>
              <a:endParaRPr lang="en-US" sz="20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None/>
              </a:pPr>
              <a:endParaRPr lang="en-US" sz="2000" dirty="0">
                <a:solidFill>
                  <a:schemeClr val="dk1"/>
                </a:solidFill>
              </a:endParaRPr>
            </a:p>
            <a:p>
              <a:pPr marL="0" marR="0" lvl="0" indent="0" algn="l" rtl="0">
                <a:spcBef>
                  <a:spcPts val="0"/>
                </a:spcBef>
                <a:spcAft>
                  <a:spcPts val="0"/>
                </a:spcAft>
                <a:buNone/>
              </a:pPr>
              <a:endParaRPr lang="en-US" sz="20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None/>
              </a:pPr>
              <a:endParaRPr lang="en-US" sz="2000" dirty="0">
                <a:solidFill>
                  <a:schemeClr val="dk1"/>
                </a:solidFill>
              </a:endParaRPr>
            </a:p>
            <a:p>
              <a:pPr marL="0" marR="0" lvl="0" indent="0" algn="l" rtl="0">
                <a:spcBef>
                  <a:spcPts val="0"/>
                </a:spcBef>
                <a:spcAft>
                  <a:spcPts val="0"/>
                </a:spcAft>
                <a:buNone/>
              </a:pPr>
              <a:endParaRPr lang="en-US" sz="20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000" b="1" dirty="0" smtClean="0">
                <a:solidFill>
                  <a:srgbClr val="E80123"/>
                </a:solidFill>
              </a:endParaRPr>
            </a:p>
            <a:p>
              <a:pPr marL="0" marR="0" lvl="0" indent="0" algn="l" rtl="0">
                <a:lnSpc>
                  <a:spcPct val="150000"/>
                </a:lnSpc>
                <a:spcBef>
                  <a:spcPts val="0"/>
                </a:spcBef>
                <a:spcAft>
                  <a:spcPts val="0"/>
                </a:spcAft>
                <a:buNone/>
              </a:pPr>
              <a:endParaRPr lang="en-US" sz="1000" b="1" dirty="0" smtClean="0">
                <a:solidFill>
                  <a:srgbClr val="E80123"/>
                </a:solidFill>
              </a:endParaRPr>
            </a:p>
            <a:p>
              <a:pPr marL="0" marR="0" lvl="0" indent="0" algn="l" rtl="0">
                <a:lnSpc>
                  <a:spcPct val="150000"/>
                </a:lnSpc>
                <a:spcBef>
                  <a:spcPts val="0"/>
                </a:spcBef>
                <a:spcAft>
                  <a:spcPts val="0"/>
                </a:spcAft>
                <a:buNone/>
              </a:pPr>
              <a:endParaRPr lang="en-US" sz="1000" b="1" dirty="0">
                <a:solidFill>
                  <a:srgbClr val="E80123"/>
                </a:solidFill>
              </a:endParaRPr>
            </a:p>
            <a:p>
              <a:pPr marL="0" marR="0" lvl="0" indent="0" algn="l" rtl="0">
                <a:lnSpc>
                  <a:spcPct val="150000"/>
                </a:lnSpc>
                <a:spcBef>
                  <a:spcPts val="0"/>
                </a:spcBef>
                <a:spcAft>
                  <a:spcPts val="0"/>
                </a:spcAft>
                <a:buNone/>
              </a:pPr>
              <a:r>
                <a:rPr lang="en-US" sz="3200" b="1" dirty="0" smtClean="0">
                  <a:solidFill>
                    <a:srgbClr val="E80123"/>
                  </a:solidFill>
                </a:rPr>
                <a:t>Methods</a:t>
              </a:r>
              <a:endParaRPr dirty="0"/>
            </a:p>
            <a:p>
              <a:pPr marL="0" marR="0" lvl="0" indent="0" algn="l" rtl="0">
                <a:spcBef>
                  <a:spcPts val="0"/>
                </a:spcBef>
                <a:spcAft>
                  <a:spcPts val="0"/>
                </a:spcAft>
                <a:buNone/>
              </a:pPr>
              <a:r>
                <a:rPr lang="en-US" sz="2100" dirty="0" smtClean="0">
                  <a:solidFill>
                    <a:schemeClr val="dk1"/>
                  </a:solidFill>
                </a:rPr>
                <a:t>Patients meeting the inclusion criteria will be offered surveys at the Cincinnati Health Department clinics such as Elm Street Health Center, Price Hill Health Center, Northside Health Center, Millvale Health Center, and Braxton F. </a:t>
              </a:r>
              <a:r>
                <a:rPr lang="en-US" sz="2100" dirty="0" err="1" smtClean="0">
                  <a:solidFill>
                    <a:schemeClr val="dk1"/>
                  </a:solidFill>
                </a:rPr>
                <a:t>Cann</a:t>
              </a:r>
              <a:r>
                <a:rPr lang="en-US" sz="2100" dirty="0" smtClean="0">
                  <a:solidFill>
                    <a:schemeClr val="dk1"/>
                  </a:solidFill>
                </a:rPr>
                <a:t> Health Center.  We aim to obtain survey results from at least 150 participants.  Inclusion criteria includes women 18-65 years of age who read English </a:t>
              </a:r>
              <a:r>
                <a:rPr lang="en-US" sz="2100" dirty="0" smtClean="0">
                  <a:solidFill>
                    <a:schemeClr val="dk1"/>
                  </a:solidFill>
                </a:rPr>
                <a:t>and are </a:t>
              </a:r>
              <a:r>
                <a:rPr lang="en-US" sz="2100" dirty="0" smtClean="0">
                  <a:solidFill>
                    <a:schemeClr val="dk1"/>
                  </a:solidFill>
                </a:rPr>
                <a:t>not pregnant. The research team will train clinic staff on how to introduce </a:t>
              </a:r>
              <a:r>
                <a:rPr lang="en-US" sz="2100" dirty="0" smtClean="0">
                  <a:solidFill>
                    <a:schemeClr val="dk1"/>
                  </a:solidFill>
                </a:rPr>
                <a:t>the survey and who meets inclusion criteria.  Females </a:t>
              </a:r>
              <a:r>
                <a:rPr lang="en-US" sz="2100" dirty="0" smtClean="0">
                  <a:solidFill>
                    <a:schemeClr val="dk1"/>
                  </a:solidFill>
                </a:rPr>
                <a:t>18-65 years old seen in clinic will be offered the printed announcement and survey.</a:t>
              </a:r>
            </a:p>
            <a:p>
              <a:pPr marL="0" marR="0" lvl="0" indent="0" algn="l" rtl="0">
                <a:spcBef>
                  <a:spcPts val="0"/>
                </a:spcBef>
                <a:spcAft>
                  <a:spcPts val="0"/>
                </a:spcAft>
                <a:buNone/>
              </a:pPr>
              <a:endParaRPr lang="en-US" sz="2100" b="0" i="0" u="none" strike="noStrike" cap="none" dirty="0">
                <a:solidFill>
                  <a:schemeClr val="dk1"/>
                </a:solidFill>
                <a:sym typeface="Arial"/>
              </a:endParaRPr>
            </a:p>
            <a:p>
              <a:r>
                <a:rPr lang="en-US" sz="2100" dirty="0"/>
                <a:t>After accessing the survey in hard copy </a:t>
              </a:r>
              <a:r>
                <a:rPr lang="en-US" sz="2100" dirty="0" smtClean="0"/>
                <a:t>form, </a:t>
              </a:r>
              <a:r>
                <a:rPr lang="en-US" sz="2100" dirty="0"/>
                <a:t>participants will read a brief explanation of the survey </a:t>
              </a:r>
              <a:r>
                <a:rPr lang="en-US" sz="2100" dirty="0" smtClean="0"/>
                <a:t>including that the survey is entirely voluntary and completely anonymous. </a:t>
              </a:r>
              <a:r>
                <a:rPr lang="en-US" sz="2100" dirty="0"/>
                <a:t>T</a:t>
              </a:r>
              <a:r>
                <a:rPr lang="en-US" sz="2100" dirty="0" smtClean="0"/>
                <a:t>he </a:t>
              </a:r>
              <a:r>
                <a:rPr lang="en-US" sz="2100" dirty="0"/>
                <a:t>survey will consist of 21 questions and </a:t>
              </a:r>
              <a:r>
                <a:rPr lang="en-US" sz="2100" dirty="0" smtClean="0"/>
                <a:t>should take between 5-10 </a:t>
              </a:r>
              <a:r>
                <a:rPr lang="en-US" sz="2100" dirty="0"/>
                <a:t>minutes for participants to complete. Participants can quit the survey at any time.  After completion of survey, participants will </a:t>
              </a:r>
              <a:r>
                <a:rPr lang="en-US" sz="2100" dirty="0" smtClean="0"/>
                <a:t>return the survey to clinic staff.</a:t>
              </a: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2000" b="0" i="0" u="none" strike="noStrike" cap="none" dirty="0">
                  <a:solidFill>
                    <a:srgbClr val="E80123"/>
                  </a:solidFill>
                  <a:latin typeface="Arial"/>
                  <a:ea typeface="Arial"/>
                  <a:cs typeface="Arial"/>
                  <a:sym typeface="Arial"/>
                </a:rPr>
                <a:t/>
              </a:r>
              <a:br>
                <a:rPr lang="en-US" sz="2000" b="0" i="0" u="none" strike="noStrike" cap="none" dirty="0">
                  <a:solidFill>
                    <a:srgbClr val="E80123"/>
                  </a:solidFill>
                  <a:latin typeface="Arial"/>
                  <a:ea typeface="Arial"/>
                  <a:cs typeface="Arial"/>
                  <a:sym typeface="Arial"/>
                </a:rPr>
              </a:br>
              <a:endParaRPr sz="2000" b="0" i="0" u="none" strike="noStrike" cap="none" dirty="0">
                <a:solidFill>
                  <a:srgbClr val="E80123"/>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E80123"/>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E80123"/>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E80123"/>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E80123"/>
                </a:solidFill>
                <a:latin typeface="Arial"/>
                <a:ea typeface="Arial"/>
                <a:cs typeface="Arial"/>
                <a:sym typeface="Arial"/>
              </a:endParaRPr>
            </a:p>
          </p:txBody>
        </p:sp>
        <p:sp>
          <p:nvSpPr>
            <p:cNvPr id="96" name="Google Shape;96;p13"/>
            <p:cNvSpPr txBox="1"/>
            <p:nvPr/>
          </p:nvSpPr>
          <p:spPr>
            <a:xfrm>
              <a:off x="10850563" y="1295400"/>
              <a:ext cx="5151437" cy="619530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b="1" i="0" u="none" strike="noStrike" cap="none" dirty="0" smtClean="0">
                  <a:solidFill>
                    <a:srgbClr val="E80123"/>
                  </a:solidFill>
                  <a:latin typeface="Arial"/>
                  <a:ea typeface="Arial"/>
                  <a:cs typeface="Arial"/>
                  <a:sym typeface="Arial"/>
                </a:rPr>
                <a:t>Survey Questions</a:t>
              </a:r>
            </a:p>
            <a:p>
              <a:r>
                <a:rPr lang="en-US" sz="2100" dirty="0" smtClean="0">
                  <a:solidFill>
                    <a:schemeClr val="dk1"/>
                  </a:solidFill>
                </a:rPr>
                <a:t>The 21 question survey consists of 9 demographic questions such as age, race, highest level of education and annual income.  The next 6 questions assess knowledge about abortion and are either multiple choice or yes/no. </a:t>
              </a:r>
              <a:r>
                <a:rPr lang="en-US" sz="2100" dirty="0">
                  <a:solidFill>
                    <a:schemeClr val="dk1"/>
                  </a:solidFill>
                </a:rPr>
                <a:t>The remainder of the survey asks the patient about personal experiences seeking abortion </a:t>
              </a:r>
              <a:r>
                <a:rPr lang="en-US" sz="2100" dirty="0" smtClean="0">
                  <a:solidFill>
                    <a:schemeClr val="dk1"/>
                  </a:solidFill>
                </a:rPr>
                <a:t>services.  Finally</a:t>
              </a:r>
              <a:r>
                <a:rPr lang="en-US" sz="2100" dirty="0">
                  <a:solidFill>
                    <a:schemeClr val="dk1"/>
                  </a:solidFill>
                </a:rPr>
                <a:t>, the survey ends with a question about the patient’s knowledge of the Title X Gag </a:t>
              </a:r>
              <a:r>
                <a:rPr lang="en-US" sz="2100" dirty="0" smtClean="0">
                  <a:solidFill>
                    <a:schemeClr val="dk1"/>
                  </a:solidFill>
                </a:rPr>
                <a:t>Rule.</a:t>
              </a:r>
              <a:endParaRPr lang="en-US" sz="2100" dirty="0">
                <a:solidFill>
                  <a:schemeClr val="dk1"/>
                </a:solidFill>
              </a:endParaRPr>
            </a:p>
            <a:p>
              <a:endParaRPr lang="en-US" sz="2100" dirty="0" smtClean="0">
                <a:solidFill>
                  <a:schemeClr val="dk1"/>
                </a:solidFill>
              </a:endParaRPr>
            </a:p>
            <a:p>
              <a:r>
                <a:rPr lang="en-US" sz="2100" b="1" dirty="0" smtClean="0">
                  <a:solidFill>
                    <a:schemeClr val="dk1"/>
                  </a:solidFill>
                </a:rPr>
                <a:t>Sample Questions</a:t>
              </a:r>
              <a:r>
                <a:rPr lang="en-US" sz="2100" dirty="0" smtClean="0">
                  <a:solidFill>
                    <a:schemeClr val="dk1"/>
                  </a:solidFill>
                </a:rPr>
                <a:t>:</a:t>
              </a:r>
            </a:p>
            <a:p>
              <a:pPr marL="457200" indent="-457200">
                <a:buFont typeface="Arial" panose="020B0604020202020204" pitchFamily="34" charset="0"/>
                <a:buChar char="•"/>
              </a:pPr>
              <a:r>
                <a:rPr lang="en-US" sz="2100" dirty="0" smtClean="0">
                  <a:solidFill>
                    <a:schemeClr val="dk1"/>
                  </a:solidFill>
                </a:rPr>
                <a:t>What is the latest week you can terminate (end or abort) a pregnancy in Ohio?  18 weeks, 20 weeks, 22 weeks, 24 weeks, 26 weeks</a:t>
              </a:r>
            </a:p>
            <a:p>
              <a:pPr marL="457200" indent="-457200">
                <a:buFont typeface="Arial" panose="020B0604020202020204" pitchFamily="34" charset="0"/>
                <a:buChar char="•"/>
              </a:pPr>
              <a:r>
                <a:rPr lang="en-US" sz="2100" dirty="0" smtClean="0">
                  <a:solidFill>
                    <a:schemeClr val="dk1"/>
                  </a:solidFill>
                </a:rPr>
                <a:t>Do you know what the initials D and E stand for in the expression, ‘D and E abortion’? </a:t>
              </a:r>
              <a:r>
                <a:rPr lang="en-US" sz="2100" dirty="0">
                  <a:solidFill>
                    <a:schemeClr val="dk1"/>
                  </a:solidFill>
                </a:rPr>
                <a:t>	</a:t>
              </a:r>
              <a:endParaRPr lang="en-US" sz="2100" dirty="0" smtClean="0">
                <a:solidFill>
                  <a:schemeClr val="dk1"/>
                </a:solidFill>
              </a:endParaRPr>
            </a:p>
            <a:p>
              <a:pPr marL="457200" indent="-457200">
                <a:buFont typeface="Arial" panose="020B0604020202020204" pitchFamily="34" charset="0"/>
                <a:buChar char="•"/>
              </a:pPr>
              <a:r>
                <a:rPr lang="en-US" sz="2100" dirty="0" smtClean="0">
                  <a:solidFill>
                    <a:schemeClr val="dk1"/>
                  </a:solidFill>
                </a:rPr>
                <a:t>Have you ever asked your gynecologist or a primary care provider for information regarding abortion services?</a:t>
              </a:r>
            </a:p>
            <a:p>
              <a:pPr marL="457200" indent="-457200">
                <a:buFont typeface="Arial" panose="020B0604020202020204" pitchFamily="34" charset="0"/>
                <a:buChar char="•"/>
              </a:pPr>
              <a:r>
                <a:rPr lang="en-US" sz="2100" dirty="0" smtClean="0">
                  <a:solidFill>
                    <a:schemeClr val="dk1"/>
                  </a:solidFill>
                </a:rPr>
                <a:t>Have you ever wanted abortion services but not been able to receive abortion services due to lack of money?</a:t>
              </a:r>
            </a:p>
            <a:p>
              <a:pPr marL="457200" indent="-457200">
                <a:buFont typeface="Arial" panose="020B0604020202020204" pitchFamily="34" charset="0"/>
                <a:buChar char="•"/>
              </a:pPr>
              <a:r>
                <a:rPr lang="en-US" sz="2100" dirty="0" smtClean="0">
                  <a:solidFill>
                    <a:schemeClr val="dk1"/>
                  </a:solidFill>
                </a:rPr>
                <a:t>Are you aware of the possible changes to Title X regulation (i.e. Title X “gag rule”) proposing to deny government funding to clinics where any type of abortion service is provided?</a:t>
              </a:r>
            </a:p>
            <a:p>
              <a:endParaRPr lang="en-US" sz="1000" b="1" i="0" u="none" strike="noStrike" cap="none" dirty="0" smtClean="0">
                <a:solidFill>
                  <a:srgbClr val="E80123"/>
                </a:solidFill>
                <a:latin typeface="Arial"/>
                <a:ea typeface="Arial"/>
                <a:cs typeface="Arial"/>
                <a:sym typeface="Arial"/>
              </a:endParaRPr>
            </a:p>
            <a:p>
              <a:pPr marL="0" marR="0" lvl="0" indent="0" algn="l" rtl="0">
                <a:lnSpc>
                  <a:spcPct val="150000"/>
                </a:lnSpc>
                <a:spcBef>
                  <a:spcPts val="0"/>
                </a:spcBef>
                <a:spcAft>
                  <a:spcPts val="0"/>
                </a:spcAft>
                <a:buNone/>
              </a:pPr>
              <a:r>
                <a:rPr lang="en-US" sz="3200" b="1" i="0" u="none" strike="noStrike" cap="none" dirty="0" smtClean="0">
                  <a:solidFill>
                    <a:srgbClr val="E80123"/>
                  </a:solidFill>
                  <a:latin typeface="Arial"/>
                  <a:ea typeface="Arial"/>
                  <a:cs typeface="Arial"/>
                  <a:sym typeface="Arial"/>
                </a:rPr>
                <a:t>Future Steps</a:t>
              </a:r>
            </a:p>
            <a:p>
              <a:pPr marL="0" marR="0" lvl="0" indent="0" algn="l" rtl="0">
                <a:spcBef>
                  <a:spcPts val="0"/>
                </a:spcBef>
                <a:spcAft>
                  <a:spcPts val="0"/>
                </a:spcAft>
                <a:buNone/>
              </a:pPr>
              <a:r>
                <a:rPr lang="en-US" sz="2100" dirty="0" smtClean="0"/>
                <a:t>In the final weeks of my internship, I will be distributing the surveys to the 5 participating Cincinnati Health Department clinics.  Nurses and Medical Assistants who check in eligible patients are trained in the administration of the survey. Survey results will be collected and the data will be compiled. </a:t>
              </a:r>
            </a:p>
            <a:p>
              <a:pPr marL="0" marR="0" lvl="0" indent="0" algn="l" rtl="0">
                <a:spcBef>
                  <a:spcPts val="0"/>
                </a:spcBef>
                <a:spcAft>
                  <a:spcPts val="0"/>
                </a:spcAft>
                <a:buNone/>
              </a:pPr>
              <a:endParaRPr lang="en-US" sz="2100" dirty="0"/>
            </a:p>
            <a:p>
              <a:pPr marL="0" marR="0" lvl="0" indent="0" algn="l" rtl="0">
                <a:spcBef>
                  <a:spcPts val="0"/>
                </a:spcBef>
                <a:spcAft>
                  <a:spcPts val="0"/>
                </a:spcAft>
                <a:buNone/>
              </a:pPr>
              <a:r>
                <a:rPr lang="en-US" sz="2100" dirty="0" smtClean="0"/>
                <a:t>The results of the survey will quantify the role that Title X clinics play in helping women access abortion education and services and will thus be an indicator of the impact the Title X Gag Rule may have.  The information from the women surveyed can help inform the </a:t>
              </a:r>
              <a:r>
                <a:rPr lang="en-US" sz="2100" dirty="0" smtClean="0"/>
                <a:t>discourse </a:t>
              </a:r>
              <a:r>
                <a:rPr lang="en-US" sz="2100" dirty="0" smtClean="0"/>
                <a:t>around Title X and associated legislation and perhaps be used as a springboard for shaping future policies.</a:t>
              </a:r>
            </a:p>
            <a:p>
              <a:pPr marL="0" marR="0" lvl="0"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US" sz="3200" b="1" i="0" u="none" strike="noStrike" cap="none" dirty="0" smtClean="0">
                  <a:solidFill>
                    <a:srgbClr val="E80123"/>
                  </a:solidFill>
                  <a:sym typeface="Arial"/>
                </a:rPr>
                <a:t>References and Acknowledgements</a:t>
              </a:r>
              <a:endParaRPr sz="3200" dirty="0"/>
            </a:p>
            <a:p>
              <a:pPr marL="0" marR="0" lvl="0" indent="0" algn="l" rtl="0">
                <a:spcBef>
                  <a:spcPts val="0"/>
                </a:spcBef>
                <a:spcAft>
                  <a:spcPts val="0"/>
                </a:spcAft>
                <a:buNone/>
              </a:pPr>
              <a:r>
                <a:rPr lang="en-US" sz="1200" b="1" i="0" u="none" strike="noStrike" cap="none" dirty="0">
                  <a:solidFill>
                    <a:srgbClr val="E80123"/>
                  </a:solidFill>
                  <a:sym typeface="Arial"/>
                </a:rPr>
                <a:t>[1]</a:t>
              </a:r>
              <a:r>
                <a:rPr lang="en-US" sz="1200" b="0" i="0" u="none" strike="noStrike" cap="none" dirty="0">
                  <a:solidFill>
                    <a:schemeClr val="dk1"/>
                  </a:solidFill>
                  <a:sym typeface="Arial"/>
                </a:rPr>
                <a:t>. Division of Community Women's Health. OBGYN | UC Cincinnati College of Medicine. </a:t>
              </a:r>
              <a:r>
                <a:rPr lang="en-US" sz="1200" b="0" i="0" u="sng" strike="noStrike" cap="none" dirty="0">
                  <a:solidFill>
                    <a:schemeClr val="hlink"/>
                  </a:solidFill>
                  <a:sym typeface="Arial"/>
                  <a:hlinkClick r:id="rId5"/>
                </a:rPr>
                <a:t>https://med.uc.edu/obgyn/divisions/community-women-health</a:t>
              </a:r>
              <a:r>
                <a:rPr lang="en-US" sz="1200" b="0" i="0" u="none" strike="noStrike" cap="none" dirty="0">
                  <a:solidFill>
                    <a:schemeClr val="dk1"/>
                  </a:solidFill>
                  <a:sym typeface="Arial"/>
                </a:rPr>
                <a:t>. Accessed July </a:t>
              </a:r>
              <a:r>
                <a:rPr lang="en-US" sz="1200" dirty="0" smtClean="0">
                  <a:solidFill>
                    <a:schemeClr val="dk1"/>
                  </a:solidFill>
                </a:rPr>
                <a:t>18</a:t>
              </a:r>
              <a:r>
                <a:rPr lang="en-US" sz="1200" b="0" i="0" u="none" strike="noStrike" cap="none" dirty="0" smtClean="0">
                  <a:solidFill>
                    <a:schemeClr val="dk1"/>
                  </a:solidFill>
                  <a:sym typeface="Arial"/>
                </a:rPr>
                <a:t>, 2019.</a:t>
              </a:r>
            </a:p>
            <a:p>
              <a:r>
                <a:rPr lang="en-US" sz="1200" b="1" dirty="0" smtClean="0">
                  <a:solidFill>
                    <a:srgbClr val="E80123"/>
                  </a:solidFill>
                </a:rPr>
                <a:t>[2]</a:t>
              </a:r>
              <a:r>
                <a:rPr lang="en-US" sz="1200" dirty="0" smtClean="0">
                  <a:solidFill>
                    <a:schemeClr val="dk1"/>
                  </a:solidFill>
                </a:rPr>
                <a:t>. </a:t>
              </a:r>
              <a:r>
                <a:rPr lang="en-US" sz="1200" dirty="0" err="1" smtClean="0">
                  <a:solidFill>
                    <a:schemeClr val="dk1"/>
                  </a:solidFill>
                </a:rPr>
                <a:t>Hasstedt</a:t>
              </a:r>
              <a:r>
                <a:rPr lang="en-US" sz="1200" dirty="0" smtClean="0">
                  <a:solidFill>
                    <a:schemeClr val="dk1"/>
                  </a:solidFill>
                </a:rPr>
                <a:t>, Kinsey. “Dangerous and Coercive </a:t>
              </a:r>
              <a:r>
                <a:rPr lang="en-US" sz="1200" dirty="0" err="1" smtClean="0">
                  <a:solidFill>
                    <a:schemeClr val="dk1"/>
                  </a:solidFill>
                </a:rPr>
                <a:t>Ttile</a:t>
              </a:r>
              <a:r>
                <a:rPr lang="en-US" sz="1200" dirty="0" smtClean="0">
                  <a:solidFill>
                    <a:schemeClr val="dk1"/>
                  </a:solidFill>
                </a:rPr>
                <a:t> X Gag Rule Released.” </a:t>
              </a:r>
              <a:r>
                <a:rPr lang="en-US" sz="1200" i="1" dirty="0" err="1" smtClean="0">
                  <a:solidFill>
                    <a:schemeClr val="dk1"/>
                  </a:solidFill>
                </a:rPr>
                <a:t>Guttmacher</a:t>
              </a:r>
              <a:r>
                <a:rPr lang="en-US" sz="1200" i="1" dirty="0" smtClean="0">
                  <a:solidFill>
                    <a:schemeClr val="dk1"/>
                  </a:solidFill>
                </a:rPr>
                <a:t> Institute, </a:t>
              </a:r>
              <a:r>
                <a:rPr lang="en-US" sz="1200" dirty="0" smtClean="0">
                  <a:solidFill>
                    <a:schemeClr val="dk1"/>
                  </a:solidFill>
                  <a:hlinkClick r:id="rId6"/>
                </a:rPr>
                <a:t>www.guttmacher.org/article/2019/02/dangerous-and-coercive-title-x-gag-rule-released</a:t>
              </a:r>
              <a:r>
                <a:rPr lang="en-US" sz="1200" dirty="0" smtClean="0">
                  <a:solidFill>
                    <a:schemeClr val="dk1"/>
                  </a:solidFill>
                </a:rPr>
                <a:t>. Accessed July 18, 2019.</a:t>
              </a:r>
              <a:endParaRPr lang="en-US" sz="1200" dirty="0">
                <a:solidFill>
                  <a:schemeClr val="dk1"/>
                </a:solidFill>
              </a:endParaRPr>
            </a:p>
            <a:p>
              <a:r>
                <a:rPr lang="en-US" sz="1200" b="1" dirty="0" smtClean="0">
                  <a:solidFill>
                    <a:srgbClr val="E80123"/>
                  </a:solidFill>
                </a:rPr>
                <a:t>[3]</a:t>
              </a:r>
              <a:r>
                <a:rPr lang="en-US" sz="1200" dirty="0" smtClean="0">
                  <a:solidFill>
                    <a:schemeClr val="dk1"/>
                  </a:solidFill>
                </a:rPr>
                <a:t>. </a:t>
              </a:r>
              <a:r>
                <a:rPr lang="en-US" sz="1200" dirty="0"/>
                <a:t>“Compliance With Statutory Program Integrity Requirements.” </a:t>
              </a:r>
              <a:r>
                <a:rPr lang="en-US" sz="1200" i="1" dirty="0"/>
                <a:t>Federal Register</a:t>
              </a:r>
              <a:r>
                <a:rPr lang="en-US" sz="1200" dirty="0"/>
                <a:t>, </a:t>
              </a:r>
              <a:r>
                <a:rPr lang="en-US" sz="1200" dirty="0" smtClean="0">
                  <a:hlinkClick r:id="rId7"/>
                </a:rPr>
                <a:t>www.federalregister.gov/documents/2019/03/04/2019-03461/compliance-with-statutory-program-integrity-requirements</a:t>
              </a:r>
              <a:r>
                <a:rPr lang="en-US" sz="1200" dirty="0" smtClean="0"/>
                <a:t>. Accessed July 18, 2019. </a:t>
              </a:r>
            </a:p>
            <a:p>
              <a:endParaRPr dirty="0"/>
            </a:p>
            <a:p>
              <a:pPr lvl="0"/>
              <a:r>
                <a:rPr lang="en-US" sz="1800" b="1" dirty="0">
                  <a:solidFill>
                    <a:srgbClr val="E80123"/>
                  </a:solidFill>
                </a:rPr>
                <a:t>Special Thanks </a:t>
              </a:r>
              <a:r>
                <a:rPr lang="en-US" sz="1800" dirty="0">
                  <a:solidFill>
                    <a:schemeClr val="dk1"/>
                  </a:solidFill>
                </a:rPr>
                <a:t>to all of the staff at the UC-OBGYN Division of Community Women’s </a:t>
              </a:r>
              <a:r>
                <a:rPr lang="en-US" sz="1800" dirty="0" smtClean="0">
                  <a:solidFill>
                    <a:schemeClr val="dk1"/>
                  </a:solidFill>
                </a:rPr>
                <a:t>Health, especially </a:t>
              </a:r>
              <a:r>
                <a:rPr lang="en-US" sz="1800" dirty="0">
                  <a:solidFill>
                    <a:schemeClr val="dk1"/>
                  </a:solidFill>
                </a:rPr>
                <a:t>to Dr. Rossi for his mentorship and guidance throughout the summer. </a:t>
              </a:r>
            </a:p>
            <a:p>
              <a:pPr lvl="0"/>
              <a:endParaRPr lang="en-US" sz="1800" dirty="0">
                <a:solidFill>
                  <a:schemeClr val="dk1"/>
                </a:solidFill>
              </a:endParaRPr>
            </a:p>
            <a:p>
              <a:pPr lvl="0"/>
              <a:r>
                <a:rPr lang="en-US" sz="1800" dirty="0">
                  <a:solidFill>
                    <a:schemeClr val="dk1"/>
                  </a:solidFill>
                </a:rPr>
                <a:t>I would also like to thank Namratha Kolur and Isaiah </a:t>
              </a:r>
              <a:r>
                <a:rPr lang="en-US" sz="1800" dirty="0" smtClean="0">
                  <a:solidFill>
                    <a:schemeClr val="dk1"/>
                  </a:solidFill>
                </a:rPr>
                <a:t>Noel, </a:t>
              </a:r>
            </a:p>
            <a:p>
              <a:pPr lvl="0"/>
              <a:r>
                <a:rPr lang="en-US" sz="1800" dirty="0" smtClean="0">
                  <a:solidFill>
                    <a:schemeClr val="dk1"/>
                  </a:solidFill>
                </a:rPr>
                <a:t>UHP </a:t>
              </a:r>
              <a:r>
                <a:rPr lang="en-US" sz="1800" dirty="0">
                  <a:solidFill>
                    <a:schemeClr val="dk1"/>
                  </a:solidFill>
                </a:rPr>
                <a:t>Co-Directors, </a:t>
              </a:r>
              <a:r>
                <a:rPr lang="en-US" sz="1800" dirty="0" smtClean="0">
                  <a:solidFill>
                    <a:schemeClr val="dk1"/>
                  </a:solidFill>
                </a:rPr>
                <a:t>for </a:t>
              </a:r>
              <a:r>
                <a:rPr lang="en-US" sz="1800" dirty="0">
                  <a:solidFill>
                    <a:schemeClr val="dk1"/>
                  </a:solidFill>
                </a:rPr>
                <a:t>their support </a:t>
              </a:r>
              <a:r>
                <a:rPr lang="en-US" sz="1800" dirty="0" smtClean="0">
                  <a:solidFill>
                    <a:schemeClr val="dk1"/>
                  </a:solidFill>
                </a:rPr>
                <a:t>and for </a:t>
              </a:r>
              <a:r>
                <a:rPr lang="en-US" sz="1800" dirty="0">
                  <a:solidFill>
                    <a:schemeClr val="dk1"/>
                  </a:solidFill>
                </a:rPr>
                <a:t>making </a:t>
              </a:r>
              <a:endParaRPr lang="en-US" sz="1800" dirty="0" smtClean="0">
                <a:solidFill>
                  <a:schemeClr val="dk1"/>
                </a:solidFill>
              </a:endParaRPr>
            </a:p>
            <a:p>
              <a:pPr lvl="0"/>
              <a:r>
                <a:rPr lang="en-US" sz="1800" dirty="0" smtClean="0">
                  <a:solidFill>
                    <a:schemeClr val="dk1"/>
                  </a:solidFill>
                </a:rPr>
                <a:t>this experience possible</a:t>
              </a:r>
              <a:r>
                <a:rPr lang="en-US" sz="1800" dirty="0">
                  <a:solidFill>
                    <a:schemeClr val="dk1"/>
                  </a:solidFill>
                </a:rPr>
                <a:t>.</a:t>
              </a:r>
              <a:endParaRPr lang="en-US" sz="1800" b="1" dirty="0">
                <a:solidFill>
                  <a:schemeClr val="dk1"/>
                </a:solidFill>
              </a:endParaRPr>
            </a:p>
            <a:p>
              <a:pPr marL="0" marR="0" lvl="0" indent="0" algn="l" rtl="0">
                <a:spcBef>
                  <a:spcPts val="0"/>
                </a:spcBef>
                <a:spcAft>
                  <a:spcPts val="0"/>
                </a:spcAft>
                <a:buNone/>
              </a:pPr>
              <a:endParaRPr sz="1600" b="1" i="0" u="none" strike="noStrike" cap="none" dirty="0">
                <a:solidFill>
                  <a:srgbClr val="E80123"/>
                </a:solidFill>
                <a:sym typeface="Arial"/>
              </a:endParaRPr>
            </a:p>
            <a:p>
              <a:pPr marL="0" marR="0" lvl="0" indent="0" algn="l" rtl="0">
                <a:spcBef>
                  <a:spcPts val="0"/>
                </a:spcBef>
                <a:spcAft>
                  <a:spcPts val="0"/>
                </a:spcAft>
                <a:buNone/>
              </a:pPr>
              <a:endParaRPr sz="3200" b="0" i="0" u="none" strike="noStrike" cap="none" dirty="0">
                <a:solidFill>
                  <a:srgbClr val="E80123"/>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E80123"/>
                </a:solidFill>
                <a:latin typeface="Arial"/>
                <a:ea typeface="Arial"/>
                <a:cs typeface="Arial"/>
                <a:sym typeface="Arial"/>
              </a:endParaRPr>
            </a:p>
            <a:p>
              <a:pPr marL="0" marR="0" lvl="0" indent="0" algn="l" rtl="0">
                <a:spcBef>
                  <a:spcPts val="0"/>
                </a:spcBef>
                <a:spcAft>
                  <a:spcPts val="0"/>
                </a:spcAft>
                <a:buNone/>
              </a:pPr>
              <a:endParaRPr sz="2000" b="0" i="0" u="none" strike="noStrike" cap="none" dirty="0">
                <a:solidFill>
                  <a:srgbClr val="E80123"/>
                </a:solidFill>
                <a:latin typeface="Arial"/>
                <a:ea typeface="Arial"/>
                <a:cs typeface="Arial"/>
                <a:sym typeface="Arial"/>
              </a:endParaRPr>
            </a:p>
          </p:txBody>
        </p:sp>
        <p:sp>
          <p:nvSpPr>
            <p:cNvPr id="97" name="Google Shape;97;p13"/>
            <p:cNvSpPr txBox="1"/>
            <p:nvPr/>
          </p:nvSpPr>
          <p:spPr>
            <a:xfrm>
              <a:off x="420027" y="3485306"/>
              <a:ext cx="4613275" cy="357150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b="1" i="0" u="none" strike="noStrike" cap="none" dirty="0">
                  <a:solidFill>
                    <a:srgbClr val="E80123"/>
                  </a:solidFill>
                  <a:latin typeface="Arial"/>
                  <a:ea typeface="Arial"/>
                  <a:cs typeface="Arial"/>
                  <a:sym typeface="Arial"/>
                </a:rPr>
                <a:t>Project </a:t>
              </a:r>
              <a:r>
                <a:rPr lang="en-US" sz="3200" b="1" dirty="0" smtClean="0">
                  <a:solidFill>
                    <a:srgbClr val="E80123"/>
                  </a:solidFill>
                </a:rPr>
                <a:t>B</a:t>
              </a:r>
              <a:r>
                <a:rPr lang="en-US" sz="3200" b="1" i="0" u="none" strike="noStrike" cap="none" dirty="0" smtClean="0">
                  <a:solidFill>
                    <a:srgbClr val="E80123"/>
                  </a:solidFill>
                  <a:latin typeface="Arial"/>
                  <a:ea typeface="Arial"/>
                  <a:cs typeface="Arial"/>
                  <a:sym typeface="Arial"/>
                </a:rPr>
                <a:t>ackground</a:t>
              </a:r>
            </a:p>
            <a:p>
              <a:pPr lvl="0"/>
              <a:r>
                <a:rPr lang="en-US" sz="2100" dirty="0" smtClean="0">
                  <a:solidFill>
                    <a:schemeClr val="tx1"/>
                  </a:solidFill>
                </a:rPr>
                <a:t>The Cincinnati Health Department Health Centers are sub-recipients of Title X funds.  The </a:t>
              </a:r>
              <a:r>
                <a:rPr lang="en-US" sz="2100" dirty="0" smtClean="0">
                  <a:solidFill>
                    <a:schemeClr val="tx1"/>
                  </a:solidFill>
                </a:rPr>
                <a:t>Title X Family Planning Program was enacted under President Nixon in 1970 and is the only federal grant program dedicated exclusively to providing patients with comprehensive reproductive health services. Title X </a:t>
              </a:r>
              <a:r>
                <a:rPr lang="en-US" sz="2100" dirty="0" smtClean="0">
                  <a:solidFill>
                    <a:schemeClr val="tx1"/>
                  </a:solidFill>
                </a:rPr>
                <a:t>clinics ensure </a:t>
              </a:r>
              <a:r>
                <a:rPr lang="en-US" sz="2100" dirty="0" smtClean="0">
                  <a:solidFill>
                    <a:schemeClr val="tx1"/>
                  </a:solidFill>
                </a:rPr>
                <a:t>access to a broad range of reproductive health services and preventative care for millions of underinsured and uninsured individuals, providing access </a:t>
              </a:r>
              <a:r>
                <a:rPr lang="en-US" sz="2100" dirty="0">
                  <a:solidFill>
                    <a:schemeClr val="tx1"/>
                  </a:solidFill>
                </a:rPr>
                <a:t>to birth control, cancer </a:t>
              </a:r>
              <a:r>
                <a:rPr lang="en-US" sz="2100" dirty="0" smtClean="0">
                  <a:solidFill>
                    <a:schemeClr val="tx1"/>
                  </a:solidFill>
                </a:rPr>
                <a:t>screening, STI testing and other essential reproductive services. </a:t>
              </a:r>
            </a:p>
            <a:p>
              <a:pPr lvl="0"/>
              <a:endParaRPr lang="en-US" sz="2100" dirty="0">
                <a:solidFill>
                  <a:schemeClr val="tx1"/>
                </a:solidFill>
              </a:endParaRPr>
            </a:p>
            <a:p>
              <a:pPr lvl="0"/>
              <a:r>
                <a:rPr lang="en-US" sz="2100" dirty="0" smtClean="0">
                  <a:solidFill>
                    <a:schemeClr val="tx1"/>
                  </a:solidFill>
                </a:rPr>
                <a:t>Although Title X funded clinics are prohibited from using federal grant funding for abortion, providers at Title X funded clinics are allowed to provide information to women seeking abortion services as part of the mandate of informed consent and comprehensive care. The proposed Title X Gag Rule “eliminates Title X program’s long-standing guarantee that pregnant patients receive neutral, factual, and nondirective info on all of their pregnancy options (including parenting, adoption, and abortion”</a:t>
              </a:r>
              <a:r>
                <a:rPr lang="en-US" sz="2100" baseline="30000" dirty="0" smtClean="0">
                  <a:solidFill>
                    <a:schemeClr val="dk1"/>
                  </a:solidFill>
                </a:rPr>
                <a:t>2</a:t>
              </a:r>
              <a:r>
                <a:rPr lang="en-US" sz="2100" dirty="0" smtClean="0">
                  <a:solidFill>
                    <a:schemeClr val="tx1"/>
                  </a:solidFill>
                </a:rPr>
                <a:t>.  In a policy opposed by both the AMA and ACOG, the Gag Rule:</a:t>
              </a:r>
            </a:p>
            <a:p>
              <a:pPr lvl="0"/>
              <a:endParaRPr lang="en-US" sz="2100" dirty="0" smtClean="0">
                <a:solidFill>
                  <a:schemeClr val="tx1"/>
                </a:solidFill>
              </a:endParaRPr>
            </a:p>
            <a:p>
              <a:pPr marL="342900" marR="0" lvl="0" indent="-342900" algn="l" rtl="0">
                <a:spcBef>
                  <a:spcPts val="0"/>
                </a:spcBef>
                <a:spcAft>
                  <a:spcPts val="0"/>
                </a:spcAft>
                <a:buFont typeface="Arial" panose="020B0604020202020204" pitchFamily="34" charset="0"/>
                <a:buChar char="•"/>
              </a:pPr>
              <a:r>
                <a:rPr lang="en-US" sz="2100" dirty="0">
                  <a:solidFill>
                    <a:schemeClr val="tx1"/>
                  </a:solidFill>
                </a:rPr>
                <a:t>R</a:t>
              </a:r>
              <a:r>
                <a:rPr lang="en-US" sz="2100" dirty="0" smtClean="0">
                  <a:solidFill>
                    <a:schemeClr val="tx1"/>
                  </a:solidFill>
                </a:rPr>
                <a:t>equires both a financial and physical separation of abortion-related activities at Title X funded clinics,</a:t>
              </a:r>
            </a:p>
            <a:p>
              <a:pPr marL="342900" marR="0" lvl="0" indent="-342900" algn="l" rtl="0">
                <a:spcBef>
                  <a:spcPts val="0"/>
                </a:spcBef>
                <a:spcAft>
                  <a:spcPts val="0"/>
                </a:spcAft>
                <a:buFont typeface="Arial" panose="020B0604020202020204" pitchFamily="34" charset="0"/>
                <a:buChar char="•"/>
              </a:pPr>
              <a:r>
                <a:rPr lang="en-US" sz="2100" dirty="0" smtClean="0">
                  <a:solidFill>
                    <a:schemeClr val="tx1"/>
                  </a:solidFill>
                </a:rPr>
                <a:t>Discourages providers from offering comprehensive pregnancy options, counseling, and referral,</a:t>
              </a:r>
              <a:endParaRPr lang="en-US" sz="2100" dirty="0">
                <a:solidFill>
                  <a:schemeClr val="tx1"/>
                </a:solidFill>
              </a:endParaRPr>
            </a:p>
            <a:p>
              <a:pPr marL="342900" lvl="0" indent="-342900">
                <a:buFont typeface="Arial" panose="020B0604020202020204" pitchFamily="34" charset="0"/>
                <a:buChar char="•"/>
              </a:pPr>
              <a:r>
                <a:rPr lang="en-US" sz="2100" dirty="0" smtClean="0">
                  <a:solidFill>
                    <a:schemeClr val="tx1"/>
                  </a:solidFill>
                </a:rPr>
                <a:t>Encourages referral to entities that refuse to offer abortion counseling and referrals, and favoring sites that offer only fertility-awareness based methods</a:t>
              </a:r>
              <a:r>
                <a:rPr lang="en-US" sz="2100" baseline="30000" dirty="0" smtClean="0">
                  <a:solidFill>
                    <a:schemeClr val="dk1"/>
                  </a:solidFill>
                </a:rPr>
                <a:t>3,4</a:t>
              </a:r>
              <a:r>
                <a:rPr lang="en-US" sz="2100" dirty="0" smtClean="0">
                  <a:solidFill>
                    <a:schemeClr val="tx1"/>
                  </a:solidFill>
                </a:rPr>
                <a:t>.</a:t>
              </a:r>
              <a:endParaRPr lang="en-US" sz="2100" i="0" u="none" strike="noStrike" cap="none" dirty="0" smtClean="0">
                <a:solidFill>
                  <a:schemeClr val="tx1"/>
                </a:solidFill>
                <a:sym typeface="Arial"/>
              </a:endParaRPr>
            </a:p>
            <a:p>
              <a:pPr marL="0" marR="0" lvl="0" indent="0" algn="l" rtl="0">
                <a:spcBef>
                  <a:spcPts val="0"/>
                </a:spcBef>
                <a:spcAft>
                  <a:spcPts val="0"/>
                </a:spcAft>
                <a:buNone/>
              </a:pPr>
              <a:endParaRPr lang="en-US" sz="3200" b="1" i="0" u="none" strike="noStrike" cap="none" dirty="0" smtClean="0">
                <a:solidFill>
                  <a:srgbClr val="E80123"/>
                </a:solidFill>
                <a:latin typeface="Arial"/>
                <a:ea typeface="Arial"/>
                <a:cs typeface="Arial"/>
                <a:sym typeface="Arial"/>
              </a:endParaRPr>
            </a:p>
            <a:p>
              <a:pPr marL="0" marR="0" lvl="0" indent="0" algn="l" rtl="0">
                <a:spcBef>
                  <a:spcPts val="0"/>
                </a:spcBef>
                <a:spcAft>
                  <a:spcPts val="0"/>
                </a:spcAft>
                <a:buNone/>
              </a:pPr>
              <a:endParaRPr dirty="0"/>
            </a:p>
          </p:txBody>
        </p:sp>
      </p:grpSp>
      <p:sp>
        <p:nvSpPr>
          <p:cNvPr id="135" name="Google Shape;135;p13"/>
          <p:cNvSpPr txBox="1"/>
          <p:nvPr/>
        </p:nvSpPr>
        <p:spPr>
          <a:xfrm>
            <a:off x="27247644" y="16443308"/>
            <a:ext cx="2895600"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pic>
        <p:nvPicPr>
          <p:cNvPr id="1026" name="Picture 2" descr="Image result for elm street health center cincinnati oh"/>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74461" y="8103712"/>
            <a:ext cx="2967955" cy="2358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rice hill health center cincinnati oh"/>
          <p:cNvPicPr>
            <a:picLocks noChangeAspect="1" noChangeArrowheads="1"/>
          </p:cNvPicPr>
          <p:nvPr/>
        </p:nvPicPr>
        <p:blipFill rotWithShape="1">
          <a:blip r:embed="rId9">
            <a:extLst>
              <a:ext uri="{28A0092B-C50C-407E-A947-70E740481C1C}">
                <a14:useLocalDpi xmlns:a14="http://schemas.microsoft.com/office/drawing/2010/main" val="0"/>
              </a:ext>
            </a:extLst>
          </a:blip>
          <a:srcRect l="4481" t="-1512" r="6392" b="-1"/>
          <a:stretch/>
        </p:blipFill>
        <p:spPr bwMode="auto">
          <a:xfrm>
            <a:off x="17941815" y="8085877"/>
            <a:ext cx="3153104" cy="2394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illvale health center"/>
          <p:cNvPicPr>
            <a:picLocks noChangeAspect="1" noChangeArrowheads="1"/>
          </p:cNvPicPr>
          <p:nvPr/>
        </p:nvPicPr>
        <p:blipFill rotWithShape="1">
          <a:blip r:embed="rId10">
            <a:extLst>
              <a:ext uri="{28A0092B-C50C-407E-A947-70E740481C1C}">
                <a14:useLocalDpi xmlns:a14="http://schemas.microsoft.com/office/drawing/2010/main" val="0"/>
              </a:ext>
            </a:extLst>
          </a:blip>
          <a:srcRect l="18897" t="1019" r="631"/>
          <a:stretch/>
        </p:blipFill>
        <p:spPr bwMode="auto">
          <a:xfrm>
            <a:off x="14994069" y="8103712"/>
            <a:ext cx="2596093" cy="23942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764</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McCartney</dc:creator>
  <cp:lastModifiedBy>Mccartney, Audrey (mccartau)</cp:lastModifiedBy>
  <cp:revision>23</cp:revision>
  <dcterms:modified xsi:type="dcterms:W3CDTF">2019-07-24T20:42:50Z</dcterms:modified>
</cp:coreProperties>
</file>