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6912">
          <p15:clr>
            <a:srgbClr val="A4A3A4"/>
          </p15:clr>
        </p15:guide>
        <p15:guide id="2" pos="103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l, Parth (patel4p5)" initials="P("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4" autoAdjust="0"/>
  </p:normalViewPr>
  <p:slideViewPr>
    <p:cSldViewPr snapToGrid="0">
      <p:cViewPr>
        <p:scale>
          <a:sx n="30" d="100"/>
          <a:sy n="30" d="100"/>
        </p:scale>
        <p:origin x="810" y="-174"/>
      </p:cViewPr>
      <p:guideLst>
        <p:guide orient="horz" pos="6912"/>
        <p:guide pos="10368"/>
      </p:guideLst>
    </p:cSldViewPr>
  </p:slideViewPr>
  <p:notesTextViewPr>
    <p:cViewPr>
      <p:scale>
        <a:sx n="1" d="1"/>
        <a:sy n="1" d="1"/>
      </p:scale>
      <p:origin x="0" y="4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66612560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nimh.nih.gov/health/statistics/post-traumatic-stress-disorder-ptsd.shtml"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smtClean="0">
                <a:latin typeface="Times New Roman" panose="02020603050405020304" pitchFamily="18" charset="0"/>
                <a:cs typeface="Times New Roman" panose="02020603050405020304" pitchFamily="18" charset="0"/>
              </a:rPr>
              <a:t>1. Owens PL, Mutter R, Stocks C. Mental health and substance abuse-related</a:t>
            </a:r>
          </a:p>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emergency department visits among adults. 2007. </a:t>
            </a:r>
            <a:r>
              <a:rPr lang="en-US" i="1" dirty="0" smtClean="0">
                <a:latin typeface="Times New Roman" panose="02020603050405020304" pitchFamily="18" charset="0"/>
                <a:cs typeface="Times New Roman" panose="02020603050405020304" pitchFamily="18" charset="0"/>
              </a:rPr>
              <a:t>HCUP Statistical Brief #92</a:t>
            </a:r>
            <a:r>
              <a:rPr lang="en-US" dirty="0" smtClean="0">
                <a:latin typeface="Times New Roman" panose="02020603050405020304" pitchFamily="18" charset="0"/>
                <a:cs typeface="Times New Roman" panose="02020603050405020304" pitchFamily="18" charset="0"/>
              </a:rPr>
              <a:t>. July</a:t>
            </a:r>
          </a:p>
          <a:p>
            <a:pPr marL="0" lvl="0" indent="0" algn="l" rtl="0">
              <a:spcBef>
                <a:spcPts val="0"/>
              </a:spcBef>
              <a:spcAft>
                <a:spcPts val="0"/>
              </a:spcAft>
              <a:buNone/>
            </a:pPr>
            <a:r>
              <a:rPr lang="en-US" dirty="0" smtClean="0">
                <a:latin typeface="Times New Roman" panose="02020603050405020304" pitchFamily="18" charset="0"/>
                <a:cs typeface="Times New Roman" panose="02020603050405020304" pitchFamily="18" charset="0"/>
              </a:rPr>
              <a:t>2010. U.S. Agency for Healthcare Research and Quality, Rockville, MD.</a:t>
            </a:r>
          </a:p>
          <a:p>
            <a:pPr marL="0" lvl="0" indent="0" algn="l" rtl="0">
              <a:spcBef>
                <a:spcPts val="0"/>
              </a:spcBef>
              <a:spcAft>
                <a:spcPts val="0"/>
              </a:spcAft>
              <a:buNone/>
            </a:pPr>
            <a:endParaRPr lang="en-US" dirty="0" smtClean="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u="none" dirty="0" smtClean="0">
                <a:solidFill>
                  <a:schemeClr val="tx1"/>
                </a:solidFill>
                <a:latin typeface="Times New Roman" panose="02020603050405020304" pitchFamily="18" charset="0"/>
                <a:cs typeface="Times New Roman" panose="02020603050405020304" pitchFamily="18" charset="0"/>
              </a:rPr>
              <a:t>2.</a:t>
            </a:r>
            <a:r>
              <a:rPr lang="en-US" u="none" baseline="0" dirty="0" smtClean="0">
                <a:solidFill>
                  <a:schemeClr val="tx1"/>
                </a:solidFill>
                <a:latin typeface="Times New Roman" panose="02020603050405020304" pitchFamily="18" charset="0"/>
                <a:cs typeface="Times New Roman" panose="02020603050405020304" pitchFamily="18" charset="0"/>
              </a:rPr>
              <a:t> Post-traumatic stress disorder (PTSD). National Institute of Mental Health. </a:t>
            </a:r>
            <a:r>
              <a:rPr lang="en-US" u="none" dirty="0" smtClean="0">
                <a:solidFill>
                  <a:schemeClr val="tx1"/>
                </a:solidFill>
                <a:latin typeface="Times New Roman" panose="02020603050405020304" pitchFamily="18" charset="0"/>
                <a:cs typeface="Times New Roman" panose="02020603050405020304" pitchFamily="18" charset="0"/>
                <a:hlinkClick r:id="rId3"/>
              </a:rPr>
              <a:t>https://www.nimh.nih.gov/health/statistics/post-traumatic-stress-disorder-ptsd.shtml</a:t>
            </a:r>
            <a:r>
              <a:rPr lang="en-US" u="none" dirty="0" smtClean="0">
                <a:solidFill>
                  <a:schemeClr val="tx1"/>
                </a:solidFill>
                <a:latin typeface="Times New Roman" panose="02020603050405020304" pitchFamily="18" charset="0"/>
                <a:cs typeface="Times New Roman" panose="02020603050405020304" pitchFamily="18" charset="0"/>
              </a:rPr>
              <a:t>. Updated November 2017.</a:t>
            </a:r>
          </a:p>
          <a:p>
            <a:pPr marL="0" lvl="0" indent="0" algn="l" rtl="0">
              <a:spcBef>
                <a:spcPts val="0"/>
              </a:spcBef>
              <a:spcAft>
                <a:spcPts val="0"/>
              </a:spcAft>
              <a:buNone/>
            </a:pPr>
            <a:endParaRPr lang="en-US" u="none" dirty="0" smtClean="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u="none" dirty="0" smtClean="0">
                <a:solidFill>
                  <a:schemeClr val="tx1"/>
                </a:solidFill>
                <a:latin typeface="Times New Roman" panose="02020603050405020304" pitchFamily="18" charset="0"/>
                <a:cs typeface="Times New Roman" panose="02020603050405020304" pitchFamily="18" charset="0"/>
              </a:rPr>
              <a:t>3.</a:t>
            </a:r>
            <a:r>
              <a:rPr lang="en-US" u="none" baseline="0" dirty="0" smtClean="0">
                <a:solidFill>
                  <a:schemeClr val="tx1"/>
                </a:solidFill>
                <a:latin typeface="Times New Roman" panose="02020603050405020304" pitchFamily="18" charset="0"/>
                <a:cs typeface="Times New Roman" panose="02020603050405020304" pitchFamily="18" charset="0"/>
              </a:rPr>
              <a:t> Pole N, Gone JP, Kulkarni M. Posttraumatic stress disorder among </a:t>
            </a:r>
            <a:r>
              <a:rPr lang="en-US" u="none" baseline="0" dirty="0" err="1" smtClean="0">
                <a:solidFill>
                  <a:schemeClr val="tx1"/>
                </a:solidFill>
                <a:latin typeface="Times New Roman" panose="02020603050405020304" pitchFamily="18" charset="0"/>
                <a:cs typeface="Times New Roman" panose="02020603050405020304" pitchFamily="18" charset="0"/>
              </a:rPr>
              <a:t>ethnoracial</a:t>
            </a:r>
            <a:r>
              <a:rPr lang="en-US" u="none" baseline="0" dirty="0" smtClean="0">
                <a:solidFill>
                  <a:schemeClr val="tx1"/>
                </a:solidFill>
                <a:latin typeface="Times New Roman" panose="02020603050405020304" pitchFamily="18" charset="0"/>
                <a:cs typeface="Times New Roman" panose="02020603050405020304" pitchFamily="18" charset="0"/>
              </a:rPr>
              <a:t> minorities in the United States. </a:t>
            </a:r>
            <a:r>
              <a:rPr lang="en-US" i="1" u="none" baseline="0" dirty="0" smtClean="0">
                <a:solidFill>
                  <a:schemeClr val="tx1"/>
                </a:solidFill>
                <a:latin typeface="Times New Roman" panose="02020603050405020304" pitchFamily="18" charset="0"/>
                <a:cs typeface="Times New Roman" panose="02020603050405020304" pitchFamily="18" charset="0"/>
              </a:rPr>
              <a:t>Clinical Psychology: Science and Practice</a:t>
            </a:r>
            <a:r>
              <a:rPr lang="en-US" u="none" baseline="0" dirty="0" smtClean="0">
                <a:solidFill>
                  <a:schemeClr val="tx1"/>
                </a:solidFill>
                <a:latin typeface="Times New Roman" panose="02020603050405020304" pitchFamily="18" charset="0"/>
                <a:cs typeface="Times New Roman" panose="02020603050405020304" pitchFamily="18" charset="0"/>
              </a:rPr>
              <a:t>. 2008;15:35-61.</a:t>
            </a:r>
          </a:p>
          <a:p>
            <a:pPr marL="0" lvl="0" indent="0" algn="l" rtl="0">
              <a:spcBef>
                <a:spcPts val="0"/>
              </a:spcBef>
              <a:spcAft>
                <a:spcPts val="0"/>
              </a:spcAft>
              <a:buNone/>
            </a:pPr>
            <a:endParaRPr lang="en-US" u="none" baseline="0" dirty="0" smtClean="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US" u="none" baseline="0" dirty="0" smtClean="0">
                <a:solidFill>
                  <a:schemeClr val="tx1"/>
                </a:solidFill>
                <a:latin typeface="Times New Roman" panose="02020603050405020304" pitchFamily="18" charset="0"/>
                <a:cs typeface="Times New Roman" panose="02020603050405020304" pitchFamily="18" charset="0"/>
              </a:rPr>
              <a:t>4. Rasmussen A, </a:t>
            </a:r>
            <a:r>
              <a:rPr lang="en-US" u="none" baseline="0" dirty="0" err="1" smtClean="0">
                <a:solidFill>
                  <a:schemeClr val="tx1"/>
                </a:solidFill>
                <a:latin typeface="Times New Roman" panose="02020603050405020304" pitchFamily="18" charset="0"/>
                <a:cs typeface="Times New Roman" panose="02020603050405020304" pitchFamily="18" charset="0"/>
              </a:rPr>
              <a:t>Crager</a:t>
            </a:r>
            <a:r>
              <a:rPr lang="en-US" u="none" baseline="0" dirty="0" smtClean="0">
                <a:solidFill>
                  <a:schemeClr val="tx1"/>
                </a:solidFill>
                <a:latin typeface="Times New Roman" panose="02020603050405020304" pitchFamily="18" charset="0"/>
                <a:cs typeface="Times New Roman" panose="02020603050405020304" pitchFamily="18" charset="0"/>
              </a:rPr>
              <a:t> M, Baser RE, Chu T, </a:t>
            </a:r>
            <a:r>
              <a:rPr lang="en-US" u="none" baseline="0" dirty="0" err="1" smtClean="0">
                <a:solidFill>
                  <a:schemeClr val="tx1"/>
                </a:solidFill>
                <a:latin typeface="Times New Roman" panose="02020603050405020304" pitchFamily="18" charset="0"/>
                <a:cs typeface="Times New Roman" panose="02020603050405020304" pitchFamily="18" charset="0"/>
              </a:rPr>
              <a:t>Gany</a:t>
            </a:r>
            <a:r>
              <a:rPr lang="en-US" u="none" baseline="0" dirty="0" smtClean="0">
                <a:solidFill>
                  <a:schemeClr val="tx1"/>
                </a:solidFill>
                <a:latin typeface="Times New Roman" panose="02020603050405020304" pitchFamily="18" charset="0"/>
                <a:cs typeface="Times New Roman" panose="02020603050405020304" pitchFamily="18" charset="0"/>
              </a:rPr>
              <a:t> F. Onset of posttraumatic stress disorder and major depression among refugees and voluntary migrants to the United States. </a:t>
            </a:r>
            <a:r>
              <a:rPr lang="en-US" i="1" u="none" baseline="0" dirty="0" smtClean="0">
                <a:solidFill>
                  <a:schemeClr val="tx1"/>
                </a:solidFill>
                <a:latin typeface="Times New Roman" panose="02020603050405020304" pitchFamily="18" charset="0"/>
                <a:cs typeface="Times New Roman" panose="02020603050405020304" pitchFamily="18" charset="0"/>
              </a:rPr>
              <a:t>Journal of Traumatic Stress</a:t>
            </a:r>
            <a:r>
              <a:rPr lang="en-US" u="none" baseline="0" dirty="0" smtClean="0">
                <a:solidFill>
                  <a:schemeClr val="tx1"/>
                </a:solidFill>
                <a:latin typeface="Times New Roman" panose="02020603050405020304" pitchFamily="18" charset="0"/>
                <a:cs typeface="Times New Roman" panose="02020603050405020304" pitchFamily="18" charset="0"/>
              </a:rPr>
              <a:t>. 2012;25:705-712.</a:t>
            </a:r>
            <a:endParaRPr u="none" dirty="0">
              <a:solidFill>
                <a:schemeClr val="tx1"/>
              </a:solidFill>
              <a:latin typeface="Times New Roman" panose="02020603050405020304" pitchFamily="18" charset="0"/>
              <a:cs typeface="Times New Roman" panose="02020603050405020304" pitchFamily="18" charset="0"/>
            </a:endParaRPr>
          </a:p>
        </p:txBody>
      </p:sp>
      <p:sp>
        <p:nvSpPr>
          <p:cNvPr id="87" name="Google Shape;87;p4: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75" name="Google Shape;75;p11"/>
          <p:cNvSpPr txBox="1">
            <a:spLocks noGrp="1"/>
          </p:cNvSpPr>
          <p:nvPr>
            <p:ph type="body" idx="1"/>
          </p:nvPr>
        </p:nvSpPr>
        <p:spPr>
          <a:xfrm>
            <a:off x="1644650" y="5121275"/>
            <a:ext cx="29629100" cy="14481175"/>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8" name="Google Shape;78;p11"/>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2470150" y="6816727"/>
            <a:ext cx="27978101" cy="47053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81" name="Google Shape;81;p12"/>
          <p:cNvSpPr txBox="1">
            <a:spLocks noGrp="1"/>
          </p:cNvSpPr>
          <p:nvPr>
            <p:ph type="subTitle" idx="1"/>
          </p:nvPr>
        </p:nvSpPr>
        <p:spPr>
          <a:xfrm>
            <a:off x="4937127" y="12436477"/>
            <a:ext cx="23044149" cy="5607050"/>
          </a:xfrm>
          <a:prstGeom prst="rect">
            <a:avLst/>
          </a:prstGeom>
          <a:noFill/>
          <a:ln>
            <a:noFill/>
          </a:ln>
        </p:spPr>
        <p:txBody>
          <a:bodyPr spcFirstLastPara="1" wrap="square" lIns="91425" tIns="91425" rIns="91425" bIns="91425" anchor="t" anchorCtr="0">
            <a:noAutofit/>
          </a:bodyPr>
          <a:lstStyle>
            <a:lvl1pPr marL="0" marR="0" lvl="0" indent="0" algn="ctr" rtl="0">
              <a:spcBef>
                <a:spcPts val="2200"/>
              </a:spcBef>
              <a:spcAft>
                <a:spcPts val="0"/>
              </a:spcAft>
              <a:buClr>
                <a:schemeClr val="dk1"/>
              </a:buClr>
              <a:buSzPts val="11000"/>
              <a:buFont typeface="Arial"/>
              <a:buNone/>
              <a:defRPr sz="11000" b="0" i="0" u="none" strike="noStrike" cap="none">
                <a:solidFill>
                  <a:schemeClr val="dk1"/>
                </a:solidFill>
                <a:latin typeface="Arial"/>
                <a:ea typeface="Arial"/>
                <a:cs typeface="Arial"/>
                <a:sym typeface="Arial"/>
              </a:defRPr>
            </a:lvl1pPr>
            <a:lvl2pPr marL="914400" marR="0" lvl="1" indent="0"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2pPr>
            <a:lvl3pPr marL="1828800" marR="0" lvl="2" indent="0" algn="ctr" rtl="0">
              <a:spcBef>
                <a:spcPts val="1640"/>
              </a:spcBef>
              <a:spcAft>
                <a:spcPts val="0"/>
              </a:spcAft>
              <a:buClr>
                <a:schemeClr val="dk1"/>
              </a:buClr>
              <a:buSzPts val="8200"/>
              <a:buFont typeface="Arial"/>
              <a:buNone/>
              <a:defRPr sz="8200" b="0" i="0" u="none" strike="noStrike" cap="none">
                <a:solidFill>
                  <a:schemeClr val="dk1"/>
                </a:solidFill>
                <a:latin typeface="Arial"/>
                <a:ea typeface="Arial"/>
                <a:cs typeface="Arial"/>
                <a:sym typeface="Arial"/>
              </a:defRPr>
            </a:lvl3pPr>
            <a:lvl4pPr marL="2743200" marR="0" lvl="3"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4pPr>
            <a:lvl5pPr marL="3657600" marR="0" lvl="4"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5pPr>
            <a:lvl6pPr marL="4572000" marR="0" lvl="5"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6pPr>
            <a:lvl7pPr marL="5486400" marR="0" lvl="6"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7pPr>
            <a:lvl8pPr marL="6400800" marR="0" lvl="7"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8pPr>
            <a:lvl9pPr marL="7315200" marR="0" lvl="8"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4" name="Google Shape;84;p12"/>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rot="5400000">
            <a:off x="18208626" y="6537327"/>
            <a:ext cx="18722973" cy="740727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22" name="Google Shape;22;p3"/>
          <p:cNvSpPr txBox="1">
            <a:spLocks noGrp="1"/>
          </p:cNvSpPr>
          <p:nvPr>
            <p:ph type="body" idx="1"/>
          </p:nvPr>
        </p:nvSpPr>
        <p:spPr>
          <a:xfrm rot="5400000">
            <a:off x="3241677" y="-717550"/>
            <a:ext cx="18722973" cy="21917027"/>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28" name="Google Shape;28;p4"/>
          <p:cNvSpPr txBox="1">
            <a:spLocks noGrp="1"/>
          </p:cNvSpPr>
          <p:nvPr>
            <p:ph type="body" idx="1"/>
          </p:nvPr>
        </p:nvSpPr>
        <p:spPr>
          <a:xfrm rot="5400000">
            <a:off x="9218613" y="-2452687"/>
            <a:ext cx="14481175" cy="29629100"/>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451600" y="15360650"/>
            <a:ext cx="19751676" cy="1816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34" name="Google Shape;34;p5"/>
          <p:cNvSpPr>
            <a:spLocks noGrp="1"/>
          </p:cNvSpPr>
          <p:nvPr>
            <p:ph type="pic" idx="2"/>
          </p:nvPr>
        </p:nvSpPr>
        <p:spPr>
          <a:xfrm>
            <a:off x="6451600" y="1962151"/>
            <a:ext cx="19751676" cy="13166727"/>
          </a:xfrm>
          <a:prstGeom prst="rect">
            <a:avLst/>
          </a:prstGeom>
          <a:noFill/>
          <a:ln>
            <a:noFill/>
          </a:ln>
        </p:spPr>
        <p:txBody>
          <a:bodyPr spcFirstLastPara="1" wrap="square" lIns="91425" tIns="91425" rIns="91425" bIns="91425" anchor="t" anchorCtr="0">
            <a:noAutofit/>
          </a:bodyPr>
          <a:lstStyle>
            <a:lvl1pPr marL="0" marR="0" lvl="0" indent="0" algn="l" rtl="0">
              <a:spcBef>
                <a:spcPts val="1280"/>
              </a:spcBef>
              <a:spcAft>
                <a:spcPts val="0"/>
              </a:spcAft>
              <a:buClr>
                <a:schemeClr val="dk1"/>
              </a:buClr>
              <a:buSzPts val="1400"/>
              <a:buFont typeface="Arial"/>
              <a:buNone/>
              <a:defRPr sz="6400" b="0" i="0" u="none" strike="noStrike" cap="none">
                <a:solidFill>
                  <a:schemeClr val="dk1"/>
                </a:solidFill>
                <a:latin typeface="Arial"/>
                <a:ea typeface="Arial"/>
                <a:cs typeface="Arial"/>
                <a:sym typeface="Arial"/>
              </a:defRPr>
            </a:lvl1pPr>
            <a:lvl2pPr marL="914400" marR="0" lvl="1" indent="0" algn="l" rtl="0">
              <a:spcBef>
                <a:spcPts val="1120"/>
              </a:spcBef>
              <a:spcAft>
                <a:spcPts val="0"/>
              </a:spcAft>
              <a:buClr>
                <a:schemeClr val="dk1"/>
              </a:buClr>
              <a:buSzPts val="1400"/>
              <a:buFont typeface="Arial"/>
              <a:buNone/>
              <a:defRPr sz="5600" b="0" i="0" u="none" strike="noStrike" cap="none">
                <a:solidFill>
                  <a:schemeClr val="dk1"/>
                </a:solidFill>
                <a:latin typeface="Arial"/>
                <a:ea typeface="Arial"/>
                <a:cs typeface="Arial"/>
                <a:sym typeface="Arial"/>
              </a:defRPr>
            </a:lvl2pPr>
            <a:lvl3pPr marL="1828800" marR="0" lvl="2" indent="0" algn="l" rtl="0">
              <a:spcBef>
                <a:spcPts val="960"/>
              </a:spcBef>
              <a:spcAft>
                <a:spcPts val="0"/>
              </a:spcAft>
              <a:buClr>
                <a:schemeClr val="dk1"/>
              </a:buClr>
              <a:buSzPts val="1400"/>
              <a:buFont typeface="Arial"/>
              <a:buNone/>
              <a:defRPr sz="4800" b="0" i="0" u="none" strike="noStrike" cap="none">
                <a:solidFill>
                  <a:schemeClr val="dk1"/>
                </a:solidFill>
                <a:latin typeface="Arial"/>
                <a:ea typeface="Arial"/>
                <a:cs typeface="Arial"/>
                <a:sym typeface="Arial"/>
              </a:defRPr>
            </a:lvl3pPr>
            <a:lvl4pPr marL="2743200" marR="0" lvl="3"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4pPr>
            <a:lvl5pPr marL="3657600" marR="0" lvl="4"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5pPr>
            <a:lvl6pPr marL="4572000" marR="0" lvl="5"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6pPr>
            <a:lvl7pPr marL="5486400" marR="0" lvl="6"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7pPr>
            <a:lvl8pPr marL="6400800" marR="0" lvl="7"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8pPr>
            <a:lvl9pPr marL="7315200" marR="0" lvl="8"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6451600" y="17176752"/>
            <a:ext cx="19751676" cy="257492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1"/>
              </a:buClr>
              <a:buSzPts val="110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96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82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644651" y="873126"/>
            <a:ext cx="10829926" cy="3717924"/>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41" name="Google Shape;41;p6"/>
          <p:cNvSpPr txBox="1">
            <a:spLocks noGrp="1"/>
          </p:cNvSpPr>
          <p:nvPr>
            <p:ph type="body" idx="1"/>
          </p:nvPr>
        </p:nvSpPr>
        <p:spPr>
          <a:xfrm>
            <a:off x="12871450" y="873126"/>
            <a:ext cx="18402300" cy="18729323"/>
          </a:xfrm>
          <a:prstGeom prst="rect">
            <a:avLst/>
          </a:prstGeom>
          <a:noFill/>
          <a:ln>
            <a:noFill/>
          </a:ln>
        </p:spPr>
        <p:txBody>
          <a:bodyPr spcFirstLastPara="1" wrap="square" lIns="91425" tIns="91425" rIns="91425" bIns="91425" anchor="t" anchorCtr="0">
            <a:noAutofit/>
          </a:bodyPr>
          <a:lstStyle>
            <a:lvl1pPr marL="457200" marR="0" lvl="0" indent="-635000" algn="l" rtl="0">
              <a:spcBef>
                <a:spcPts val="128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1pPr>
            <a:lvl2pPr marL="914400" marR="0" lvl="1"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2pPr>
            <a:lvl3pPr marL="1371600" marR="0" lvl="2"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3pPr>
            <a:lvl4pPr marL="1828800" marR="0" lvl="3"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4pPr>
            <a:lvl5pPr marL="2286000" marR="0" lvl="4"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5pPr>
            <a:lvl6pPr marL="2743200" marR="0" lvl="5"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6pPr>
            <a:lvl7pPr marL="3200400" marR="0" lvl="6"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7pPr>
            <a:lvl8pPr marL="3657600" marR="0" lvl="7"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8pPr>
            <a:lvl9pPr marL="4114800" marR="0" lvl="8"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body" idx="2"/>
          </p:nvPr>
        </p:nvSpPr>
        <p:spPr>
          <a:xfrm>
            <a:off x="1644651" y="4591050"/>
            <a:ext cx="10829926" cy="15011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1"/>
              </a:buClr>
              <a:buSzPts val="110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96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82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48" name="Google Shape;48;p7"/>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0" name="Google Shape;50;p7"/>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53" name="Google Shape;53;p8"/>
          <p:cNvSpPr txBox="1">
            <a:spLocks noGrp="1"/>
          </p:cNvSpPr>
          <p:nvPr>
            <p:ph type="body" idx="1"/>
          </p:nvPr>
        </p:nvSpPr>
        <p:spPr>
          <a:xfrm>
            <a:off x="1644650" y="4911727"/>
            <a:ext cx="14544675" cy="2047874"/>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960"/>
              </a:spcBef>
              <a:spcAft>
                <a:spcPts val="0"/>
              </a:spcAft>
              <a:buClr>
                <a:schemeClr val="dk1"/>
              </a:buClr>
              <a:buSzPts val="110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96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82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9pPr>
          </a:lstStyle>
          <a:p>
            <a:endParaRPr/>
          </a:p>
        </p:txBody>
      </p:sp>
      <p:sp>
        <p:nvSpPr>
          <p:cNvPr id="54" name="Google Shape;54;p8"/>
          <p:cNvSpPr txBox="1">
            <a:spLocks noGrp="1"/>
          </p:cNvSpPr>
          <p:nvPr>
            <p:ph type="body" idx="2"/>
          </p:nvPr>
        </p:nvSpPr>
        <p:spPr>
          <a:xfrm>
            <a:off x="1644650" y="6959601"/>
            <a:ext cx="14544675" cy="12642850"/>
          </a:xfrm>
          <a:prstGeom prst="rect">
            <a:avLst/>
          </a:prstGeom>
          <a:noFill/>
          <a:ln>
            <a:noFill/>
          </a:ln>
        </p:spPr>
        <p:txBody>
          <a:bodyPr spcFirstLastPara="1" wrap="square" lIns="91425" tIns="91425" rIns="91425" bIns="91425"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55" name="Google Shape;55;p8"/>
          <p:cNvSpPr txBox="1">
            <a:spLocks noGrp="1"/>
          </p:cNvSpPr>
          <p:nvPr>
            <p:ph type="body" idx="3"/>
          </p:nvPr>
        </p:nvSpPr>
        <p:spPr>
          <a:xfrm>
            <a:off x="16722727" y="4911727"/>
            <a:ext cx="14551024" cy="2047874"/>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960"/>
              </a:spcBef>
              <a:spcAft>
                <a:spcPts val="0"/>
              </a:spcAft>
              <a:buClr>
                <a:schemeClr val="dk1"/>
              </a:buClr>
              <a:buSzPts val="110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96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82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body" idx="4"/>
          </p:nvPr>
        </p:nvSpPr>
        <p:spPr>
          <a:xfrm>
            <a:off x="16722727" y="6959601"/>
            <a:ext cx="14551024" cy="12642850"/>
          </a:xfrm>
          <a:prstGeom prst="rect">
            <a:avLst/>
          </a:prstGeom>
          <a:noFill/>
          <a:ln>
            <a:noFill/>
          </a:ln>
        </p:spPr>
        <p:txBody>
          <a:bodyPr spcFirstLastPara="1" wrap="square" lIns="91425" tIns="91425" rIns="91425" bIns="91425"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62" name="Google Shape;62;p9"/>
          <p:cNvSpPr txBox="1">
            <a:spLocks noGrp="1"/>
          </p:cNvSpPr>
          <p:nvPr>
            <p:ph type="body" idx="1"/>
          </p:nvPr>
        </p:nvSpPr>
        <p:spPr>
          <a:xfrm>
            <a:off x="1644651" y="5121277"/>
            <a:ext cx="14662150" cy="14481174"/>
          </a:xfrm>
          <a:prstGeom prst="rect">
            <a:avLst/>
          </a:prstGeom>
          <a:noFill/>
          <a:ln>
            <a:noFill/>
          </a:ln>
        </p:spPr>
        <p:txBody>
          <a:bodyPr spcFirstLastPara="1" wrap="square" lIns="91425" tIns="91425" rIns="91425" bIns="91425"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body" idx="2"/>
          </p:nvPr>
        </p:nvSpPr>
        <p:spPr>
          <a:xfrm>
            <a:off x="16611602" y="5121277"/>
            <a:ext cx="14662150" cy="14481174"/>
          </a:xfrm>
          <a:prstGeom prst="rect">
            <a:avLst/>
          </a:prstGeom>
          <a:noFill/>
          <a:ln>
            <a:noFill/>
          </a:ln>
        </p:spPr>
        <p:txBody>
          <a:bodyPr spcFirstLastPara="1" wrap="square" lIns="91425" tIns="91425" rIns="91425" bIns="91425"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2600327" y="14103350"/>
            <a:ext cx="27981274" cy="4356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8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69" name="Google Shape;69;p10"/>
          <p:cNvSpPr txBox="1">
            <a:spLocks noGrp="1"/>
          </p:cNvSpPr>
          <p:nvPr>
            <p:ph type="body" idx="1"/>
          </p:nvPr>
        </p:nvSpPr>
        <p:spPr>
          <a:xfrm>
            <a:off x="2600327" y="9302750"/>
            <a:ext cx="27981274" cy="48006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800"/>
              </a:spcBef>
              <a:spcAft>
                <a:spcPts val="0"/>
              </a:spcAft>
              <a:buClr>
                <a:schemeClr val="dk1"/>
              </a:buClr>
              <a:buSzPts val="11000"/>
              <a:buFont typeface="Arial"/>
              <a:buNone/>
              <a:defRPr sz="4000" b="0" i="0" u="none" strike="noStrike" cap="none">
                <a:solidFill>
                  <a:schemeClr val="dk1"/>
                </a:solidFill>
                <a:latin typeface="Arial"/>
                <a:ea typeface="Arial"/>
                <a:cs typeface="Arial"/>
                <a:sym typeface="Arial"/>
              </a:defRPr>
            </a:lvl1pPr>
            <a:lvl2pPr marL="914400" marR="0" lvl="1" indent="-228600" algn="l" rtl="0">
              <a:spcBef>
                <a:spcPts val="720"/>
              </a:spcBef>
              <a:spcAft>
                <a:spcPts val="0"/>
              </a:spcAft>
              <a:buClr>
                <a:schemeClr val="dk1"/>
              </a:buClr>
              <a:buSzPts val="9600"/>
              <a:buFont typeface="Arial"/>
              <a:buNone/>
              <a:defRPr sz="3600" b="0" i="0" u="none" strike="noStrike" cap="none">
                <a:solidFill>
                  <a:schemeClr val="dk1"/>
                </a:solidFill>
                <a:latin typeface="Arial"/>
                <a:ea typeface="Arial"/>
                <a:cs typeface="Arial"/>
                <a:sym typeface="Arial"/>
              </a:defRPr>
            </a:lvl2pPr>
            <a:lvl3pPr marL="1371600" marR="0" lvl="2" indent="-228600" algn="l" rtl="0">
              <a:spcBef>
                <a:spcPts val="640"/>
              </a:spcBef>
              <a:spcAft>
                <a:spcPts val="0"/>
              </a:spcAft>
              <a:buClr>
                <a:schemeClr val="dk1"/>
              </a:buClr>
              <a:buSzPts val="8200"/>
              <a:buFont typeface="Arial"/>
              <a:buNone/>
              <a:defRPr sz="3200" b="0" i="0" u="none" strike="noStrike" cap="none">
                <a:solidFill>
                  <a:schemeClr val="dk1"/>
                </a:solidFill>
                <a:latin typeface="Arial"/>
                <a:ea typeface="Arial"/>
                <a:cs typeface="Arial"/>
                <a:sym typeface="Arial"/>
              </a:defRPr>
            </a:lvl3pPr>
            <a:lvl4pPr marL="1828800" marR="0" lvl="3"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4pPr>
            <a:lvl5pPr marL="2286000" marR="0" lvl="4"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5pPr>
            <a:lvl6pPr marL="2743200" marR="0" lvl="5"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6pPr>
            <a:lvl7pPr marL="3200400" marR="0" lvl="6"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7pPr>
            <a:lvl8pPr marL="3657600" marR="0" lvl="7"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8pPr>
            <a:lvl9pPr marL="4114800" marR="0" lvl="8"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644650" y="5121275"/>
            <a:ext cx="29629100" cy="14481175"/>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pic>
        <p:nvPicPr>
          <p:cNvPr id="15" name="Google Shape;15;p1" descr="ps1218_01red_300"/>
          <p:cNvPicPr preferRelativeResize="0"/>
          <p:nvPr/>
        </p:nvPicPr>
        <p:blipFill rotWithShape="1">
          <a:blip r:embed="rId13">
            <a:alphaModFix/>
          </a:blip>
          <a:srcRect/>
          <a:stretch/>
        </p:blipFill>
        <p:spPr>
          <a:xfrm>
            <a:off x="0" y="17186275"/>
            <a:ext cx="32908876" cy="4759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8" name="Google Shape;98;p13"/>
          <p:cNvSpPr txBox="1"/>
          <p:nvPr/>
        </p:nvSpPr>
        <p:spPr>
          <a:xfrm>
            <a:off x="569912" y="5724525"/>
            <a:ext cx="7589837" cy="5179471"/>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The Good Samaritan Free Health Center (GSFHC) started as a "medical mission close to home" in January 2011. Located in Price Hill area of Cincinnati, GSFHC is philanthropically funded and is operated by 11 paid employees, including an in-house nutritionist and mental health counselor. Physicians, nurses, pharmacists, and other health professionals volunteer their time to provide care to patients. To be a patient, one must:</a:t>
            </a:r>
          </a:p>
          <a:p>
            <a:pPr marL="342900" indent="-342900">
              <a:buClr>
                <a:schemeClr val="dk1"/>
              </a:buClr>
              <a:buSzPts val="2600"/>
              <a:buFont typeface="Arial"/>
              <a:buChar char="•"/>
            </a:pPr>
            <a:r>
              <a:rPr lang="en-US" sz="2400" dirty="0">
                <a:solidFill>
                  <a:schemeClr val="dk1"/>
                </a:solidFill>
              </a:rPr>
              <a:t>Be a Hamilton County resident</a:t>
            </a:r>
            <a:endParaRPr sz="2400" dirty="0">
              <a:solidFill>
                <a:schemeClr val="dk1"/>
              </a:solidFill>
            </a:endParaRPr>
          </a:p>
          <a:p>
            <a:pPr marL="342900" indent="-342900">
              <a:buClr>
                <a:schemeClr val="dk1"/>
              </a:buClr>
              <a:buSzPts val="2600"/>
              <a:buChar char="•"/>
            </a:pPr>
            <a:r>
              <a:rPr lang="en-US" sz="2400" dirty="0">
                <a:solidFill>
                  <a:schemeClr val="dk1"/>
                </a:solidFill>
              </a:rPr>
              <a:t>Be uninsured/ineligible for government insurance</a:t>
            </a:r>
            <a:endParaRPr sz="2400" dirty="0">
              <a:solidFill>
                <a:schemeClr val="dk1"/>
              </a:solidFill>
            </a:endParaRPr>
          </a:p>
          <a:p>
            <a:pPr marL="342900" indent="-342900">
              <a:buClr>
                <a:schemeClr val="dk1"/>
              </a:buClr>
              <a:buSzPts val="2600"/>
              <a:buChar char="•"/>
            </a:pPr>
            <a:r>
              <a:rPr lang="en-US" sz="2400" dirty="0">
                <a:solidFill>
                  <a:schemeClr val="dk1"/>
                </a:solidFill>
              </a:rPr>
              <a:t>Have an income below 200% of poverty level</a:t>
            </a:r>
          </a:p>
          <a:p>
            <a:pPr marL="342900" indent="-342900">
              <a:buClr>
                <a:schemeClr val="dk1"/>
              </a:buClr>
              <a:buSzPts val="2600"/>
              <a:buChar char="•"/>
            </a:pPr>
            <a:r>
              <a:rPr lang="en-US" sz="2400" dirty="0">
                <a:solidFill>
                  <a:schemeClr val="dk1"/>
                </a:solidFill>
              </a:rPr>
              <a:t>Be at least 18 years old and not pregnant</a:t>
            </a:r>
          </a:p>
        </p:txBody>
      </p:sp>
      <p:pic>
        <p:nvPicPr>
          <p:cNvPr id="89" name="Google Shape;89;p13"/>
          <p:cNvPicPr preferRelativeResize="0"/>
          <p:nvPr/>
        </p:nvPicPr>
        <p:blipFill rotWithShape="1">
          <a:blip r:embed="rId3">
            <a:alphaModFix/>
          </a:blip>
          <a:srcRect/>
          <a:stretch/>
        </p:blipFill>
        <p:spPr>
          <a:xfrm>
            <a:off x="26091515" y="1036637"/>
            <a:ext cx="4835525" cy="3488690"/>
          </a:xfrm>
          <a:prstGeom prst="rect">
            <a:avLst/>
          </a:prstGeom>
          <a:noFill/>
          <a:ln>
            <a:noFill/>
          </a:ln>
        </p:spPr>
      </p:pic>
      <p:sp>
        <p:nvSpPr>
          <p:cNvPr id="91" name="Google Shape;91;p13"/>
          <p:cNvSpPr txBox="1"/>
          <p:nvPr/>
        </p:nvSpPr>
        <p:spPr>
          <a:xfrm>
            <a:off x="7527607" y="717550"/>
            <a:ext cx="17930812" cy="3786187"/>
          </a:xfrm>
          <a:prstGeom prst="rect">
            <a:avLst/>
          </a:prstGeom>
          <a:noFill/>
          <a:ln>
            <a:noFill/>
          </a:ln>
        </p:spPr>
        <p:txBody>
          <a:bodyPr spcFirstLastPara="1" wrap="square" lIns="91425" tIns="45700" rIns="91425" bIns="45700" anchor="t" anchorCtr="0">
            <a:noAutofit/>
          </a:bodyPr>
          <a:lstStyle/>
          <a:p>
            <a:pPr algn="ctr">
              <a:buClr>
                <a:schemeClr val="dk1"/>
              </a:buClr>
            </a:pPr>
            <a:r>
              <a:rPr lang="en-US" sz="8800" b="1" dirty="0">
                <a:solidFill>
                  <a:schemeClr val="dk1"/>
                </a:solidFill>
              </a:rPr>
              <a:t>Mental Health of Good Samaritan Free Health Center Patients</a:t>
            </a:r>
            <a:endParaRPr lang="en-US" dirty="0">
              <a:solidFill>
                <a:schemeClr val="dk1"/>
              </a:solidFill>
            </a:endParaRPr>
          </a:p>
          <a:p>
            <a:pPr algn="ctr">
              <a:buClr>
                <a:schemeClr val="dk1"/>
              </a:buClr>
            </a:pPr>
            <a:r>
              <a:rPr lang="en-US" sz="3600" dirty="0" err="1">
                <a:solidFill>
                  <a:schemeClr val="dk1"/>
                </a:solidFill>
              </a:rPr>
              <a:t>Parth</a:t>
            </a:r>
            <a:r>
              <a:rPr lang="en-US" sz="3600" dirty="0">
                <a:solidFill>
                  <a:schemeClr val="dk1"/>
                </a:solidFill>
              </a:rPr>
              <a:t> </a:t>
            </a:r>
            <a:r>
              <a:rPr lang="en-US" sz="3600" dirty="0" err="1">
                <a:solidFill>
                  <a:schemeClr val="dk1"/>
                </a:solidFill>
              </a:rPr>
              <a:t>Mukesh</a:t>
            </a:r>
            <a:r>
              <a:rPr lang="en-US" sz="3600" dirty="0">
                <a:solidFill>
                  <a:schemeClr val="dk1"/>
                </a:solidFill>
              </a:rPr>
              <a:t> Patel </a:t>
            </a:r>
            <a:endParaRPr sz="3600" dirty="0">
              <a:solidFill>
                <a:schemeClr val="dk1"/>
              </a:solidFill>
            </a:endParaRPr>
          </a:p>
          <a:p>
            <a:pPr marL="0" marR="0" lvl="0" indent="0" algn="ctr" rtl="0">
              <a:lnSpc>
                <a:spcPct val="100000"/>
              </a:lnSpc>
              <a:spcBef>
                <a:spcPts val="0"/>
              </a:spcBef>
              <a:spcAft>
                <a:spcPts val="0"/>
              </a:spcAft>
              <a:buClr>
                <a:schemeClr val="dk1"/>
              </a:buClr>
              <a:buFont typeface="Arial"/>
              <a:buNone/>
            </a:pPr>
            <a:r>
              <a:rPr lang="en-US" sz="3600" b="0" i="0" u="none" strike="noStrike" cap="none" dirty="0">
                <a:solidFill>
                  <a:schemeClr val="dk1"/>
                </a:solidFill>
                <a:latin typeface="Arial"/>
                <a:ea typeface="Arial"/>
                <a:cs typeface="Arial"/>
                <a:sym typeface="Arial"/>
              </a:rPr>
              <a:t>Urban Health Project </a:t>
            </a:r>
            <a:r>
              <a:rPr lang="en-US" sz="3600" dirty="0">
                <a:solidFill>
                  <a:schemeClr val="dk1"/>
                </a:solidFill>
              </a:rPr>
              <a:t>2019</a:t>
            </a:r>
            <a:r>
              <a:rPr lang="en-US" sz="3600" b="0" i="0" u="none" strike="noStrike" cap="none" dirty="0">
                <a:solidFill>
                  <a:schemeClr val="dk1"/>
                </a:solidFill>
                <a:latin typeface="Arial"/>
                <a:ea typeface="Arial"/>
                <a:cs typeface="Arial"/>
                <a:sym typeface="Arial"/>
              </a:rPr>
              <a:t>, University of Cincinnati College of Medicine</a:t>
            </a:r>
            <a:endParaRPr sz="3600" dirty="0">
              <a:solidFill>
                <a:schemeClr val="dk1"/>
              </a:solidFill>
            </a:endParaRPr>
          </a:p>
        </p:txBody>
      </p:sp>
      <p:sp>
        <p:nvSpPr>
          <p:cNvPr id="97" name="Google Shape;97;p13"/>
          <p:cNvSpPr txBox="1"/>
          <p:nvPr/>
        </p:nvSpPr>
        <p:spPr>
          <a:xfrm>
            <a:off x="3147359" y="5202659"/>
            <a:ext cx="2450743" cy="512698"/>
          </a:xfrm>
          <a:prstGeom prst="rect">
            <a:avLst/>
          </a:prstGeom>
          <a:noFill/>
          <a:ln>
            <a:noFill/>
          </a:ln>
        </p:spPr>
        <p:txBody>
          <a:bodyPr spcFirstLastPara="1" wrap="square" lIns="91425" tIns="45700" rIns="91425" bIns="45700" anchor="t" anchorCtr="0">
            <a:noAutofit/>
          </a:bodyPr>
          <a:lstStyle/>
          <a:p>
            <a:pPr>
              <a:buClr>
                <a:srgbClr val="E00122"/>
              </a:buClr>
            </a:pPr>
            <a:r>
              <a:rPr lang="en-US" sz="2800" b="1" dirty="0">
                <a:solidFill>
                  <a:srgbClr val="E00122"/>
                </a:solidFill>
              </a:rPr>
              <a:t>Introduction</a:t>
            </a:r>
          </a:p>
        </p:txBody>
      </p:sp>
      <p:sp>
        <p:nvSpPr>
          <p:cNvPr id="99" name="Google Shape;99;p13"/>
          <p:cNvSpPr txBox="1"/>
          <p:nvPr/>
        </p:nvSpPr>
        <p:spPr>
          <a:xfrm>
            <a:off x="569912" y="11560704"/>
            <a:ext cx="7589837" cy="6070466"/>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Urban Health Project (UHP) pairs a rising sophomore at the University of Cincinnati College of Medicine with a non-profit in the Greater Cincinnati area. Responsibilities involved helping all staffers with a wide range of tasks. One large task was sending over 800 letters to patients informing them that their primary care physician was leaving. Other tasks included:</a:t>
            </a:r>
            <a:endParaRPr lang="en-US" dirty="0">
              <a:solidFill>
                <a:schemeClr val="dk1"/>
              </a:solidFill>
            </a:endParaRPr>
          </a:p>
          <a:p>
            <a:pPr marL="342900" indent="-342900">
              <a:buClr>
                <a:schemeClr val="dk1"/>
              </a:buClr>
              <a:buChar char="•"/>
            </a:pPr>
            <a:r>
              <a:rPr lang="en-US" sz="2400" dirty="0">
                <a:solidFill>
                  <a:schemeClr val="dk1"/>
                </a:solidFill>
              </a:rPr>
              <a:t>checking patients in</a:t>
            </a:r>
          </a:p>
          <a:p>
            <a:pPr marL="342900" indent="-342900">
              <a:buClr>
                <a:schemeClr val="dk1"/>
              </a:buClr>
              <a:buChar char="•"/>
            </a:pPr>
            <a:r>
              <a:rPr lang="en-US" sz="2400" dirty="0">
                <a:solidFill>
                  <a:schemeClr val="dk1"/>
                </a:solidFill>
              </a:rPr>
              <a:t>scheduling appointments</a:t>
            </a:r>
          </a:p>
          <a:p>
            <a:pPr marL="342900" indent="-342900">
              <a:buClr>
                <a:schemeClr val="dk1"/>
              </a:buClr>
              <a:buChar char="•"/>
            </a:pPr>
            <a:r>
              <a:rPr lang="en-US" sz="2400" dirty="0">
                <a:solidFill>
                  <a:schemeClr val="dk1"/>
                </a:solidFill>
              </a:rPr>
              <a:t>updating contact information for community resources</a:t>
            </a:r>
          </a:p>
          <a:p>
            <a:pPr marL="342900" indent="-342900">
              <a:buClr>
                <a:schemeClr val="dk1"/>
              </a:buClr>
              <a:buChar char="•"/>
            </a:pPr>
            <a:r>
              <a:rPr lang="en-US" sz="2400" dirty="0">
                <a:solidFill>
                  <a:schemeClr val="dk1"/>
                </a:solidFill>
              </a:rPr>
              <a:t>preparing take-home vegetable bags for patients </a:t>
            </a:r>
            <a:endParaRPr lang="en-US" dirty="0">
              <a:solidFill>
                <a:schemeClr val="dk1"/>
              </a:solidFill>
            </a:endParaRPr>
          </a:p>
          <a:p>
            <a:pPr marL="342900" indent="-342900">
              <a:buClr>
                <a:schemeClr val="dk1"/>
              </a:buClr>
              <a:buChar char="•"/>
            </a:pPr>
            <a:r>
              <a:rPr lang="en-US" sz="2400" dirty="0">
                <a:solidFill>
                  <a:schemeClr val="dk1"/>
                </a:solidFill>
              </a:rPr>
              <a:t>designing handbills for outside referrals</a:t>
            </a:r>
          </a:p>
          <a:p>
            <a:pPr marL="342900" indent="-342900">
              <a:buClr>
                <a:schemeClr val="dk1"/>
              </a:buClr>
              <a:buChar char="•"/>
            </a:pPr>
            <a:r>
              <a:rPr lang="en-US" sz="2400" dirty="0">
                <a:solidFill>
                  <a:schemeClr val="dk1"/>
                </a:solidFill>
              </a:rPr>
              <a:t>observing physicians</a:t>
            </a:r>
            <a:endParaRPr lang="en-US" dirty="0">
              <a:solidFill>
                <a:schemeClr val="dk1"/>
              </a:solidFill>
            </a:endParaRPr>
          </a:p>
          <a:p>
            <a:pPr marL="342900" indent="-342900">
              <a:buClr>
                <a:schemeClr val="dk1"/>
              </a:buClr>
              <a:buChar char="•"/>
            </a:pPr>
            <a:r>
              <a:rPr lang="en-US" sz="2400" dirty="0">
                <a:solidFill>
                  <a:schemeClr val="dk1"/>
                </a:solidFill>
              </a:rPr>
              <a:t>measuring the number of volunteer physician hours</a:t>
            </a:r>
            <a:endParaRPr lang="en-US" dirty="0">
              <a:solidFill>
                <a:schemeClr val="dk1"/>
              </a:solidFill>
            </a:endParaRPr>
          </a:p>
        </p:txBody>
      </p:sp>
      <p:sp>
        <p:nvSpPr>
          <p:cNvPr id="101" name="Google Shape;101;p13"/>
          <p:cNvSpPr txBox="1"/>
          <p:nvPr/>
        </p:nvSpPr>
        <p:spPr>
          <a:xfrm>
            <a:off x="8342189" y="5715902"/>
            <a:ext cx="7801275" cy="4713405"/>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Mental health access in the United States has been insufficient due to the many barriers that are present. Good Samaritan Free Health Center has two social workers, two psychiatrists, and one psychologist. Patients receive free services.</a:t>
            </a:r>
            <a:endParaRPr lang="en-US" dirty="0">
              <a:solidFill>
                <a:schemeClr val="dk1"/>
              </a:solidFill>
            </a:endParaRPr>
          </a:p>
          <a:p>
            <a:pPr>
              <a:buClr>
                <a:schemeClr val="dk1"/>
              </a:buClr>
            </a:pPr>
            <a:r>
              <a:rPr lang="en-US" sz="2400" dirty="0">
                <a:solidFill>
                  <a:schemeClr val="dk1"/>
                </a:solidFill>
              </a:rPr>
              <a:t>The purpose of the project was to elicit information about the patients of GSFHC and compare it to national trends.</a:t>
            </a:r>
          </a:p>
          <a:p>
            <a:pPr>
              <a:buClr>
                <a:schemeClr val="dk1"/>
              </a:buClr>
            </a:pPr>
            <a:endParaRPr lang="en-US" sz="2400">
              <a:solidFill>
                <a:schemeClr val="dk1"/>
              </a:solidFill>
            </a:endParaRPr>
          </a:p>
          <a:p>
            <a:pPr>
              <a:buClr>
                <a:schemeClr val="dk1"/>
              </a:buClr>
            </a:pPr>
            <a:r>
              <a:rPr lang="en-US" sz="2400" dirty="0">
                <a:solidFill>
                  <a:schemeClr val="dk1"/>
                </a:solidFill>
              </a:rPr>
              <a:t>The following patient information was collected through chart reviews, ER visit logs, and reports downloaded from electronic records.</a:t>
            </a:r>
          </a:p>
          <a:p>
            <a:pPr>
              <a:buClr>
                <a:schemeClr val="dk1"/>
              </a:buClr>
            </a:pPr>
            <a:endParaRPr lang="en-US" sz="2400">
              <a:solidFill>
                <a:schemeClr val="dk1"/>
              </a:solidFill>
            </a:endParaRPr>
          </a:p>
        </p:txBody>
      </p:sp>
      <p:sp>
        <p:nvSpPr>
          <p:cNvPr id="105" name="Google Shape;105;p13"/>
          <p:cNvSpPr txBox="1"/>
          <p:nvPr/>
        </p:nvSpPr>
        <p:spPr>
          <a:xfrm>
            <a:off x="24578310" y="15882529"/>
            <a:ext cx="7772400" cy="3372953"/>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My sincerest gratitude to:</a:t>
            </a:r>
            <a:endParaRPr lang="en-US" dirty="0">
              <a:solidFill>
                <a:schemeClr val="dk1"/>
              </a:solidFill>
            </a:endParaRPr>
          </a:p>
          <a:p>
            <a:pPr marL="342900" indent="-342900">
              <a:buClr>
                <a:schemeClr val="dk1"/>
              </a:buClr>
              <a:buChar char="•"/>
            </a:pPr>
            <a:r>
              <a:rPr lang="en-US" sz="2400" dirty="0">
                <a:solidFill>
                  <a:schemeClr val="dk1"/>
                </a:solidFill>
              </a:rPr>
              <a:t>the GSFHC employees for being helpful and patient with me during this internship</a:t>
            </a:r>
            <a:endParaRPr lang="en-US" dirty="0">
              <a:solidFill>
                <a:schemeClr val="dk1"/>
              </a:solidFill>
            </a:endParaRPr>
          </a:p>
          <a:p>
            <a:pPr marL="342900" indent="-342900">
              <a:buClr>
                <a:schemeClr val="dk1"/>
              </a:buClr>
              <a:buChar char="•"/>
            </a:pPr>
            <a:r>
              <a:rPr lang="en-US" sz="2400" dirty="0">
                <a:solidFill>
                  <a:schemeClr val="dk1"/>
                </a:solidFill>
              </a:rPr>
              <a:t>Kyla Maddox LISW for being my advisor on this project</a:t>
            </a:r>
          </a:p>
          <a:p>
            <a:pPr marL="342900" indent="-342900">
              <a:buClr>
                <a:schemeClr val="dk1"/>
              </a:buClr>
              <a:buChar char="•"/>
            </a:pPr>
            <a:r>
              <a:rPr lang="en-US" sz="2400" dirty="0">
                <a:solidFill>
                  <a:schemeClr val="dk1"/>
                </a:solidFill>
              </a:rPr>
              <a:t>Isaiah Noel and </a:t>
            </a:r>
            <a:r>
              <a:rPr lang="en-US" sz="2400" dirty="0" err="1">
                <a:solidFill>
                  <a:schemeClr val="dk1"/>
                </a:solidFill>
              </a:rPr>
              <a:t>Namratha</a:t>
            </a:r>
            <a:r>
              <a:rPr lang="en-US" sz="2400" dirty="0">
                <a:solidFill>
                  <a:schemeClr val="dk1"/>
                </a:solidFill>
              </a:rPr>
              <a:t> </a:t>
            </a:r>
            <a:r>
              <a:rPr lang="en-US" sz="2400" dirty="0" err="1">
                <a:solidFill>
                  <a:schemeClr val="dk1"/>
                </a:solidFill>
              </a:rPr>
              <a:t>Kolur</a:t>
            </a:r>
            <a:r>
              <a:rPr lang="en-US" sz="2400" dirty="0">
                <a:solidFill>
                  <a:schemeClr val="dk1"/>
                </a:solidFill>
              </a:rPr>
              <a:t> for their  encouragement</a:t>
            </a:r>
          </a:p>
        </p:txBody>
      </p:sp>
      <p:pic>
        <p:nvPicPr>
          <p:cNvPr id="2" name="Picture 2" descr="A drawing of a face&#10;&#10;Description generated with high confidence">
            <a:extLst>
              <a:ext uri="{FF2B5EF4-FFF2-40B4-BE49-F238E27FC236}">
                <a16:creationId xmlns="" xmlns:a16="http://schemas.microsoft.com/office/drawing/2014/main" id="{A0E6B589-E909-48EF-A5DB-5C7012D63CAD}"/>
              </a:ext>
            </a:extLst>
          </p:cNvPr>
          <p:cNvPicPr>
            <a:picLocks noChangeAspect="1"/>
          </p:cNvPicPr>
          <p:nvPr/>
        </p:nvPicPr>
        <p:blipFill>
          <a:blip r:embed="rId4"/>
          <a:stretch>
            <a:fillRect/>
          </a:stretch>
        </p:blipFill>
        <p:spPr>
          <a:xfrm>
            <a:off x="569513" y="1841712"/>
            <a:ext cx="7020957" cy="1840560"/>
          </a:xfrm>
          <a:prstGeom prst="rect">
            <a:avLst/>
          </a:prstGeom>
        </p:spPr>
      </p:pic>
      <p:sp>
        <p:nvSpPr>
          <p:cNvPr id="28" name="Google Shape;97;p13">
            <a:extLst>
              <a:ext uri="{FF2B5EF4-FFF2-40B4-BE49-F238E27FC236}">
                <a16:creationId xmlns="" xmlns:a16="http://schemas.microsoft.com/office/drawing/2014/main" id="{A19634FD-A86B-43FD-A604-99A6722FCB2B}"/>
              </a:ext>
            </a:extLst>
          </p:cNvPr>
          <p:cNvSpPr txBox="1"/>
          <p:nvPr/>
        </p:nvSpPr>
        <p:spPr>
          <a:xfrm>
            <a:off x="1915544" y="11083365"/>
            <a:ext cx="4913146" cy="483787"/>
          </a:xfrm>
          <a:prstGeom prst="rect">
            <a:avLst/>
          </a:prstGeom>
          <a:noFill/>
          <a:ln>
            <a:noFill/>
          </a:ln>
        </p:spPr>
        <p:txBody>
          <a:bodyPr spcFirstLastPara="1" wrap="square" lIns="91425" tIns="45700" rIns="91425" bIns="45700" anchor="t" anchorCtr="0">
            <a:noAutofit/>
          </a:bodyPr>
          <a:lstStyle/>
          <a:p>
            <a:pPr>
              <a:buClr>
                <a:srgbClr val="E00122"/>
              </a:buClr>
            </a:pPr>
            <a:r>
              <a:rPr lang="en-US" sz="2800" b="1">
                <a:solidFill>
                  <a:srgbClr val="E00122"/>
                </a:solidFill>
              </a:rPr>
              <a:t>UHP Intern Responsibilities</a:t>
            </a:r>
          </a:p>
        </p:txBody>
      </p:sp>
      <p:sp>
        <p:nvSpPr>
          <p:cNvPr id="22" name="Google Shape;97;p13">
            <a:extLst>
              <a:ext uri="{FF2B5EF4-FFF2-40B4-BE49-F238E27FC236}">
                <a16:creationId xmlns="" xmlns:a16="http://schemas.microsoft.com/office/drawing/2014/main" id="{9A8B432D-19DC-4211-A656-F0FA2A456714}"/>
              </a:ext>
            </a:extLst>
          </p:cNvPr>
          <p:cNvSpPr txBox="1"/>
          <p:nvPr/>
        </p:nvSpPr>
        <p:spPr>
          <a:xfrm>
            <a:off x="10240101" y="5202469"/>
            <a:ext cx="3998946" cy="455513"/>
          </a:xfrm>
          <a:prstGeom prst="rect">
            <a:avLst/>
          </a:prstGeom>
          <a:noFill/>
          <a:ln>
            <a:noFill/>
          </a:ln>
        </p:spPr>
        <p:txBody>
          <a:bodyPr spcFirstLastPara="1" wrap="square" lIns="91425" tIns="45700" rIns="91425" bIns="45700" anchor="t" anchorCtr="0">
            <a:noAutofit/>
          </a:bodyPr>
          <a:lstStyle/>
          <a:p>
            <a:pPr>
              <a:buClr>
                <a:srgbClr val="E00122"/>
              </a:buClr>
            </a:pPr>
            <a:r>
              <a:rPr lang="en-US" sz="2800" b="1">
                <a:solidFill>
                  <a:schemeClr val="accent2"/>
                </a:solidFill>
              </a:rPr>
              <a:t>Mental Health Project</a:t>
            </a:r>
          </a:p>
        </p:txBody>
      </p:sp>
      <p:sp>
        <p:nvSpPr>
          <p:cNvPr id="23" name="Google Shape;97;p13">
            <a:extLst>
              <a:ext uri="{FF2B5EF4-FFF2-40B4-BE49-F238E27FC236}">
                <a16:creationId xmlns="" xmlns:a16="http://schemas.microsoft.com/office/drawing/2014/main" id="{7DB48EAF-0F31-446F-9B62-77329BB66C73}"/>
              </a:ext>
            </a:extLst>
          </p:cNvPr>
          <p:cNvSpPr txBox="1"/>
          <p:nvPr/>
        </p:nvSpPr>
        <p:spPr>
          <a:xfrm>
            <a:off x="9339135" y="10504009"/>
            <a:ext cx="5789244" cy="426639"/>
          </a:xfrm>
          <a:prstGeom prst="rect">
            <a:avLst/>
          </a:prstGeom>
          <a:noFill/>
          <a:ln>
            <a:noFill/>
          </a:ln>
        </p:spPr>
        <p:txBody>
          <a:bodyPr spcFirstLastPara="1" wrap="square" lIns="91425" tIns="45700" rIns="91425" bIns="45700" anchor="t" anchorCtr="0">
            <a:noAutofit/>
          </a:bodyPr>
          <a:lstStyle/>
          <a:p>
            <a:pPr>
              <a:buClr>
                <a:srgbClr val="E00122"/>
              </a:buClr>
            </a:pPr>
            <a:r>
              <a:rPr lang="en-US" sz="2800" b="1">
                <a:solidFill>
                  <a:schemeClr val="accent2"/>
                </a:solidFill>
              </a:rPr>
              <a:t>How many psychiatric ER visits?</a:t>
            </a:r>
            <a:endParaRPr lang="en-US">
              <a:solidFill>
                <a:schemeClr val="accent2"/>
              </a:solidFill>
            </a:endParaRPr>
          </a:p>
        </p:txBody>
      </p:sp>
      <p:sp>
        <p:nvSpPr>
          <p:cNvPr id="24" name="Google Shape;101;p13">
            <a:extLst>
              <a:ext uri="{FF2B5EF4-FFF2-40B4-BE49-F238E27FC236}">
                <a16:creationId xmlns="" xmlns:a16="http://schemas.microsoft.com/office/drawing/2014/main" id="{421682B0-2B63-49D0-8E85-A1AB6C739313}"/>
              </a:ext>
            </a:extLst>
          </p:cNvPr>
          <p:cNvSpPr txBox="1"/>
          <p:nvPr/>
        </p:nvSpPr>
        <p:spPr>
          <a:xfrm>
            <a:off x="8346801" y="10964704"/>
            <a:ext cx="7786837" cy="3356243"/>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Nationally, 1 out of every 8 ER visits is a psychiatric </a:t>
            </a:r>
            <a:r>
              <a:rPr lang="en-US" sz="2400" dirty="0" smtClean="0">
                <a:solidFill>
                  <a:schemeClr val="dk1"/>
                </a:solidFill>
              </a:rPr>
              <a:t>emergency.</a:t>
            </a:r>
            <a:r>
              <a:rPr lang="en-US" sz="2400" baseline="30000" dirty="0">
                <a:solidFill>
                  <a:schemeClr val="tx1"/>
                </a:solidFill>
              </a:rPr>
              <a:t>1</a:t>
            </a:r>
            <a:r>
              <a:rPr lang="en-US" sz="2400" dirty="0">
                <a:solidFill>
                  <a:schemeClr val="dk1"/>
                </a:solidFill>
              </a:rPr>
              <a:t> An ER visit log was used to determine how many GSFHC patients had gone to the ER for a psychiatric emergency. In April 2019, 2 out of 44 ER visits involved mental health/substance use. In May 2019, 4 out of 73 ER visits involved mental health/substance use. GSFHC patients were near a rate of 5%, whereas the national rate was 12.5%.</a:t>
            </a:r>
          </a:p>
        </p:txBody>
      </p:sp>
      <p:sp>
        <p:nvSpPr>
          <p:cNvPr id="25" name="Google Shape;97;p13">
            <a:extLst>
              <a:ext uri="{FF2B5EF4-FFF2-40B4-BE49-F238E27FC236}">
                <a16:creationId xmlns="" xmlns:a16="http://schemas.microsoft.com/office/drawing/2014/main" id="{0FF3C949-80F9-4FC4-A8B9-21B20814B1C0}"/>
              </a:ext>
            </a:extLst>
          </p:cNvPr>
          <p:cNvSpPr txBox="1"/>
          <p:nvPr/>
        </p:nvSpPr>
        <p:spPr>
          <a:xfrm>
            <a:off x="16855954" y="5203386"/>
            <a:ext cx="6872086" cy="397764"/>
          </a:xfrm>
          <a:prstGeom prst="rect">
            <a:avLst/>
          </a:prstGeom>
          <a:noFill/>
          <a:ln>
            <a:noFill/>
          </a:ln>
        </p:spPr>
        <p:txBody>
          <a:bodyPr spcFirstLastPara="1" wrap="square" lIns="91425" tIns="45700" rIns="91425" bIns="45700" anchor="t" anchorCtr="0">
            <a:noAutofit/>
          </a:bodyPr>
          <a:lstStyle/>
          <a:p>
            <a:pPr algn="ctr">
              <a:buClr>
                <a:srgbClr val="E00122"/>
              </a:buClr>
            </a:pPr>
            <a:r>
              <a:rPr lang="en-US" sz="2800" b="1">
                <a:solidFill>
                  <a:schemeClr val="accent2"/>
                </a:solidFill>
              </a:rPr>
              <a:t>How many total ER visits from GSFHC mental health patients?</a:t>
            </a:r>
            <a:endParaRPr lang="en-US">
              <a:solidFill>
                <a:schemeClr val="accent2"/>
              </a:solidFill>
            </a:endParaRPr>
          </a:p>
        </p:txBody>
      </p:sp>
      <p:sp>
        <p:nvSpPr>
          <p:cNvPr id="26" name="Google Shape;101;p13">
            <a:extLst>
              <a:ext uri="{FF2B5EF4-FFF2-40B4-BE49-F238E27FC236}">
                <a16:creationId xmlns="" xmlns:a16="http://schemas.microsoft.com/office/drawing/2014/main" id="{FE333B3A-9E19-4637-AADE-007D30FF49EF}"/>
              </a:ext>
            </a:extLst>
          </p:cNvPr>
          <p:cNvSpPr txBox="1"/>
          <p:nvPr/>
        </p:nvSpPr>
        <p:spPr>
          <a:xfrm>
            <a:off x="16401488" y="6145469"/>
            <a:ext cx="7786837" cy="3356243"/>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Narrowing inclusion criteria to patients who visited a GSFHC mental health professional in the target month, the total ER visits (psychiatric and medical) were counted. </a:t>
            </a:r>
            <a:endParaRPr lang="en-US" dirty="0">
              <a:solidFill>
                <a:schemeClr val="dk1"/>
              </a:solidFill>
            </a:endParaRPr>
          </a:p>
          <a:p>
            <a:pPr>
              <a:buClr>
                <a:schemeClr val="dk1"/>
              </a:buClr>
            </a:pPr>
            <a:endParaRPr lang="en-US" sz="2400" dirty="0">
              <a:solidFill>
                <a:schemeClr val="dk1"/>
              </a:solidFill>
            </a:endParaRPr>
          </a:p>
          <a:p>
            <a:pPr>
              <a:buClr>
                <a:schemeClr val="dk1"/>
              </a:buClr>
            </a:pPr>
            <a:r>
              <a:rPr lang="en-US" sz="2400" dirty="0">
                <a:solidFill>
                  <a:schemeClr val="dk1"/>
                </a:solidFill>
              </a:rPr>
              <a:t>In April 2019, a sample of 27 GSFHC mental health patients had only 1 ER visit among all of them. </a:t>
            </a:r>
            <a:endParaRPr lang="en-US" dirty="0">
              <a:solidFill>
                <a:schemeClr val="dk1"/>
              </a:solidFill>
            </a:endParaRPr>
          </a:p>
          <a:p>
            <a:pPr>
              <a:buClr>
                <a:schemeClr val="dk1"/>
              </a:buClr>
            </a:pPr>
            <a:r>
              <a:rPr lang="en-US" sz="2400" dirty="0">
                <a:solidFill>
                  <a:schemeClr val="dk1"/>
                </a:solidFill>
              </a:rPr>
              <a:t>In May 2019, a sample of 31 GSFHC patients had 7 ER visits (5 of them were from a single patient).</a:t>
            </a:r>
            <a:endParaRPr lang="en-US" dirty="0">
              <a:solidFill>
                <a:schemeClr val="dk1"/>
              </a:solidFill>
            </a:endParaRPr>
          </a:p>
        </p:txBody>
      </p:sp>
      <p:sp>
        <p:nvSpPr>
          <p:cNvPr id="21" name="Google Shape;97;p13">
            <a:extLst>
              <a:ext uri="{FF2B5EF4-FFF2-40B4-BE49-F238E27FC236}">
                <a16:creationId xmlns="" xmlns:a16="http://schemas.microsoft.com/office/drawing/2014/main" id="{41E262F7-6A21-4099-80D1-32B402E68D74}"/>
              </a:ext>
            </a:extLst>
          </p:cNvPr>
          <p:cNvSpPr txBox="1"/>
          <p:nvPr/>
        </p:nvSpPr>
        <p:spPr>
          <a:xfrm>
            <a:off x="18204784" y="10451017"/>
            <a:ext cx="4157854" cy="426863"/>
          </a:xfrm>
          <a:prstGeom prst="rect">
            <a:avLst/>
          </a:prstGeom>
          <a:noFill/>
          <a:ln>
            <a:noFill/>
          </a:ln>
        </p:spPr>
        <p:txBody>
          <a:bodyPr spcFirstLastPara="1" wrap="square" lIns="91425" tIns="45700" rIns="91425" bIns="45700" anchor="t" anchorCtr="0">
            <a:noAutofit/>
          </a:bodyPr>
          <a:lstStyle/>
          <a:p>
            <a:pPr algn="ctr">
              <a:buClr>
                <a:srgbClr val="E00122"/>
              </a:buClr>
            </a:pPr>
            <a:r>
              <a:rPr lang="en-US" sz="2800" b="1">
                <a:solidFill>
                  <a:schemeClr val="accent2"/>
                </a:solidFill>
              </a:rPr>
              <a:t>Latinx Patients &amp; PTSD</a:t>
            </a:r>
            <a:endParaRPr lang="en-US">
              <a:solidFill>
                <a:schemeClr val="accent2"/>
              </a:solidFill>
            </a:endParaRPr>
          </a:p>
        </p:txBody>
      </p:sp>
      <p:sp>
        <p:nvSpPr>
          <p:cNvPr id="27" name="Google Shape;101;p13">
            <a:extLst>
              <a:ext uri="{FF2B5EF4-FFF2-40B4-BE49-F238E27FC236}">
                <a16:creationId xmlns="" xmlns:a16="http://schemas.microsoft.com/office/drawing/2014/main" id="{5EC27031-DB73-481C-9E31-74299FF7B081}"/>
              </a:ext>
            </a:extLst>
          </p:cNvPr>
          <p:cNvSpPr txBox="1"/>
          <p:nvPr/>
        </p:nvSpPr>
        <p:spPr>
          <a:xfrm>
            <a:off x="16392472" y="10957286"/>
            <a:ext cx="7815536" cy="2663414"/>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Chart reviews were done to find the number of Spanish-speaking patients seen by mental health professionals and had posttraumatic stress disorder (PTSD).</a:t>
            </a:r>
          </a:p>
          <a:p>
            <a:pPr>
              <a:buClr>
                <a:schemeClr val="dk1"/>
              </a:buClr>
            </a:pPr>
            <a:endParaRPr lang="en-US" sz="2400" dirty="0">
              <a:solidFill>
                <a:schemeClr val="dk1"/>
              </a:solidFill>
            </a:endParaRPr>
          </a:p>
          <a:p>
            <a:pPr>
              <a:buClr>
                <a:schemeClr val="dk1"/>
              </a:buClr>
            </a:pPr>
            <a:r>
              <a:rPr lang="en-US" sz="2400" dirty="0">
                <a:solidFill>
                  <a:schemeClr val="dk1"/>
                </a:solidFill>
              </a:rPr>
              <a:t>In April, 3 out of 19 (15.79%) patients had PTSD.</a:t>
            </a:r>
            <a:endParaRPr lang="en-US" dirty="0">
              <a:solidFill>
                <a:schemeClr val="dk1"/>
              </a:solidFill>
            </a:endParaRPr>
          </a:p>
          <a:p>
            <a:pPr>
              <a:buClr>
                <a:schemeClr val="dk1"/>
              </a:buClr>
            </a:pPr>
            <a:r>
              <a:rPr lang="en-US" sz="2400" dirty="0">
                <a:solidFill>
                  <a:schemeClr val="dk1"/>
                </a:solidFill>
              </a:rPr>
              <a:t>In May, 2 out of 21 (9.52%) patients had PTSD.</a:t>
            </a:r>
          </a:p>
          <a:p>
            <a:pPr>
              <a:buClr>
                <a:schemeClr val="dk1"/>
              </a:buClr>
            </a:pPr>
            <a:r>
              <a:rPr lang="en-US" sz="2400" dirty="0">
                <a:solidFill>
                  <a:schemeClr val="dk1"/>
                </a:solidFill>
              </a:rPr>
              <a:t>In 2018, 3.6% of all U.S. adults had PTSD.</a:t>
            </a:r>
            <a:r>
              <a:rPr lang="en-US" sz="2400" baseline="30000" dirty="0">
                <a:solidFill>
                  <a:schemeClr val="tx1"/>
                </a:solidFill>
              </a:rPr>
              <a:t>2</a:t>
            </a:r>
            <a:r>
              <a:rPr lang="en-US" sz="2400" dirty="0">
                <a:solidFill>
                  <a:srgbClr val="FF0000"/>
                </a:solidFill>
              </a:rPr>
              <a:t> </a:t>
            </a:r>
            <a:endParaRPr lang="en-US" sz="2400" dirty="0">
              <a:solidFill>
                <a:schemeClr val="tx1"/>
              </a:solidFill>
            </a:endParaRPr>
          </a:p>
        </p:txBody>
      </p:sp>
      <p:sp>
        <p:nvSpPr>
          <p:cNvPr id="29" name="Google Shape;97;p13">
            <a:extLst>
              <a:ext uri="{FF2B5EF4-FFF2-40B4-BE49-F238E27FC236}">
                <a16:creationId xmlns="" xmlns:a16="http://schemas.microsoft.com/office/drawing/2014/main" id="{E81806A6-CB46-4AFF-AA02-F67D8479EF7F}"/>
              </a:ext>
            </a:extLst>
          </p:cNvPr>
          <p:cNvSpPr txBox="1"/>
          <p:nvPr/>
        </p:nvSpPr>
        <p:spPr>
          <a:xfrm>
            <a:off x="26848379" y="5201569"/>
            <a:ext cx="3219300" cy="513265"/>
          </a:xfrm>
          <a:prstGeom prst="rect">
            <a:avLst/>
          </a:prstGeom>
          <a:noFill/>
          <a:ln>
            <a:noFill/>
          </a:ln>
        </p:spPr>
        <p:txBody>
          <a:bodyPr spcFirstLastPara="1" wrap="square" lIns="91425" tIns="45700" rIns="91425" bIns="45700" anchor="t" anchorCtr="0">
            <a:noAutofit/>
          </a:bodyPr>
          <a:lstStyle/>
          <a:p>
            <a:pPr algn="ctr">
              <a:buClr>
                <a:srgbClr val="E00122"/>
              </a:buClr>
            </a:pPr>
            <a:r>
              <a:rPr lang="en-US" sz="2800" b="1" dirty="0">
                <a:solidFill>
                  <a:srgbClr val="00B050"/>
                </a:solidFill>
              </a:rPr>
              <a:t>Conclusions</a:t>
            </a:r>
            <a:endParaRPr lang="en-US" dirty="0">
              <a:solidFill>
                <a:srgbClr val="00B050"/>
              </a:solidFill>
            </a:endParaRPr>
          </a:p>
        </p:txBody>
      </p:sp>
      <p:sp>
        <p:nvSpPr>
          <p:cNvPr id="30" name="Google Shape;101;p13">
            <a:extLst>
              <a:ext uri="{FF2B5EF4-FFF2-40B4-BE49-F238E27FC236}">
                <a16:creationId xmlns="" xmlns:a16="http://schemas.microsoft.com/office/drawing/2014/main" id="{0CF60DF2-0715-47DF-B4F6-27F49FA22782}"/>
              </a:ext>
            </a:extLst>
          </p:cNvPr>
          <p:cNvSpPr txBox="1"/>
          <p:nvPr/>
        </p:nvSpPr>
        <p:spPr>
          <a:xfrm>
            <a:off x="24578760" y="5728692"/>
            <a:ext cx="7772399" cy="9463472"/>
          </a:xfrm>
          <a:prstGeom prst="rect">
            <a:avLst/>
          </a:prstGeom>
          <a:noFill/>
          <a:ln>
            <a:noFill/>
          </a:ln>
        </p:spPr>
        <p:txBody>
          <a:bodyPr spcFirstLastPara="1" wrap="square" lIns="91425" tIns="45700" rIns="91425" bIns="45700" anchor="t" anchorCtr="0">
            <a:noAutofit/>
          </a:bodyPr>
          <a:lstStyle/>
          <a:p>
            <a:pPr>
              <a:buClr>
                <a:schemeClr val="dk1"/>
              </a:buClr>
            </a:pPr>
            <a:r>
              <a:rPr lang="en-US" sz="2400" dirty="0">
                <a:solidFill>
                  <a:schemeClr val="dk1"/>
                </a:solidFill>
              </a:rPr>
              <a:t>GSFHC provides many different services, from nutrition to psychiatry, to patients at no cost. GSFHC values holistic healthcare to ensure patient health is not compromised and also to alleviate the burden of ER visits.</a:t>
            </a:r>
          </a:p>
          <a:p>
            <a:pPr marL="342900" indent="-342900">
              <a:buClr>
                <a:schemeClr val="dk1"/>
              </a:buClr>
              <a:buChar char="•"/>
            </a:pPr>
            <a:r>
              <a:rPr lang="en-US" sz="2400" dirty="0">
                <a:solidFill>
                  <a:schemeClr val="dk1"/>
                </a:solidFill>
              </a:rPr>
              <a:t>GSFHC patients have a lower psychiatric ER visit rate (~5% vs. 12.5%).</a:t>
            </a:r>
          </a:p>
          <a:p>
            <a:pPr marL="342900" indent="-342900">
              <a:buClr>
                <a:schemeClr val="dk1"/>
              </a:buClr>
              <a:buChar char="•"/>
            </a:pPr>
            <a:r>
              <a:rPr lang="en-US" sz="2400" dirty="0">
                <a:solidFill>
                  <a:schemeClr val="dk1"/>
                </a:solidFill>
              </a:rPr>
              <a:t>Patients who saw a mental health professional had a total of 8 ER visits in 2 months. Some patients were sent to the ER from GSFHC.</a:t>
            </a:r>
          </a:p>
          <a:p>
            <a:pPr>
              <a:buClr>
                <a:schemeClr val="dk1"/>
              </a:buClr>
            </a:pPr>
            <a:endParaRPr lang="en-US" sz="2400" dirty="0">
              <a:solidFill>
                <a:schemeClr val="dk1"/>
              </a:solidFill>
            </a:endParaRPr>
          </a:p>
          <a:p>
            <a:pPr>
              <a:buClr>
                <a:schemeClr val="dk1"/>
              </a:buClr>
            </a:pPr>
            <a:r>
              <a:rPr lang="en-US" sz="2400" dirty="0">
                <a:solidFill>
                  <a:schemeClr val="dk1"/>
                </a:solidFill>
              </a:rPr>
              <a:t>Latinx have higher rates and/or more severe symptoms of PTSD compared to non-Latinx Europeans.</a:t>
            </a:r>
            <a:r>
              <a:rPr lang="en-US" sz="2400" baseline="30000" dirty="0">
                <a:solidFill>
                  <a:schemeClr val="tx1"/>
                </a:solidFill>
              </a:rPr>
              <a:t>3</a:t>
            </a:r>
            <a:r>
              <a:rPr lang="en-US" sz="2400" dirty="0">
                <a:solidFill>
                  <a:srgbClr val="FF0000"/>
                </a:solidFill>
              </a:rPr>
              <a:t> </a:t>
            </a:r>
            <a:r>
              <a:rPr lang="en-US" sz="2400" dirty="0">
                <a:solidFill>
                  <a:schemeClr val="tx1"/>
                </a:solidFill>
              </a:rPr>
              <a:t>Spanish-speaking GSFHC patients had a higher prevalence of PTSD compared to the national prevalence in the 2 months studied.</a:t>
            </a:r>
          </a:p>
          <a:p>
            <a:pPr marL="342900" indent="-342900">
              <a:buClr>
                <a:schemeClr val="dk1"/>
              </a:buClr>
              <a:buChar char="•"/>
            </a:pPr>
            <a:r>
              <a:rPr lang="en-US" sz="2400" dirty="0">
                <a:solidFill>
                  <a:schemeClr val="tx1"/>
                </a:solidFill>
              </a:rPr>
              <a:t>PTSD is a pre-migration problem for refugees; PTSD is a post-migration problem for voluntary migrants.</a:t>
            </a:r>
            <a:r>
              <a:rPr lang="en-US" sz="2400" baseline="30000" dirty="0">
                <a:solidFill>
                  <a:schemeClr val="tx1"/>
                </a:solidFill>
              </a:rPr>
              <a:t>4</a:t>
            </a:r>
          </a:p>
          <a:p>
            <a:pPr marL="342900" indent="-342900">
              <a:buClr>
                <a:schemeClr val="dk1"/>
              </a:buClr>
              <a:buChar char="•"/>
            </a:pPr>
            <a:r>
              <a:rPr lang="en-US" sz="2400" dirty="0">
                <a:solidFill>
                  <a:schemeClr val="tx1"/>
                </a:solidFill>
              </a:rPr>
              <a:t>Caribbean Latinx are more likely to be affected than other </a:t>
            </a:r>
            <a:r>
              <a:rPr lang="en-US" sz="2400" dirty="0" err="1">
                <a:solidFill>
                  <a:schemeClr val="tx1"/>
                </a:solidFill>
              </a:rPr>
              <a:t>Latinx</a:t>
            </a:r>
            <a:r>
              <a:rPr lang="en-US" sz="2400" dirty="0">
                <a:solidFill>
                  <a:schemeClr val="tx1"/>
                </a:solidFill>
              </a:rPr>
              <a:t> </a:t>
            </a:r>
            <a:r>
              <a:rPr lang="en-US" sz="2400" dirty="0" smtClean="0">
                <a:solidFill>
                  <a:schemeClr val="tx1"/>
                </a:solidFill>
              </a:rPr>
              <a:t>groups.</a:t>
            </a:r>
            <a:r>
              <a:rPr lang="en-US" sz="2400" baseline="30000" dirty="0">
                <a:solidFill>
                  <a:schemeClr val="tx1"/>
                </a:solidFill>
              </a:rPr>
              <a:t>3</a:t>
            </a:r>
          </a:p>
          <a:p>
            <a:pPr marL="342900" indent="-342900">
              <a:buClr>
                <a:schemeClr val="dk1"/>
              </a:buClr>
              <a:buChar char="•"/>
            </a:pPr>
            <a:endParaRPr lang="en-US" sz="2400" dirty="0">
              <a:solidFill>
                <a:srgbClr val="FF0000"/>
              </a:solidFill>
            </a:endParaRPr>
          </a:p>
          <a:p>
            <a:pPr>
              <a:buClr>
                <a:schemeClr val="dk1"/>
              </a:buClr>
            </a:pPr>
            <a:r>
              <a:rPr lang="en-US" sz="2400" dirty="0">
                <a:solidFill>
                  <a:schemeClr val="tx1"/>
                </a:solidFill>
              </a:rPr>
              <a:t>GSFHC can provide a community the healthcare they need. However, there are some resources they need such as more dental, medical, physical therapy, and Spanish-speaking (student) volunteers.</a:t>
            </a:r>
          </a:p>
        </p:txBody>
      </p:sp>
      <p:sp>
        <p:nvSpPr>
          <p:cNvPr id="31" name="Google Shape;97;p13">
            <a:extLst>
              <a:ext uri="{FF2B5EF4-FFF2-40B4-BE49-F238E27FC236}">
                <a16:creationId xmlns="" xmlns:a16="http://schemas.microsoft.com/office/drawing/2014/main" id="{4870AD65-55AF-4121-B175-45C4DF14C06A}"/>
              </a:ext>
            </a:extLst>
          </p:cNvPr>
          <p:cNvSpPr txBox="1"/>
          <p:nvPr/>
        </p:nvSpPr>
        <p:spPr>
          <a:xfrm>
            <a:off x="26867678" y="15359405"/>
            <a:ext cx="3219300" cy="513265"/>
          </a:xfrm>
          <a:prstGeom prst="rect">
            <a:avLst/>
          </a:prstGeom>
          <a:noFill/>
          <a:ln>
            <a:noFill/>
          </a:ln>
        </p:spPr>
        <p:txBody>
          <a:bodyPr spcFirstLastPara="1" wrap="square" lIns="91425" tIns="45700" rIns="91425" bIns="45700" anchor="t" anchorCtr="0">
            <a:noAutofit/>
          </a:bodyPr>
          <a:lstStyle/>
          <a:p>
            <a:pPr algn="ctr">
              <a:buClr>
                <a:srgbClr val="E00122"/>
              </a:buClr>
            </a:pPr>
            <a:r>
              <a:rPr lang="en-US" sz="2800" b="1" dirty="0">
                <a:solidFill>
                  <a:srgbClr val="00B050"/>
                </a:solidFill>
              </a:rPr>
              <a:t>Special Thanks</a:t>
            </a:r>
            <a:endParaRPr lang="en-US" dirty="0">
              <a:solidFill>
                <a:srgbClr val="00B050"/>
              </a:solidFill>
            </a:endParaRPr>
          </a:p>
        </p:txBody>
      </p:sp>
      <p:pic>
        <p:nvPicPr>
          <p:cNvPr id="5" name="Picture 5" descr="A brick building&#10;&#10;Description generated with very high confidence">
            <a:extLst>
              <a:ext uri="{FF2B5EF4-FFF2-40B4-BE49-F238E27FC236}">
                <a16:creationId xmlns="" xmlns:a16="http://schemas.microsoft.com/office/drawing/2014/main" id="{FAE5758B-F094-4778-BF48-47F1198497B1}"/>
              </a:ext>
            </a:extLst>
          </p:cNvPr>
          <p:cNvPicPr>
            <a:picLocks noChangeAspect="1"/>
          </p:cNvPicPr>
          <p:nvPr/>
        </p:nvPicPr>
        <p:blipFill>
          <a:blip r:embed="rId5"/>
          <a:stretch>
            <a:fillRect/>
          </a:stretch>
        </p:blipFill>
        <p:spPr>
          <a:xfrm>
            <a:off x="10817942" y="14309639"/>
            <a:ext cx="11354265" cy="5575698"/>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TotalTime>
  <Words>210</Words>
  <Application>Microsoft Office PowerPoint</Application>
  <PresentationFormat>Custom</PresentationFormat>
  <Paragraphs>60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Patel, Parth (GS PHFC UC UHP Intern)</dc:creator>
  <cp:lastModifiedBy>Notorgiacomo, Gabrielle</cp:lastModifiedBy>
  <cp:revision>141</cp:revision>
  <cp:lastPrinted>2019-07-24T17:12:35Z</cp:lastPrinted>
  <dcterms:modified xsi:type="dcterms:W3CDTF">2019-07-24T17:20:11Z</dcterms:modified>
</cp:coreProperties>
</file>