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32"/>
  </p:notesMasterIdLst>
  <p:sldIdLst>
    <p:sldId id="256" r:id="rId3"/>
    <p:sldId id="257" r:id="rId4"/>
    <p:sldId id="258" r:id="rId5"/>
    <p:sldId id="275" r:id="rId6"/>
    <p:sldId id="259" r:id="rId7"/>
    <p:sldId id="269" r:id="rId8"/>
    <p:sldId id="268" r:id="rId9"/>
    <p:sldId id="276" r:id="rId10"/>
    <p:sldId id="267" r:id="rId11"/>
    <p:sldId id="270" r:id="rId12"/>
    <p:sldId id="271" r:id="rId13"/>
    <p:sldId id="272" r:id="rId14"/>
    <p:sldId id="273" r:id="rId15"/>
    <p:sldId id="277" r:id="rId16"/>
    <p:sldId id="278" r:id="rId17"/>
    <p:sldId id="274" r:id="rId18"/>
    <p:sldId id="281" r:id="rId19"/>
    <p:sldId id="280" r:id="rId20"/>
    <p:sldId id="282" r:id="rId21"/>
    <p:sldId id="283" r:id="rId22"/>
    <p:sldId id="284" r:id="rId23"/>
    <p:sldId id="285" r:id="rId24"/>
    <p:sldId id="287" r:id="rId25"/>
    <p:sldId id="286" r:id="rId26"/>
    <p:sldId id="288" r:id="rId27"/>
    <p:sldId id="289" r:id="rId28"/>
    <p:sldId id="290" r:id="rId29"/>
    <p:sldId id="265" r:id="rId30"/>
    <p:sldId id="266" r:id="rId3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89251" autoAdjust="0"/>
  </p:normalViewPr>
  <p:slideViewPr>
    <p:cSldViewPr>
      <p:cViewPr>
        <p:scale>
          <a:sx n="80" d="100"/>
          <a:sy n="80" d="100"/>
        </p:scale>
        <p:origin x="-1517" y="-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11/1/2013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QI group female – NA – 36-40 – HIV is not protected, if adversary</a:t>
            </a:r>
            <a:r>
              <a:rPr lang="en-US" baseline="0" dirty="0" smtClean="0"/>
              <a:t> knows the QI group, he can deduct all people in it has aids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 – diversity is meaningless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Taxonomy 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know there are</a:t>
            </a:r>
            <a:r>
              <a:rPr lang="en-US" baseline="0" dirty="0" smtClean="0"/>
              <a:t> additional male but can’t determine which 2 are they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a</a:t>
            </a:r>
            <a:r>
              <a:rPr lang="en-US" baseline="0" dirty="0" smtClean="0"/>
              <a:t> passive data leak but initiative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law</a:t>
            </a:r>
            <a:r>
              <a:rPr lang="en-US" baseline="0" dirty="0" smtClean="0"/>
              <a:t>, and e</a:t>
            </a:r>
            <a:r>
              <a:rPr lang="en-US" dirty="0" smtClean="0"/>
              <a:t>thic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11/1/2013 1:05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11/1/2013 1:05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11/1/2013 1:05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11/1/2013 1:05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11/1/2013 1:05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11/1/2013 1:05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11/1/2013 1:05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11/1/2013 1:05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11/1/2013 1:05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11/1/2013 1:05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11/1/2013 1:05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11/1/2013 1:05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 smtClean="0"/>
              <a:t>Privacy-preserving data </a:t>
            </a:r>
            <a:r>
              <a:rPr lang="en-US" altLang="zh-CN" sz="3600" dirty="0" smtClean="0"/>
              <a:t>publishing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Paper presenter: Erik Wang</a:t>
            </a:r>
          </a:p>
          <a:p>
            <a:r>
              <a:rPr lang="en-US" dirty="0" smtClean="0"/>
              <a:t>Discussion leader: </a:t>
            </a:r>
            <a:r>
              <a:rPr lang="en-US" dirty="0" err="1" smtClean="0"/>
              <a:t>XiaoXiao</a:t>
            </a:r>
            <a:r>
              <a:rPr lang="en-US" dirty="0" smtClean="0"/>
              <a:t> Ma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Grouping-and-breaking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Suppression</a:t>
            </a:r>
          </a:p>
          <a:p>
            <a:pPr>
              <a:buNone/>
            </a:pPr>
            <a:r>
              <a:rPr lang="en-US" sz="2400" dirty="0" smtClean="0"/>
              <a:t>	Change value to ANY, denoted by *</a:t>
            </a:r>
          </a:p>
          <a:p>
            <a:r>
              <a:rPr lang="en-US" dirty="0" smtClean="0"/>
              <a:t>Generalization</a:t>
            </a:r>
          </a:p>
          <a:p>
            <a:pPr lvl="1"/>
            <a:r>
              <a:rPr lang="en-US" sz="2100" dirty="0" smtClean="0"/>
              <a:t>Change to another categorical value to denoting a broader concept of the original one</a:t>
            </a:r>
          </a:p>
          <a:p>
            <a:pPr lvl="1"/>
            <a:r>
              <a:rPr lang="en-US" sz="2100" dirty="0" smtClean="0"/>
              <a:t>Global and local </a:t>
            </a:r>
            <a:r>
              <a:rPr lang="en-US" sz="2100" dirty="0" smtClean="0"/>
              <a:t>recording – how deep we do generalization</a:t>
            </a:r>
            <a:endParaRPr lang="en-US" sz="2100" dirty="0" smtClean="0"/>
          </a:p>
          <a:p>
            <a:r>
              <a:rPr lang="en-US" dirty="0" err="1" smtClean="0"/>
              <a:t>Bucketization</a:t>
            </a:r>
            <a:r>
              <a:rPr lang="en-US" dirty="0" smtClean="0"/>
              <a:t> </a:t>
            </a:r>
            <a:r>
              <a:rPr lang="en-US" dirty="0" smtClean="0"/>
              <a:t>(breaking)</a:t>
            </a:r>
            <a:endParaRPr lang="en-US" dirty="0" smtClean="0"/>
          </a:p>
          <a:p>
            <a:pPr lvl="1">
              <a:buNone/>
            </a:pPr>
            <a:r>
              <a:rPr lang="en-US" sz="2400" dirty="0" smtClean="0"/>
              <a:t>Divide data into partitions,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hidden sensitive data with ID</a:t>
            </a:r>
            <a:r>
              <a:rPr lang="en-US" sz="2400" dirty="0" smtClean="0"/>
              <a:t>, and generate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sensitive table </a:t>
            </a:r>
            <a:r>
              <a:rPr lang="en-US" sz="2400" dirty="0" smtClean="0"/>
              <a:t>which connect with main table by ID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Grouping-and-breaking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993"/>
                <a:gridCol w="3564607"/>
                <a:gridCol w="271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Method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Advantage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Drawback</a:t>
                      </a:r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Suppression</a:t>
                      </a:r>
                      <a:endParaRPr lang="en-CA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Easy</a:t>
                      </a:r>
                      <a:r>
                        <a:rPr lang="en-US" sz="1600" b="0" dirty="0" smtClean="0"/>
                        <a:t> to use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="0" dirty="0" smtClean="0"/>
                        <a:t>Perfect</a:t>
                      </a:r>
                      <a:r>
                        <a:rPr lang="en-US" sz="1600" b="0" baseline="0" dirty="0" smtClean="0"/>
                        <a:t> to </a:t>
                      </a:r>
                      <a:r>
                        <a:rPr lang="en-US" sz="1600" b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hidden data</a:t>
                      </a:r>
                      <a:endParaRPr lang="en-CA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="0" dirty="0" smtClean="0"/>
                        <a:t>OVERKILL</a:t>
                      </a:r>
                      <a:endParaRPr lang="en-CA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Generalization</a:t>
                      </a:r>
                      <a:endParaRPr lang="en-CA" sz="1600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="0" dirty="0" smtClean="0"/>
                        <a:t>Change value to more </a:t>
                      </a:r>
                      <a:r>
                        <a:rPr lang="en-US" sz="16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generalized</a:t>
                      </a:r>
                      <a:r>
                        <a:rPr lang="en-US" sz="1600" b="0" dirty="0" smtClean="0"/>
                        <a:t> one i.e. numeric</a:t>
                      </a:r>
                      <a:r>
                        <a:rPr lang="en-US" sz="1600" b="0" baseline="0" dirty="0" smtClean="0"/>
                        <a:t> to a range, categorical value to boarder concept</a:t>
                      </a:r>
                      <a:endParaRPr lang="en-CA" sz="1600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="0" dirty="0" smtClean="0"/>
                        <a:t>Extra work to maintain</a:t>
                      </a:r>
                      <a:r>
                        <a:rPr lang="en-US" sz="1600" b="0" baseline="0" dirty="0" smtClean="0"/>
                        <a:t> taxonomy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Lost original actual</a:t>
                      </a:r>
                      <a:r>
                        <a:rPr lang="en-US" sz="1600" b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value</a:t>
                      </a:r>
                      <a:endParaRPr lang="en-CA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     Global recording</a:t>
                      </a:r>
                      <a:endParaRPr lang="en-CA" sz="1600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Consistent</a:t>
                      </a:r>
                      <a:r>
                        <a:rPr lang="en-US" sz="1600" b="0" dirty="0" smtClean="0"/>
                        <a:t> represent </a:t>
                      </a:r>
                      <a:r>
                        <a:rPr lang="en-US" sz="1600" b="0" dirty="0" err="1" smtClean="0"/>
                        <a:t>anonymized</a:t>
                      </a:r>
                      <a:r>
                        <a:rPr lang="en-US" sz="1600" b="0" dirty="0" smtClean="0"/>
                        <a:t> table</a:t>
                      </a:r>
                      <a:r>
                        <a:rPr lang="en-US" sz="1600" b="0" baseline="0" dirty="0" smtClean="0"/>
                        <a:t> </a:t>
                      </a:r>
                      <a:endParaRPr lang="en-CA" sz="1600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="0" dirty="0" smtClean="0"/>
                        <a:t>More information loss</a:t>
                      </a:r>
                      <a:endParaRPr lang="en-CA" sz="1600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     Local recording</a:t>
                      </a:r>
                      <a:endParaRPr lang="en-CA" sz="1600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="0" dirty="0" smtClean="0"/>
                        <a:t>Table generated by local recoding is more </a:t>
                      </a:r>
                      <a:r>
                        <a:rPr lang="en-CA" sz="16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similar to the original </a:t>
                      </a:r>
                      <a:r>
                        <a:rPr lang="en-CA" sz="1600" b="0" dirty="0" smtClean="0"/>
                        <a:t>table, and thus the data analysis based on this table is more accurate.</a:t>
                      </a:r>
                      <a:endParaRPr lang="en-CA" sz="1600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="0" dirty="0" smtClean="0"/>
                        <a:t>cannot give as consistent a representation of the </a:t>
                      </a:r>
                      <a:r>
                        <a:rPr lang="en-CA" sz="1600" b="0" dirty="0" err="1" smtClean="0"/>
                        <a:t>anonymized</a:t>
                      </a:r>
                      <a:r>
                        <a:rPr lang="en-CA" sz="1600" b="0" dirty="0" smtClean="0"/>
                        <a:t> table as global recoding</a:t>
                      </a:r>
                      <a:endParaRPr lang="en-CA" sz="1600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/>
                        <a:t>Bucketization</a:t>
                      </a:r>
                      <a:endParaRPr lang="en-CA" sz="1600" b="0" dirty="0" smtClean="0"/>
                    </a:p>
                    <a:p>
                      <a:endParaRPr lang="en-CA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="0" smtClean="0"/>
                        <a:t>Allowing </a:t>
                      </a:r>
                      <a:r>
                        <a:rPr lang="en-CA" sz="1600" b="0" dirty="0" smtClean="0"/>
                        <a:t>users to obtain the </a:t>
                      </a:r>
                      <a:r>
                        <a:rPr lang="en-CA" sz="16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original</a:t>
                      </a:r>
                      <a:r>
                        <a:rPr lang="en-CA" sz="1600" b="0" dirty="0" smtClean="0"/>
                        <a:t> </a:t>
                      </a:r>
                      <a:r>
                        <a:rPr lang="en-CA" sz="1600" b="0" dirty="0" err="1" smtClean="0"/>
                        <a:t>speciﬁc</a:t>
                      </a:r>
                      <a:r>
                        <a:rPr lang="en-CA" sz="1600" b="0" dirty="0" smtClean="0"/>
                        <a:t> values for data analysis.</a:t>
                      </a:r>
                      <a:endParaRPr lang="en-CA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="0" dirty="0" smtClean="0"/>
                        <a:t>Need extra table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requires some sophisticated analysis</a:t>
                      </a:r>
                      <a:r>
                        <a:rPr lang="en-CA" sz="1600" b="0" dirty="0" smtClean="0"/>
                        <a:t> of the data generated by </a:t>
                      </a:r>
                      <a:r>
                        <a:rPr lang="en-CA" sz="1600" b="0" dirty="0" err="1" smtClean="0"/>
                        <a:t>bucketization</a:t>
                      </a:r>
                      <a:endParaRPr lang="en-CA" sz="16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Perturbation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Noise</a:t>
            </a:r>
          </a:p>
          <a:p>
            <a:pPr lvl="1"/>
            <a:r>
              <a:rPr lang="en-CA" sz="2000" dirty="0" smtClean="0"/>
              <a:t>applicable to numeric attributes. </a:t>
            </a:r>
          </a:p>
          <a:p>
            <a:pPr lvl="1"/>
            <a:r>
              <a:rPr lang="en-CA" sz="2000" dirty="0" smtClean="0"/>
              <a:t>If the original numeric value is v, adding noise will change the value to v +∆ by adding a value ∆ that follows some distribution. </a:t>
            </a:r>
            <a:endParaRPr lang="en-US" sz="2000" dirty="0" smtClean="0"/>
          </a:p>
          <a:p>
            <a:r>
              <a:rPr lang="en-US" dirty="0" smtClean="0"/>
              <a:t>Swapping</a:t>
            </a:r>
          </a:p>
          <a:p>
            <a:pPr lvl="1"/>
            <a:r>
              <a:rPr lang="en-US" sz="1700" dirty="0" smtClean="0"/>
              <a:t>Swapping</a:t>
            </a:r>
            <a:r>
              <a:rPr lang="en-CA" sz="1700" dirty="0" smtClean="0"/>
              <a:t> the two values (of the same attribute) of any two </a:t>
            </a:r>
            <a:r>
              <a:rPr lang="en-CA" sz="1700" dirty="0" err="1" smtClean="0"/>
              <a:t>tuples</a:t>
            </a:r>
            <a:r>
              <a:rPr lang="en-CA" sz="1700" dirty="0" smtClean="0"/>
              <a:t> in the dataset.</a:t>
            </a:r>
            <a:endParaRPr lang="en-US" sz="1700" dirty="0" smtClean="0"/>
          </a:p>
          <a:p>
            <a:r>
              <a:rPr lang="en-US" dirty="0" smtClean="0"/>
              <a:t>Mode-fitting-and-regenerating</a:t>
            </a:r>
          </a:p>
          <a:p>
            <a:pPr lvl="1"/>
            <a:r>
              <a:rPr lang="en-US" sz="2400" dirty="0" smtClean="0"/>
              <a:t>Modeling – parameter estimation – data regeneration</a:t>
            </a:r>
          </a:p>
          <a:p>
            <a:pPr lvl="1"/>
            <a:r>
              <a:rPr lang="en-US" sz="2400" dirty="0" smtClean="0"/>
              <a:t>i.e. condensation:</a:t>
            </a:r>
          </a:p>
          <a:p>
            <a:pPr lvl="2"/>
            <a:r>
              <a:rPr lang="en-US" sz="1800" dirty="0" smtClean="0"/>
              <a:t>Clustering data, find center, radius and size, and then regenerate new data according to the cluster</a:t>
            </a:r>
            <a:endParaRPr lang="en-CA" sz="1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Perturbation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017"/>
                <a:gridCol w="3348583"/>
                <a:gridCol w="271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Advantage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Drawback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 noise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it </a:t>
                      </a:r>
                      <a:r>
                        <a:rPr lang="en-CA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maintains</a:t>
                      </a:r>
                      <a:r>
                        <a:rPr lang="en-CA" sz="1600" dirty="0" smtClean="0"/>
                        <a:t> </a:t>
                      </a:r>
                      <a:r>
                        <a:rPr lang="en-CA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some statistical </a:t>
                      </a:r>
                      <a:r>
                        <a:rPr lang="en-CA" sz="1600" dirty="0" smtClean="0"/>
                        <a:t>information such as means and correlations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may introduce some values that do </a:t>
                      </a:r>
                      <a:r>
                        <a:rPr lang="en-CA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not exist </a:t>
                      </a:r>
                      <a:r>
                        <a:rPr lang="en-CA" sz="1600" dirty="0" smtClean="0"/>
                        <a:t>in the real world.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Swapping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the domain of each single attribute after value swapping </a:t>
                      </a:r>
                      <a:r>
                        <a:rPr lang="en-CA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remains unchanged</a:t>
                      </a:r>
                      <a:r>
                        <a:rPr lang="en-CA" sz="1600" dirty="0" smtClean="0"/>
                        <a:t>.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combination of the swapped value of this attribute and the values of other attributes may </a:t>
                      </a:r>
                      <a:r>
                        <a:rPr lang="en-CA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not exist </a:t>
                      </a:r>
                      <a:r>
                        <a:rPr lang="en-CA" sz="1600" dirty="0" smtClean="0"/>
                        <a:t>in one of these two </a:t>
                      </a:r>
                      <a:r>
                        <a:rPr lang="en-CA" sz="1600" dirty="0" err="1" smtClean="0"/>
                        <a:t>tuples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regeneration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the </a:t>
                      </a:r>
                      <a:r>
                        <a:rPr lang="en-CA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statistics</a:t>
                      </a:r>
                      <a:r>
                        <a:rPr lang="en-CA" sz="1600" dirty="0" smtClean="0"/>
                        <a:t> of the data captured by the model are </a:t>
                      </a:r>
                      <a:r>
                        <a:rPr lang="en-CA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maintained</a:t>
                      </a:r>
                      <a:r>
                        <a:rPr lang="en-CA" sz="1600" dirty="0" smtClean="0"/>
                        <a:t>. 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it may generate some </a:t>
                      </a:r>
                      <a:r>
                        <a:rPr lang="en-CA" sz="1600" dirty="0" err="1" smtClean="0"/>
                        <a:t>tuples</a:t>
                      </a:r>
                      <a:r>
                        <a:rPr lang="en-CA" sz="1600" dirty="0" smtClean="0"/>
                        <a:t> that may </a:t>
                      </a:r>
                      <a:r>
                        <a:rPr lang="en-CA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not exist </a:t>
                      </a:r>
                      <a:r>
                        <a:rPr lang="en-CA" sz="1600" dirty="0" smtClean="0"/>
                        <a:t>in real data.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Research background</a:t>
            </a:r>
          </a:p>
          <a:p>
            <a:r>
              <a:rPr lang="en-US" dirty="0" smtClean="0"/>
              <a:t>Paper go through</a:t>
            </a:r>
          </a:p>
          <a:p>
            <a:r>
              <a:rPr lang="en-US" dirty="0" smtClean="0"/>
              <a:t>Key Technical </a:t>
            </a:r>
          </a:p>
          <a:p>
            <a:pPr lvl="1"/>
            <a:r>
              <a:rPr lang="en-US" dirty="0" err="1" smtClean="0"/>
              <a:t>Anonymization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Information Loss Metric</a:t>
            </a:r>
          </a:p>
          <a:p>
            <a:pPr lvl="1"/>
            <a:r>
              <a:rPr lang="en-US" dirty="0" smtClean="0"/>
              <a:t>Privacy Models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Information loss metric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cost of </a:t>
            </a:r>
            <a:r>
              <a:rPr lang="en-CA" dirty="0" err="1" smtClean="0"/>
              <a:t>anonymization</a:t>
            </a:r>
            <a:r>
              <a:rPr lang="en-CA" dirty="0" smtClean="0"/>
              <a:t> is given by the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distortion ratio</a:t>
            </a:r>
            <a:r>
              <a:rPr lang="en-CA" dirty="0" smtClean="0"/>
              <a:t> of the resulting data set. </a:t>
            </a:r>
          </a:p>
          <a:p>
            <a:pPr lvl="1"/>
            <a:r>
              <a:rPr lang="en-CA" sz="2400" dirty="0" smtClean="0"/>
              <a:t>Value of the attribute of a tuple 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been generalized</a:t>
            </a:r>
            <a:r>
              <a:rPr lang="en-CA" sz="2400" dirty="0" smtClean="0"/>
              <a:t>, there will 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distortion</a:t>
            </a:r>
            <a:r>
              <a:rPr lang="en-CA" sz="2400" dirty="0" smtClean="0"/>
              <a:t>.</a:t>
            </a:r>
          </a:p>
          <a:p>
            <a:pPr lvl="1"/>
            <a:r>
              <a:rPr lang="en-CA" sz="2400" dirty="0" smtClean="0"/>
              <a:t>Let </a:t>
            </a:r>
            <a:r>
              <a:rPr lang="en-CA" sz="2400" dirty="0" err="1" smtClean="0"/>
              <a:t>d</a:t>
            </a:r>
            <a:r>
              <a:rPr lang="en-CA" sz="2400" baseline="-25000" dirty="0" err="1" smtClean="0"/>
              <a:t>i,j</a:t>
            </a:r>
            <a:r>
              <a:rPr lang="en-CA" sz="2400" baseline="-25000" dirty="0" smtClean="0"/>
              <a:t> </a:t>
            </a:r>
            <a:r>
              <a:rPr lang="en-CA" sz="2400" dirty="0" smtClean="0"/>
              <a:t>be the distortion of the value of attribute A</a:t>
            </a:r>
            <a:r>
              <a:rPr lang="en-CA" sz="2400" baseline="-25000" dirty="0" smtClean="0"/>
              <a:t>i</a:t>
            </a:r>
            <a:endParaRPr lang="en-CA" sz="2400" dirty="0" smtClean="0"/>
          </a:p>
          <a:p>
            <a:pPr lvl="1">
              <a:buNone/>
            </a:pPr>
            <a:r>
              <a:rPr lang="en-CA" sz="2400" dirty="0" smtClean="0"/>
              <a:t> of tuple </a:t>
            </a:r>
            <a:r>
              <a:rPr lang="en-CA" sz="2400" dirty="0" err="1" smtClean="0"/>
              <a:t>t</a:t>
            </a:r>
            <a:r>
              <a:rPr lang="en-CA" sz="2400" baseline="-25000" dirty="0" err="1" smtClean="0"/>
              <a:t>j</a:t>
            </a: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The distortion of the whole data set distortion </a:t>
            </a:r>
            <a:r>
              <a:rPr lang="en-CA" sz="2400" dirty="0" err="1" smtClean="0"/>
              <a:t>dis</a:t>
            </a:r>
            <a:r>
              <a:rPr lang="en-CA" sz="2400" dirty="0" smtClean="0"/>
              <a:t> = ∑</a:t>
            </a:r>
            <a:r>
              <a:rPr lang="en-CA" sz="2400" baseline="-25000" dirty="0" err="1" smtClean="0"/>
              <a:t>i,j</a:t>
            </a:r>
            <a:r>
              <a:rPr lang="en-CA" sz="2400" dirty="0" smtClean="0"/>
              <a:t> </a:t>
            </a:r>
            <a:r>
              <a:rPr lang="en-CA" sz="2400" dirty="0" err="1" smtClean="0"/>
              <a:t>d</a:t>
            </a:r>
            <a:r>
              <a:rPr lang="en-CA" sz="2400" baseline="-25000" dirty="0" err="1" smtClean="0"/>
              <a:t>i,j</a:t>
            </a: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Distortion ratio is </a:t>
            </a:r>
            <a:r>
              <a:rPr lang="en-CA" sz="2400" dirty="0" err="1" smtClean="0"/>
              <a:t>dis</a:t>
            </a:r>
            <a:r>
              <a:rPr lang="en-CA" sz="1200" dirty="0" err="1" smtClean="0"/>
              <a:t>dataset</a:t>
            </a:r>
            <a:r>
              <a:rPr lang="en-CA" sz="2400" dirty="0" smtClean="0"/>
              <a:t> / </a:t>
            </a:r>
            <a:r>
              <a:rPr lang="en-CA" sz="2400" dirty="0" err="1" smtClean="0"/>
              <a:t>dis</a:t>
            </a:r>
            <a:r>
              <a:rPr lang="en-CA" sz="1200" dirty="0" err="1" smtClean="0"/>
              <a:t>full_generatlized</a:t>
            </a:r>
            <a:endParaRPr lang="en-CA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Information loss metric</a:t>
            </a:r>
            <a:endParaRPr lang="en-C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628800"/>
            <a:ext cx="374441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1" y="1700808"/>
            <a:ext cx="4104456" cy="218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14540" y="3717032"/>
            <a:ext cx="402946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38850" y="5373216"/>
            <a:ext cx="17335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3861048"/>
            <a:ext cx="41243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427984" y="1772816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Distortion = 4 +3 =7</a:t>
            </a:r>
            <a:endParaRPr lang="en-CA" sz="1400" dirty="0"/>
          </a:p>
        </p:txBody>
      </p:sp>
      <p:sp>
        <p:nvSpPr>
          <p:cNvPr id="10" name="Rectangle 9"/>
          <p:cNvSpPr/>
          <p:nvPr/>
        </p:nvSpPr>
        <p:spPr>
          <a:xfrm>
            <a:off x="4427984" y="393305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Distortion = 3 * 6 = 18</a:t>
            </a:r>
            <a:endParaRPr lang="en-CA" sz="1400" dirty="0"/>
          </a:p>
        </p:txBody>
      </p:sp>
      <p:sp>
        <p:nvSpPr>
          <p:cNvPr id="11" name="Rectangle 10"/>
          <p:cNvSpPr/>
          <p:nvPr/>
        </p:nvSpPr>
        <p:spPr>
          <a:xfrm>
            <a:off x="4355976" y="3429000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Distortion  ration = 7 / 18 = 38.89%</a:t>
            </a:r>
            <a:endParaRPr lang="en-CA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Research background</a:t>
            </a:r>
          </a:p>
          <a:p>
            <a:r>
              <a:rPr lang="en-US" dirty="0" smtClean="0"/>
              <a:t>Paper go through</a:t>
            </a:r>
          </a:p>
          <a:p>
            <a:r>
              <a:rPr lang="en-US" dirty="0" smtClean="0"/>
              <a:t>Key Technical </a:t>
            </a:r>
          </a:p>
          <a:p>
            <a:pPr lvl="1"/>
            <a:r>
              <a:rPr lang="en-US" dirty="0" err="1" smtClean="0"/>
              <a:t>Anonymization</a:t>
            </a:r>
            <a:endParaRPr lang="en-US" dirty="0" smtClean="0"/>
          </a:p>
          <a:p>
            <a:pPr lvl="1"/>
            <a:r>
              <a:rPr lang="en-US" dirty="0" smtClean="0"/>
              <a:t>Information Loss Metric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Privacy Models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Privacy </a:t>
            </a:r>
            <a:r>
              <a:rPr lang="en-US" dirty="0" smtClean="0"/>
              <a:t>models: </a:t>
            </a:r>
            <a:r>
              <a:rPr lang="en-US" dirty="0" smtClean="0"/>
              <a:t>k-anonymity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k- anonymity</a:t>
            </a:r>
          </a:p>
          <a:p>
            <a:pPr lvl="1" algn="just"/>
            <a:r>
              <a:rPr lang="en-CA" sz="1700" dirty="0" smtClean="0"/>
              <a:t>The size of the QI-group is at least k. </a:t>
            </a:r>
          </a:p>
          <a:p>
            <a:pPr lvl="1" algn="just"/>
            <a:r>
              <a:rPr lang="en-CA" sz="1700" dirty="0" smtClean="0"/>
              <a:t>A table T is said to satisfy k-anonymity (or a table is said to be k-anonymous) if each QI-group </a:t>
            </a:r>
            <a:r>
              <a:rPr lang="en-CA" sz="1700" dirty="0" err="1" smtClean="0"/>
              <a:t>satisﬁes</a:t>
            </a:r>
            <a:r>
              <a:rPr lang="en-CA" sz="1700" dirty="0" smtClean="0"/>
              <a:t> k-anonymity.</a:t>
            </a:r>
          </a:p>
          <a:p>
            <a:pPr lvl="1" algn="just"/>
            <a:r>
              <a:rPr lang="en-CA" sz="1700" dirty="0" smtClean="0"/>
              <a:t>The objective of k-anonymity is to make sure that each individual is indistinguishable from at least k − 1 other individuals in the table.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4149080"/>
            <a:ext cx="4104456" cy="218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716016" y="6309320"/>
            <a:ext cx="145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2 - anonymity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5373216"/>
            <a:ext cx="3438057" cy="3539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1700" dirty="0" smtClean="0"/>
              <a:t>Sensitive attributes are not protected!</a:t>
            </a:r>
            <a:endParaRPr lang="en-CA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</a:t>
            </a:r>
            <a:r>
              <a:rPr lang="en-US" dirty="0" smtClean="0"/>
              <a:t>models: </a:t>
            </a:r>
            <a:r>
              <a:rPr lang="en-US" dirty="0" smtClean="0"/>
              <a:t>l-diversity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 – Diversity</a:t>
            </a:r>
          </a:p>
          <a:p>
            <a:pPr lvl="1"/>
            <a:r>
              <a:rPr lang="en-CA" sz="2400" dirty="0" smtClean="0"/>
              <a:t>The 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probability</a:t>
            </a:r>
            <a:r>
              <a:rPr lang="en-CA" sz="2400" dirty="0" smtClean="0"/>
              <a:t> that any tuple in this group is linked to a sensitive 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2400" dirty="0" smtClean="0"/>
              <a:t> is at most 1/l. </a:t>
            </a:r>
          </a:p>
          <a:p>
            <a:pPr lvl="1"/>
            <a:r>
              <a:rPr lang="en-CA" sz="2400" dirty="0" smtClean="0"/>
              <a:t>The table </a:t>
            </a:r>
            <a:r>
              <a:rPr lang="en-CA" sz="2400" dirty="0" err="1" smtClean="0"/>
              <a:t>satisﬁes</a:t>
            </a:r>
            <a:r>
              <a:rPr lang="en-CA" sz="2400" dirty="0" smtClean="0"/>
              <a:t> l-diversity if each QI-group </a:t>
            </a:r>
            <a:r>
              <a:rPr lang="en-CA" sz="2400" dirty="0" err="1" smtClean="0"/>
              <a:t>satisﬁes</a:t>
            </a:r>
            <a:r>
              <a:rPr lang="en-CA" sz="2400" dirty="0" smtClean="0"/>
              <a:t> l-diversity.</a:t>
            </a:r>
            <a:endParaRPr lang="en-CA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2254" y="3707740"/>
            <a:ext cx="428625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822254" y="6516052"/>
            <a:ext cx="170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2-diversity table</a:t>
            </a:r>
            <a:endParaRPr lang="en-CA" dirty="0"/>
          </a:p>
        </p:txBody>
      </p:sp>
      <p:sp>
        <p:nvSpPr>
          <p:cNvPr id="7" name="Left Brace 6"/>
          <p:cNvSpPr/>
          <p:nvPr/>
        </p:nvSpPr>
        <p:spPr>
          <a:xfrm>
            <a:off x="4534222" y="4787860"/>
            <a:ext cx="504056" cy="432048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2229966" y="4850576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½ = 1/ l </a:t>
            </a:r>
            <a:r>
              <a:rPr lang="en-US" dirty="0" smtClean="0">
                <a:sym typeface="Wingdings" pitchFamily="2" charset="2"/>
              </a:rPr>
              <a:t> l = 2</a:t>
            </a:r>
            <a:endParaRPr lang="en-CA" dirty="0"/>
          </a:p>
        </p:txBody>
      </p:sp>
      <p:sp>
        <p:nvSpPr>
          <p:cNvPr id="9" name="Left Brace 8"/>
          <p:cNvSpPr/>
          <p:nvPr/>
        </p:nvSpPr>
        <p:spPr>
          <a:xfrm>
            <a:off x="4534222" y="5363924"/>
            <a:ext cx="504056" cy="936104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2229966" y="5651956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2/4 = 1/ l </a:t>
            </a:r>
            <a:r>
              <a:rPr lang="en-US" dirty="0" smtClean="0">
                <a:sym typeface="Wingdings" pitchFamily="2" charset="2"/>
              </a:rPr>
              <a:t> l = 2</a:t>
            </a:r>
            <a:endParaRPr lang="en-CA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Research background</a:t>
            </a:r>
          </a:p>
          <a:p>
            <a:r>
              <a:rPr lang="en-US" dirty="0" smtClean="0"/>
              <a:t>Paper go through</a:t>
            </a:r>
          </a:p>
          <a:p>
            <a:r>
              <a:rPr lang="en-US" dirty="0" smtClean="0"/>
              <a:t>Key Technical </a:t>
            </a:r>
          </a:p>
          <a:p>
            <a:pPr lvl="1"/>
            <a:r>
              <a:rPr lang="en-US" dirty="0" err="1" smtClean="0"/>
              <a:t>Anonymization</a:t>
            </a:r>
            <a:endParaRPr lang="en-US" dirty="0" smtClean="0"/>
          </a:p>
          <a:p>
            <a:pPr lvl="1"/>
            <a:r>
              <a:rPr lang="en-US" dirty="0" smtClean="0"/>
              <a:t>Information Loss Metric</a:t>
            </a:r>
          </a:p>
          <a:p>
            <a:pPr lvl="1"/>
            <a:r>
              <a:rPr lang="en-US" dirty="0" smtClean="0"/>
              <a:t>Privacy Models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</a:t>
            </a:r>
            <a:r>
              <a:rPr lang="en-US" dirty="0" smtClean="0"/>
              <a:t>models: </a:t>
            </a:r>
            <a:r>
              <a:rPr lang="en-US" dirty="0" smtClean="0"/>
              <a:t>(</a:t>
            </a:r>
            <a:r>
              <a:rPr lang="en-US" dirty="0" err="1" smtClean="0"/>
              <a:t>a,k</a:t>
            </a:r>
            <a:r>
              <a:rPr lang="en-US" dirty="0" smtClean="0"/>
              <a:t>) anonymity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sz="2400" dirty="0" smtClean="0"/>
              <a:t>Given a real number α ∈[0, 1] and a positive integer </a:t>
            </a:r>
            <a:r>
              <a:rPr lang="en-CA" sz="2400" dirty="0" smtClean="0"/>
              <a:t>k.</a:t>
            </a:r>
          </a:p>
          <a:p>
            <a:r>
              <a:rPr lang="en-CA" sz="2400" dirty="0" smtClean="0"/>
              <a:t>QI-group </a:t>
            </a:r>
            <a:r>
              <a:rPr lang="en-CA" sz="2400" dirty="0" smtClean="0"/>
              <a:t>G is said to satisfy (α, k)-anonymity if the number of </a:t>
            </a:r>
            <a:r>
              <a:rPr lang="en-CA" sz="2400" dirty="0" err="1" smtClean="0"/>
              <a:t>tuples</a:t>
            </a:r>
            <a:r>
              <a:rPr lang="en-CA" sz="2400" dirty="0" smtClean="0"/>
              <a:t> in G is at least k and the 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frequency</a:t>
            </a:r>
            <a:r>
              <a:rPr lang="en-CA" sz="2400" dirty="0" smtClean="0"/>
              <a:t> (in fraction) of each sensitive 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2400" dirty="0" smtClean="0"/>
              <a:t> in G is at most α</a:t>
            </a:r>
            <a:r>
              <a:rPr lang="en-CA" sz="2400" dirty="0" smtClean="0"/>
              <a:t>.</a:t>
            </a:r>
          </a:p>
          <a:p>
            <a:r>
              <a:rPr lang="en-US" sz="2400" dirty="0" smtClean="0"/>
              <a:t>If </a:t>
            </a:r>
            <a:r>
              <a:rPr lang="en-CA" sz="2400" dirty="0" smtClean="0"/>
              <a:t>α = 1/l, it is a simplified l-diversity model</a:t>
            </a:r>
            <a:endParaRPr lang="en-CA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789040"/>
            <a:ext cx="428625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644008" y="6516052"/>
            <a:ext cx="2415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(0.5, 2)-</a:t>
            </a:r>
            <a:r>
              <a:rPr lang="en-CA" dirty="0" smtClean="0"/>
              <a:t>anonymity table</a:t>
            </a:r>
            <a:endParaRPr lang="en-CA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</a:t>
            </a:r>
            <a:r>
              <a:rPr lang="en-US" dirty="0" smtClean="0"/>
              <a:t>models: </a:t>
            </a:r>
            <a:r>
              <a:rPr lang="en-US" dirty="0" err="1" smtClean="0"/>
              <a:t>monotonicity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err="1" smtClean="0"/>
              <a:t>Monotonicity</a:t>
            </a:r>
            <a:r>
              <a:rPr lang="en-CA" dirty="0" smtClean="0"/>
              <a:t>:</a:t>
            </a:r>
          </a:p>
          <a:p>
            <a:pPr lvl="1"/>
            <a:r>
              <a:rPr lang="en-CA" sz="1800" dirty="0" smtClean="0"/>
              <a:t>Let </a:t>
            </a:r>
            <a:r>
              <a:rPr lang="en-CA" sz="1800" dirty="0" smtClean="0"/>
              <a:t>R be a privacy model. R is said to satisfy the </a:t>
            </a:r>
            <a:r>
              <a:rPr lang="en-CA" sz="1800" dirty="0" err="1" smtClean="0"/>
              <a:t>monotonicity</a:t>
            </a:r>
            <a:r>
              <a:rPr lang="en-CA" sz="1800" dirty="0" smtClean="0"/>
              <a:t> property if, for </a:t>
            </a:r>
            <a:r>
              <a:rPr lang="en-C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two</a:t>
            </a:r>
            <a:r>
              <a:rPr lang="en-CA" sz="1800" dirty="0" smtClean="0"/>
              <a:t> QI-groups G1 and G2 satisfying R, the </a:t>
            </a:r>
            <a:r>
              <a:rPr lang="en-CA" sz="1800" dirty="0" err="1" smtClean="0"/>
              <a:t>ﬁnal</a:t>
            </a:r>
            <a:r>
              <a:rPr lang="en-CA" sz="1800" dirty="0" smtClean="0"/>
              <a:t> QI-group that is a result of </a:t>
            </a:r>
            <a:r>
              <a:rPr lang="en-C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merging</a:t>
            </a:r>
            <a:r>
              <a:rPr lang="en-CA" sz="1800" dirty="0" smtClean="0"/>
              <a:t> all </a:t>
            </a:r>
            <a:r>
              <a:rPr lang="en-CA" sz="1800" dirty="0" err="1" smtClean="0"/>
              <a:t>tuples</a:t>
            </a:r>
            <a:r>
              <a:rPr lang="en-CA" sz="1800" dirty="0" smtClean="0"/>
              <a:t> in G1 and all </a:t>
            </a:r>
            <a:r>
              <a:rPr lang="en-CA" sz="1800" dirty="0" err="1" smtClean="0"/>
              <a:t>tuples</a:t>
            </a:r>
            <a:r>
              <a:rPr lang="en-CA" sz="1800" dirty="0" smtClean="0"/>
              <a:t> in G2 </a:t>
            </a:r>
            <a:r>
              <a:rPr lang="en-CA" sz="1800" dirty="0" err="1" smtClean="0"/>
              <a:t>satisﬁes</a:t>
            </a:r>
            <a:r>
              <a:rPr lang="en-CA" sz="1800" dirty="0" smtClean="0"/>
              <a:t> R</a:t>
            </a:r>
            <a:endParaRPr lang="en-CA" sz="1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429000"/>
            <a:ext cx="428625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7544" y="3501008"/>
          <a:ext cx="3960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186"/>
                <a:gridCol w="11742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Model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err="1" smtClean="0"/>
                        <a:t>Monotonicity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2-diversity table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√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(0.5, 2)-anonymity table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√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Privacy </a:t>
            </a:r>
            <a:r>
              <a:rPr lang="en-US" dirty="0" smtClean="0"/>
              <a:t>models: </a:t>
            </a:r>
            <a:r>
              <a:rPr lang="en-US" sz="3600" dirty="0" smtClean="0"/>
              <a:t>numeric sensitive attributes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Straight-forward: Transformed </a:t>
            </a:r>
            <a:r>
              <a:rPr lang="en-CA" sz="2400" dirty="0" smtClean="0"/>
              <a:t>numeric attribute is to a categorical one, then be </a:t>
            </a:r>
            <a:r>
              <a:rPr lang="en-CA" sz="2400" dirty="0" err="1" smtClean="0"/>
              <a:t>anonymized</a:t>
            </a:r>
            <a:r>
              <a:rPr lang="en-CA" sz="2400" dirty="0" smtClean="0"/>
              <a:t> leads information loss.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k,e</a:t>
            </a:r>
            <a:r>
              <a:rPr lang="en-US" dirty="0" smtClean="0"/>
              <a:t>) </a:t>
            </a:r>
            <a:r>
              <a:rPr lang="en-US" dirty="0" smtClean="0"/>
              <a:t>– anonymity model</a:t>
            </a:r>
            <a:endParaRPr lang="en-US" dirty="0" smtClean="0"/>
          </a:p>
          <a:p>
            <a:pPr lvl="1"/>
            <a:r>
              <a:rPr lang="en-CA" sz="2400" dirty="0" smtClean="0"/>
              <a:t>each QI-group is of size at least k and has a range of the sensitive values at least e.</a:t>
            </a:r>
            <a:endParaRPr lang="en-US" sz="2400" dirty="0" smtClean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3717032"/>
            <a:ext cx="31813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Privacy </a:t>
            </a:r>
            <a:r>
              <a:rPr lang="en-US" dirty="0" smtClean="0"/>
              <a:t>models: </a:t>
            </a:r>
            <a:r>
              <a:rPr lang="en-CA" dirty="0" smtClean="0"/>
              <a:t>(Є, m) – </a:t>
            </a:r>
            <a:r>
              <a:rPr lang="en-CA" dirty="0" smtClean="0"/>
              <a:t>anonymity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Є </a:t>
            </a:r>
            <a:r>
              <a:rPr lang="en-CA" dirty="0" smtClean="0"/>
              <a:t>is a non-negative real number and m is a positive integer. </a:t>
            </a:r>
            <a:endParaRPr lang="en-CA" dirty="0" smtClean="0"/>
          </a:p>
          <a:p>
            <a:pPr lvl="1"/>
            <a:r>
              <a:rPr lang="en-CA" sz="2000" dirty="0" smtClean="0"/>
              <a:t>Each </a:t>
            </a:r>
            <a:r>
              <a:rPr lang="en-CA" sz="2000" dirty="0" smtClean="0"/>
              <a:t>QI-group G </a:t>
            </a:r>
            <a:r>
              <a:rPr lang="en-CA" sz="2000" dirty="0" smtClean="0"/>
              <a:t>satisfy 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sensitive numeric </a:t>
            </a:r>
            <a:r>
              <a:rPr lang="en-CA" sz="2000" dirty="0" smtClean="0"/>
              <a:t>value that appears in G, the 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frequency</a:t>
            </a:r>
            <a:r>
              <a:rPr lang="en-CA" sz="2000" dirty="0" smtClean="0"/>
              <a:t> (in fraction) of the </a:t>
            </a:r>
            <a:r>
              <a:rPr lang="en-CA" sz="2000" dirty="0" err="1" smtClean="0"/>
              <a:t>tuples</a:t>
            </a:r>
            <a:r>
              <a:rPr lang="en-CA" sz="2000" dirty="0" smtClean="0"/>
              <a:t> with sensitive numeric values close to s is at most 1/m where the closeness among numeric sensitive values is captured by parameter 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Є</a:t>
            </a:r>
            <a:r>
              <a:rPr lang="en-CA" sz="2000" dirty="0" smtClean="0"/>
              <a:t>.</a:t>
            </a:r>
            <a:endParaRPr lang="en-CA" sz="2000" dirty="0" smtClean="0"/>
          </a:p>
          <a:p>
            <a:pPr lvl="2"/>
            <a:r>
              <a:rPr lang="en-CA" sz="1800" dirty="0" smtClean="0"/>
              <a:t>A</a:t>
            </a:r>
            <a:r>
              <a:rPr lang="en-CA" sz="1800" dirty="0" smtClean="0"/>
              <a:t>bsolute </a:t>
            </a:r>
            <a:r>
              <a:rPr lang="en-CA" sz="1800" dirty="0" smtClean="0"/>
              <a:t>difference, a numeric value s1 is close to s2 if </a:t>
            </a:r>
            <a:r>
              <a:rPr lang="en-CA" sz="1800" dirty="0" smtClean="0"/>
              <a:t>|s1 </a:t>
            </a:r>
            <a:r>
              <a:rPr lang="en-CA" sz="1800" dirty="0" smtClean="0"/>
              <a:t>− s2</a:t>
            </a:r>
            <a:r>
              <a:rPr lang="en-CA" sz="1800" dirty="0" smtClean="0"/>
              <a:t>|</a:t>
            </a:r>
            <a:r>
              <a:rPr lang="en-CA" sz="1800" dirty="0" smtClean="0"/>
              <a:t> ≤</a:t>
            </a:r>
            <a:r>
              <a:rPr lang="en-CA" sz="1800" dirty="0" smtClean="0"/>
              <a:t> </a:t>
            </a:r>
            <a:r>
              <a:rPr lang="en-CA" sz="1800" dirty="0" smtClean="0"/>
              <a:t>Є</a:t>
            </a:r>
            <a:endParaRPr lang="en-CA" sz="1800" dirty="0" smtClean="0"/>
          </a:p>
          <a:p>
            <a:pPr lvl="2"/>
            <a:r>
              <a:rPr lang="en-CA" sz="1800" dirty="0" smtClean="0"/>
              <a:t>Relative </a:t>
            </a:r>
            <a:r>
              <a:rPr lang="en-CA" sz="1800" dirty="0" smtClean="0"/>
              <a:t>difference </a:t>
            </a:r>
            <a:r>
              <a:rPr lang="en-CA" sz="1800" dirty="0" smtClean="0"/>
              <a:t>, </a:t>
            </a:r>
            <a:r>
              <a:rPr lang="en-CA" sz="1800" dirty="0" smtClean="0"/>
              <a:t>a numeric value s1 is close </a:t>
            </a:r>
            <a:r>
              <a:rPr lang="en-CA" sz="1800" dirty="0" smtClean="0"/>
              <a:t>to </a:t>
            </a:r>
            <a:r>
              <a:rPr lang="en-CA" sz="1800" dirty="0" smtClean="0"/>
              <a:t>s2 if |s1 − s2|≤ Є </a:t>
            </a:r>
            <a:r>
              <a:rPr lang="en-CA" sz="1800" dirty="0" smtClean="0"/>
              <a:t>s2</a:t>
            </a:r>
            <a:endParaRPr lang="en-CA" sz="1800" dirty="0"/>
          </a:p>
          <a:p>
            <a:pPr lvl="1"/>
            <a:r>
              <a:rPr lang="en-CA" sz="2100" dirty="0" smtClean="0"/>
              <a:t>Does </a:t>
            </a:r>
            <a:r>
              <a:rPr lang="en-CA" sz="2100" dirty="0" smtClean="0"/>
              <a:t>not obey the </a:t>
            </a:r>
            <a:r>
              <a:rPr lang="en-CA" sz="2100" dirty="0" err="1" smtClean="0"/>
              <a:t>monotonicity</a:t>
            </a:r>
            <a:r>
              <a:rPr lang="en-CA" sz="2100" dirty="0" smtClean="0"/>
              <a:t> property</a:t>
            </a:r>
            <a:endParaRPr lang="en-US" sz="21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5013176"/>
            <a:ext cx="2664296" cy="1728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1073" y="5101927"/>
            <a:ext cx="41433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100392" y="55892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¾ &gt; ½ </a:t>
            </a:r>
            <a:endParaRPr lang="en-CA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090320"/>
            <a:ext cx="3888432" cy="357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Privacy </a:t>
            </a:r>
            <a:r>
              <a:rPr lang="en-US" dirty="0" smtClean="0"/>
              <a:t>models: </a:t>
            </a:r>
            <a:r>
              <a:rPr lang="en-CA" dirty="0" smtClean="0"/>
              <a:t>personalized privacy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sz="2400" dirty="0" smtClean="0"/>
              <a:t>Each </a:t>
            </a:r>
            <a:r>
              <a:rPr lang="en-CA" sz="2400" dirty="0" smtClean="0"/>
              <a:t>individual can </a:t>
            </a:r>
            <a:r>
              <a:rPr lang="en-CA" sz="2400" dirty="0" smtClean="0"/>
              <a:t>provide his/her </a:t>
            </a:r>
            <a:r>
              <a:rPr lang="en-CA" sz="2400" dirty="0" smtClean="0"/>
              <a:t>preference on the protection of his/her sensitive value, denoted by a 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guarding</a:t>
            </a:r>
            <a:r>
              <a:rPr lang="en-CA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node</a:t>
            </a:r>
            <a:r>
              <a:rPr lang="en-CA" sz="2400" i="1" dirty="0" smtClean="0"/>
              <a:t>.</a:t>
            </a:r>
          </a:p>
          <a:p>
            <a:r>
              <a:rPr lang="en-CA" sz="1800" dirty="0" smtClean="0"/>
              <a:t>Any </a:t>
            </a:r>
            <a:r>
              <a:rPr lang="en-CA" sz="1800" dirty="0" smtClean="0"/>
              <a:t>QI-group in </a:t>
            </a:r>
            <a:r>
              <a:rPr lang="en-CA" sz="1800" dirty="0" smtClean="0"/>
              <a:t>the published </a:t>
            </a:r>
            <a:r>
              <a:rPr lang="en-CA" sz="1800" dirty="0" smtClean="0"/>
              <a:t>table </a:t>
            </a:r>
            <a:br>
              <a:rPr lang="en-CA" sz="1800" dirty="0" smtClean="0"/>
            </a:br>
            <a:r>
              <a:rPr lang="en-CA" sz="1800" dirty="0" smtClean="0"/>
              <a:t>that </a:t>
            </a:r>
            <a:r>
              <a:rPr lang="en-CA" sz="1800" dirty="0" smtClean="0"/>
              <a:t>may contain </a:t>
            </a:r>
            <a:r>
              <a:rPr lang="en-CA" sz="1800" i="1" dirty="0" smtClean="0"/>
              <a:t>the individual </a:t>
            </a:r>
            <a:r>
              <a:rPr lang="en-CA" sz="1800" i="1" dirty="0" smtClean="0"/>
              <a:t>should </a:t>
            </a:r>
            <a:r>
              <a:rPr lang="en-CA" sz="1800" i="1" dirty="0" smtClean="0"/>
              <a:t/>
            </a:r>
            <a:br>
              <a:rPr lang="en-CA" sz="1800" i="1" dirty="0" smtClean="0"/>
            </a:br>
            <a:r>
              <a:rPr lang="en-CA" sz="1800" i="1" dirty="0" smtClean="0"/>
              <a:t>contain at most </a:t>
            </a:r>
            <a:r>
              <a:rPr lang="en-CA" sz="1800" i="1" dirty="0" smtClean="0"/>
              <a:t>1/l </a:t>
            </a:r>
            <a:r>
              <a:rPr lang="en-CA" sz="1800" i="1" dirty="0" err="1" smtClean="0"/>
              <a:t>tuples</a:t>
            </a:r>
            <a:r>
              <a:rPr lang="en-CA" sz="1800" i="1" dirty="0" smtClean="0"/>
              <a:t> with </a:t>
            </a:r>
            <a:r>
              <a:rPr lang="en-CA" sz="1800" i="1" dirty="0" smtClean="0"/>
              <a:t>guarding</a:t>
            </a:r>
            <a:br>
              <a:rPr lang="en-CA" sz="1800" i="1" dirty="0" smtClean="0"/>
            </a:br>
            <a:r>
              <a:rPr lang="en-CA" sz="1800" i="1" dirty="0" smtClean="0"/>
              <a:t>values</a:t>
            </a:r>
          </a:p>
          <a:p>
            <a:r>
              <a:rPr lang="en-CA" sz="1800" dirty="0" smtClean="0"/>
              <a:t>A variation of l-diversity so that it </a:t>
            </a:r>
            <a:br>
              <a:rPr lang="en-CA" sz="1800" dirty="0" smtClean="0"/>
            </a:br>
            <a:r>
              <a:rPr lang="en-CA" sz="1800" dirty="0" smtClean="0"/>
              <a:t>satisfies </a:t>
            </a:r>
            <a:r>
              <a:rPr lang="en-CA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monotonicity</a:t>
            </a:r>
            <a:r>
              <a:rPr lang="en-C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</a:p>
          <a:p>
            <a:pPr>
              <a:buNone/>
            </a:pPr>
            <a:endParaRPr lang="en-CA" sz="1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581128"/>
            <a:ext cx="514806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Privacy </a:t>
            </a:r>
            <a:r>
              <a:rPr lang="en-US" sz="3600" dirty="0" smtClean="0"/>
              <a:t>models: </a:t>
            </a:r>
            <a:r>
              <a:rPr lang="en-CA" sz="3600" dirty="0" smtClean="0"/>
              <a:t>Multiple QI attributes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Extend the possibility of QI attribute from one external source to multiple source</a:t>
            </a:r>
          </a:p>
          <a:p>
            <a:r>
              <a:rPr lang="en-CA" sz="2800" dirty="0" smtClean="0"/>
              <a:t>The model satisfies</a:t>
            </a:r>
            <a:br>
              <a:rPr lang="en-CA" sz="2800" dirty="0" smtClean="0"/>
            </a:br>
            <a:r>
              <a:rPr lang="en-CA" sz="2800" dirty="0" err="1" smtClean="0"/>
              <a:t>monotonicity</a:t>
            </a:r>
            <a:r>
              <a:rPr lang="en-CA" sz="2800" dirty="0" smtClean="0"/>
              <a:t> </a:t>
            </a:r>
            <a:r>
              <a:rPr lang="en-CA" sz="2800" dirty="0" smtClean="0"/>
              <a:t>property</a:t>
            </a:r>
            <a:endParaRPr lang="en-US" sz="3200" dirty="0" smtClean="0"/>
          </a:p>
          <a:p>
            <a:endParaRPr lang="en-CA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5" y="2594688"/>
            <a:ext cx="4805561" cy="421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Privacy </a:t>
            </a:r>
            <a:r>
              <a:rPr lang="en-US" dirty="0" smtClean="0"/>
              <a:t>models: </a:t>
            </a:r>
            <a:r>
              <a:rPr lang="en-CA" dirty="0" smtClean="0"/>
              <a:t>Free-form anonymity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Proposed </a:t>
            </a:r>
            <a:r>
              <a:rPr lang="en-CA" dirty="0" smtClean="0"/>
              <a:t>based on whether a value is easily </a:t>
            </a:r>
            <a:r>
              <a:rPr lang="en-CA" i="1" dirty="0" smtClean="0"/>
              <a:t>observable. If a value </a:t>
            </a:r>
            <a:r>
              <a:rPr lang="en-CA" i="1" dirty="0" smtClean="0"/>
              <a:t>is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easily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observed</a:t>
            </a:r>
            <a:r>
              <a:rPr lang="en-CA" dirty="0" smtClean="0"/>
              <a:t>, it is assumed that it is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non-sensitive</a:t>
            </a:r>
            <a:r>
              <a:rPr lang="en-CA" dirty="0" smtClean="0"/>
              <a:t> and is regarded as a </a:t>
            </a:r>
            <a:r>
              <a:rPr lang="en-CA" dirty="0" smtClean="0"/>
              <a:t>quasi-identifier. Otherwise, it </a:t>
            </a:r>
            <a:r>
              <a:rPr lang="en-CA" dirty="0" smtClean="0"/>
              <a:t>is regarded as a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sensitive</a:t>
            </a:r>
            <a:r>
              <a:rPr lang="en-CA" dirty="0" smtClean="0"/>
              <a:t> value</a:t>
            </a:r>
            <a:r>
              <a:rPr lang="en-CA" dirty="0" smtClean="0"/>
              <a:t>.</a:t>
            </a:r>
            <a:endParaRPr lang="en-CA" dirty="0" smtClean="0"/>
          </a:p>
          <a:p>
            <a:r>
              <a:rPr lang="en-US" dirty="0" smtClean="0"/>
              <a:t>Add a condition to the definition </a:t>
            </a:r>
          </a:p>
          <a:p>
            <a:pPr>
              <a:buNone/>
            </a:pPr>
            <a:r>
              <a:rPr lang="en-US" dirty="0" smtClean="0"/>
              <a:t>of “Sensitive”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3271" y="3474293"/>
            <a:ext cx="29432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additional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publish some additional tables that are not sensitive </a:t>
            </a:r>
            <a:r>
              <a:rPr lang="en-CA" dirty="0" smtClean="0"/>
              <a:t>at all </a:t>
            </a:r>
            <a:r>
              <a:rPr lang="en-CA" dirty="0" smtClean="0"/>
              <a:t>so that these tables together can provide </a:t>
            </a:r>
            <a:r>
              <a:rPr lang="en-CA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utility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0440" y="2492896"/>
            <a:ext cx="5148064" cy="424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4221088"/>
            <a:ext cx="3870737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eft Bracket 7"/>
          <p:cNvSpPr/>
          <p:nvPr/>
        </p:nvSpPr>
        <p:spPr>
          <a:xfrm>
            <a:off x="251520" y="5682952"/>
            <a:ext cx="289176" cy="914400"/>
          </a:xfrm>
          <a:prstGeom prst="leftBracket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Left Bracket 9"/>
          <p:cNvSpPr/>
          <p:nvPr/>
        </p:nvSpPr>
        <p:spPr>
          <a:xfrm>
            <a:off x="4932040" y="3068960"/>
            <a:ext cx="289176" cy="288032"/>
          </a:xfrm>
          <a:prstGeom prst="leftBracket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CA" sz="2400" dirty="0" smtClean="0"/>
              <a:t>Fundamental </a:t>
            </a:r>
            <a:r>
              <a:rPr lang="en-CA" sz="2400" dirty="0" smtClean="0"/>
              <a:t>concepts that underlie all approaches to </a:t>
            </a:r>
            <a:r>
              <a:rPr lang="en-CA" sz="2400" dirty="0" smtClean="0"/>
              <a:t>privacy preserving </a:t>
            </a:r>
            <a:r>
              <a:rPr lang="en-CA" sz="2400" dirty="0" smtClean="0"/>
              <a:t>data publishing. </a:t>
            </a:r>
            <a:endParaRPr lang="en-CA" sz="2400" dirty="0" smtClean="0"/>
          </a:p>
          <a:p>
            <a:r>
              <a:rPr lang="en-CA" sz="2400" dirty="0" smtClean="0"/>
              <a:t>How to modify the data (</a:t>
            </a:r>
            <a:r>
              <a:rPr lang="en-CA" sz="2400" dirty="0" smtClean="0"/>
              <a:t>suppression, generalization, </a:t>
            </a:r>
            <a:r>
              <a:rPr lang="en-CA" sz="2400" dirty="0" err="1" smtClean="0"/>
              <a:t>bucketization</a:t>
            </a:r>
            <a:r>
              <a:rPr lang="en-CA" sz="2400" dirty="0" smtClean="0"/>
              <a:t> and perturbation</a:t>
            </a:r>
            <a:r>
              <a:rPr lang="en-CA" sz="2400" dirty="0" smtClean="0"/>
              <a:t>) </a:t>
            </a:r>
          </a:p>
          <a:p>
            <a:r>
              <a:rPr lang="en-CA" sz="2400" dirty="0" smtClean="0"/>
              <a:t>Minimizing the information </a:t>
            </a:r>
            <a:r>
              <a:rPr lang="en-CA" sz="2400" dirty="0" smtClean="0"/>
              <a:t>loss of the modified </a:t>
            </a:r>
            <a:r>
              <a:rPr lang="en-CA" sz="2400" dirty="0" smtClean="0"/>
              <a:t>data</a:t>
            </a:r>
            <a:r>
              <a:rPr lang="en-CA" sz="2400" dirty="0" smtClean="0"/>
              <a:t> </a:t>
            </a:r>
            <a:r>
              <a:rPr lang="en-CA" sz="2400" dirty="0" smtClean="0"/>
              <a:t>by using privacy model.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Discussion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background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To handle data privacy issue when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publishing</a:t>
            </a:r>
            <a:r>
              <a:rPr lang="en-US" dirty="0" smtClean="0"/>
              <a:t> data,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sensitive</a:t>
            </a:r>
            <a:r>
              <a:rPr lang="en-US" dirty="0" smtClean="0"/>
              <a:t> data should not be disclosed. 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Try to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</a:t>
            </a:r>
            <a:r>
              <a:rPr lang="en-US" dirty="0" smtClean="0"/>
              <a:t> data so that to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</a:t>
            </a:r>
            <a:r>
              <a:rPr lang="en-US" dirty="0" smtClean="0"/>
              <a:t> adversary to analyses the published data by apply his background knowledge to get sensitive information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Research background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Paper go through</a:t>
            </a:r>
          </a:p>
          <a:p>
            <a:r>
              <a:rPr lang="en-US" dirty="0" smtClean="0"/>
              <a:t>Key Technical </a:t>
            </a:r>
          </a:p>
          <a:p>
            <a:pPr lvl="1"/>
            <a:r>
              <a:rPr lang="en-US" dirty="0" err="1" smtClean="0"/>
              <a:t>Anonymization</a:t>
            </a:r>
            <a:endParaRPr lang="en-US" dirty="0" smtClean="0"/>
          </a:p>
          <a:p>
            <a:pPr lvl="1"/>
            <a:r>
              <a:rPr lang="en-US" dirty="0" smtClean="0"/>
              <a:t>Information Loss Metric</a:t>
            </a:r>
          </a:p>
          <a:p>
            <a:pPr lvl="1"/>
            <a:r>
              <a:rPr lang="en-US" dirty="0" smtClean="0"/>
              <a:t>Privacy Models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go through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paper is the first 2 chapter of the book</a:t>
            </a:r>
            <a:endParaRPr lang="en-CA" dirty="0" smtClean="0"/>
          </a:p>
          <a:p>
            <a:pPr>
              <a:buNone/>
            </a:pPr>
            <a:r>
              <a:rPr lang="en-CA" sz="1800" dirty="0" smtClean="0"/>
              <a:t>Privacy-preserving data publishing an overview.  </a:t>
            </a:r>
            <a:r>
              <a:rPr lang="en-CA" sz="1800" u="sng" dirty="0" smtClean="0"/>
              <a:t>Published in 2010</a:t>
            </a:r>
          </a:p>
          <a:p>
            <a:r>
              <a:rPr lang="en-C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r>
              <a:rPr lang="en-CA" sz="1800" dirty="0" smtClean="0"/>
              <a:t> does the data owner </a:t>
            </a:r>
            <a:r>
              <a:rPr lang="en-C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</a:t>
            </a:r>
            <a:r>
              <a:rPr lang="en-CA" sz="1800" dirty="0" smtClean="0"/>
              <a:t> the data? </a:t>
            </a:r>
          </a:p>
          <a:p>
            <a:r>
              <a:rPr lang="en-C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r>
              <a:rPr lang="en-CA" sz="1800" dirty="0" smtClean="0"/>
              <a:t> does the data owner </a:t>
            </a:r>
            <a:r>
              <a:rPr lang="en-C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guarantee</a:t>
            </a:r>
            <a:r>
              <a:rPr lang="en-CA" sz="1800" dirty="0" smtClean="0"/>
              <a:t> that the </a:t>
            </a:r>
            <a:r>
              <a:rPr lang="en-CA" sz="1800" dirty="0" smtClean="0"/>
              <a:t>modified </a:t>
            </a:r>
            <a:r>
              <a:rPr lang="en-CA" sz="1800" dirty="0" smtClean="0"/>
              <a:t>data </a:t>
            </a:r>
            <a:r>
              <a:rPr lang="en-C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 no sensitive </a:t>
            </a:r>
            <a:r>
              <a:rPr lang="en-CA" sz="1800" dirty="0" smtClean="0"/>
              <a:t>information</a:t>
            </a:r>
            <a:r>
              <a:rPr lang="en-CA" sz="1800" dirty="0" smtClean="0"/>
              <a:t>?</a:t>
            </a:r>
            <a:endParaRPr lang="en-CA" sz="1800" dirty="0" smtClean="0"/>
          </a:p>
          <a:p>
            <a:r>
              <a:rPr lang="en-C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much</a:t>
            </a:r>
            <a:r>
              <a:rPr lang="en-CA" sz="1800" dirty="0" smtClean="0"/>
              <a:t> does the data </a:t>
            </a:r>
            <a:r>
              <a:rPr lang="en-C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 to be </a:t>
            </a:r>
            <a:r>
              <a:rPr lang="en-CA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modiﬁed</a:t>
            </a:r>
            <a:r>
              <a:rPr lang="en-C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800" dirty="0" smtClean="0"/>
              <a:t>so that no sensitive information remains?</a:t>
            </a:r>
          </a:p>
          <a:p>
            <a:pPr>
              <a:buNone/>
            </a:pPr>
            <a:r>
              <a:rPr lang="en-US" sz="1800" dirty="0" smtClean="0"/>
              <a:t>	</a:t>
            </a:r>
            <a:endParaRPr lang="en-US" sz="1800" dirty="0" smtClean="0"/>
          </a:p>
          <a:p>
            <a:r>
              <a:rPr lang="en-US" sz="1800" dirty="0" smtClean="0"/>
              <a:t>Chapter </a:t>
            </a:r>
            <a:r>
              <a:rPr lang="en-US" sz="1800" dirty="0" smtClean="0"/>
              <a:t>1: Background of the research</a:t>
            </a:r>
          </a:p>
          <a:p>
            <a:r>
              <a:rPr lang="en-US" sz="1800" dirty="0" smtClean="0"/>
              <a:t>Chapter </a:t>
            </a:r>
            <a:r>
              <a:rPr lang="en-US" sz="1800" dirty="0" smtClean="0"/>
              <a:t>2: Concepts 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smtClean="0"/>
              <a:t>Techni</a:t>
            </a:r>
            <a:r>
              <a:rPr lang="en-US" sz="1800" dirty="0" smtClean="0"/>
              <a:t>que</a:t>
            </a:r>
            <a:r>
              <a:rPr lang="en-US" sz="1800" dirty="0" smtClean="0"/>
              <a:t> </a:t>
            </a:r>
            <a:r>
              <a:rPr lang="en-US" sz="1800" dirty="0" smtClean="0"/>
              <a:t>– </a:t>
            </a:r>
            <a:r>
              <a:rPr lang="en-US" sz="1800" dirty="0" err="1" smtClean="0"/>
              <a:t>Anonymization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	Metric – information loss metric</a:t>
            </a:r>
          </a:p>
          <a:p>
            <a:pPr>
              <a:buNone/>
            </a:pPr>
            <a:r>
              <a:rPr lang="en-US" sz="1800" dirty="0" smtClean="0"/>
              <a:t>		Model – Privacy models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</a:t>
            </a:r>
            <a:r>
              <a:rPr lang="en-US" dirty="0" smtClean="0"/>
              <a:t>the </a:t>
            </a:r>
            <a:r>
              <a:rPr lang="en-US" dirty="0" smtClean="0"/>
              <a:t>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CA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3817" y="1613148"/>
            <a:ext cx="68865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 rot="1635563">
            <a:off x="3318530" y="2058699"/>
            <a:ext cx="1316153" cy="67428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Right Arrow 6"/>
          <p:cNvSpPr/>
          <p:nvPr/>
        </p:nvSpPr>
        <p:spPr>
          <a:xfrm rot="20005717">
            <a:off x="3318562" y="3039685"/>
            <a:ext cx="1316153" cy="674283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3573016"/>
            <a:ext cx="3673227" cy="250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4005064"/>
            <a:ext cx="4523556" cy="2218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3888" y="4824536"/>
            <a:ext cx="2446019" cy="191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6016" y="2276872"/>
            <a:ext cx="504056" cy="56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Sensitive (data, value, tuple, attribute…)</a:t>
            </a:r>
          </a:p>
          <a:p>
            <a:pPr>
              <a:buNone/>
            </a:pPr>
            <a:r>
              <a:rPr lang="en-US" sz="2400" dirty="0" smtClean="0"/>
              <a:t>Something will offend privacy – not happy to share others</a:t>
            </a:r>
          </a:p>
          <a:p>
            <a:r>
              <a:rPr lang="en-US" dirty="0" err="1" smtClean="0"/>
              <a:t>Qusai</a:t>
            </a:r>
            <a:r>
              <a:rPr lang="en-US" dirty="0" smtClean="0"/>
              <a:t>-identifier (</a:t>
            </a:r>
            <a:r>
              <a:rPr lang="en-US" dirty="0" err="1" smtClean="0"/>
              <a:t>a.k.a</a:t>
            </a:r>
            <a:r>
              <a:rPr lang="en-US" dirty="0" smtClean="0"/>
              <a:t> QI)</a:t>
            </a:r>
          </a:p>
          <a:p>
            <a:pPr>
              <a:buNone/>
            </a:pPr>
            <a:r>
              <a:rPr lang="en-CA" sz="2000" dirty="0" smtClean="0"/>
              <a:t>Quasi-</a:t>
            </a:r>
            <a:r>
              <a:rPr lang="en-CA" sz="2000" dirty="0" err="1" smtClean="0"/>
              <a:t>identiﬁer</a:t>
            </a:r>
            <a:r>
              <a:rPr lang="en-CA" sz="2000" dirty="0" smtClean="0"/>
              <a:t> attributes are those that can serve as an </a:t>
            </a:r>
            <a:r>
              <a:rPr lang="en-CA" sz="2000" dirty="0" err="1" smtClean="0"/>
              <a:t>identiﬁer</a:t>
            </a:r>
            <a:r>
              <a:rPr lang="en-CA" sz="2000" dirty="0" smtClean="0"/>
              <a:t> for an individual.</a:t>
            </a:r>
            <a:endParaRPr lang="en-CA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861048"/>
            <a:ext cx="410527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Research background</a:t>
            </a:r>
          </a:p>
          <a:p>
            <a:r>
              <a:rPr lang="en-US" dirty="0" smtClean="0"/>
              <a:t>Paper go through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Key Technical 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Anonymization</a:t>
            </a:r>
            <a:endParaRPr lang="en-US" dirty="0" smtClean="0">
              <a:solidFill>
                <a:srgbClr val="00B0F0"/>
              </a:solidFill>
            </a:endParaRPr>
          </a:p>
          <a:p>
            <a:pPr lvl="1"/>
            <a:r>
              <a:rPr lang="en-US" dirty="0" smtClean="0"/>
              <a:t>Information Loss Metric</a:t>
            </a:r>
          </a:p>
          <a:p>
            <a:pPr lvl="1"/>
            <a:r>
              <a:rPr lang="en-US" dirty="0" smtClean="0"/>
              <a:t>Privacy Models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Anonymization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/>
              <a:t>Grouping-and-breaking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 smtClean="0"/>
              <a:t>Break exact linkage between QI value and sensitive value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/>
              <a:t>Perturbation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 smtClean="0"/>
              <a:t>Change / generate to fake value</a:t>
            </a:r>
          </a:p>
          <a:p>
            <a:endParaRPr lang="en-CA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1349</Words>
  <Application>Microsoft Office PowerPoint</Application>
  <PresentationFormat>On-screen Show (4:3)</PresentationFormat>
  <Paragraphs>218</Paragraphs>
  <Slides>29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EdStudPres</vt:lpstr>
      <vt:lpstr>Privacy-preserving data publishing </vt:lpstr>
      <vt:lpstr>Overview</vt:lpstr>
      <vt:lpstr>Research background</vt:lpstr>
      <vt:lpstr>Overview</vt:lpstr>
      <vt:lpstr>Paper go through</vt:lpstr>
      <vt:lpstr>Identify the problem</vt:lpstr>
      <vt:lpstr>Concepts</vt:lpstr>
      <vt:lpstr>Overview</vt:lpstr>
      <vt:lpstr>Anonymization</vt:lpstr>
      <vt:lpstr>Grouping-and-breaking</vt:lpstr>
      <vt:lpstr>Grouping-and-breaking</vt:lpstr>
      <vt:lpstr>Perturbation</vt:lpstr>
      <vt:lpstr>Perturbation</vt:lpstr>
      <vt:lpstr>Overview</vt:lpstr>
      <vt:lpstr>Information loss metric</vt:lpstr>
      <vt:lpstr>Information loss metric</vt:lpstr>
      <vt:lpstr>Overview</vt:lpstr>
      <vt:lpstr>Privacy models: k-anonymity</vt:lpstr>
      <vt:lpstr>Privacy models: l-diversity</vt:lpstr>
      <vt:lpstr>Privacy models: (a,k) anonymity</vt:lpstr>
      <vt:lpstr>Privacy models: monotonicity</vt:lpstr>
      <vt:lpstr>Privacy models: numeric sensitive attributes</vt:lpstr>
      <vt:lpstr>Privacy models: (Є, m) – anonymity</vt:lpstr>
      <vt:lpstr>Privacy models: personalized privacy </vt:lpstr>
      <vt:lpstr>Privacy models: Multiple QI attributes</vt:lpstr>
      <vt:lpstr>Privacy models: Free-form anonymity</vt:lpstr>
      <vt:lpstr>Publishing additional tables</vt:lpstr>
      <vt:lpstr>Conclusion</vt:lpstr>
      <vt:lpstr>Questions and Discussion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2013-10-31T19:28:35Z</dcterms:created>
  <dcterms:modified xsi:type="dcterms:W3CDTF">2013-11-01T21:33:05Z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