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1" r:id="rId4"/>
    <p:sldId id="274" r:id="rId5"/>
    <p:sldId id="264" r:id="rId6"/>
    <p:sldId id="263" r:id="rId7"/>
    <p:sldId id="297" r:id="rId8"/>
    <p:sldId id="285" r:id="rId9"/>
    <p:sldId id="295" r:id="rId10"/>
    <p:sldId id="267" r:id="rId11"/>
    <p:sldId id="269" r:id="rId12"/>
    <p:sldId id="288" r:id="rId13"/>
    <p:sldId id="289" r:id="rId14"/>
    <p:sldId id="290" r:id="rId15"/>
    <p:sldId id="296" r:id="rId16"/>
    <p:sldId id="276" r:id="rId17"/>
    <p:sldId id="298" r:id="rId18"/>
    <p:sldId id="265" r:id="rId19"/>
    <p:sldId id="292" r:id="rId20"/>
    <p:sldId id="299" r:id="rId21"/>
    <p:sldId id="305" r:id="rId22"/>
    <p:sldId id="268" r:id="rId23"/>
    <p:sldId id="294" r:id="rId24"/>
    <p:sldId id="301" r:id="rId25"/>
    <p:sldId id="302" r:id="rId26"/>
    <p:sldId id="303" r:id="rId27"/>
    <p:sldId id="304" r:id="rId28"/>
    <p:sldId id="282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6" autoAdjust="0"/>
  </p:normalViewPr>
  <p:slideViewPr>
    <p:cSldViewPr>
      <p:cViewPr>
        <p:scale>
          <a:sx n="100" d="100"/>
          <a:sy n="100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8579-5F30-4BB4-9B71-1B6155D121CB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6192A-1B6B-4241-A998-740A243392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about/autho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athworld.wolfram.com/GraphDiameter.html" TargetMode="External"/><Relationship Id="rId4" Type="http://schemas.openxmlformats.org/officeDocument/2006/relationships/hyperlink" Target="http://mathworld.wolfram.com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Another</a:t>
            </a:r>
            <a:r>
              <a:rPr lang="en-US" altLang="zh-CN" sz="1200" baseline="0" dirty="0" smtClean="0"/>
              <a:t> definition for diameter as following (on original version of the slides):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graph's diameter is the largest </a:t>
            </a:r>
            <a:r>
              <a:rPr lang="en-US" altLang="zh-CN" sz="1200" dirty="0" smtClean="0">
                <a:solidFill>
                  <a:srgbClr val="FF0000"/>
                </a:solidFill>
              </a:rPr>
              <a:t>number</a:t>
            </a:r>
            <a:r>
              <a:rPr lang="en-US" altLang="zh-CN" sz="1200" dirty="0" smtClean="0"/>
              <a:t> of vertices which must be traversed in order to travel from one vertex to another when paths which backtrack, detour, or loop are excluded from consideration. </a:t>
            </a:r>
            <a:endParaRPr lang="en-CA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CA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Weisstein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, Eric W.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"Graph Diameter." From </a:t>
            </a:r>
            <a:r>
              <a:rPr lang="en-CA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MathWorld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 Wolfram Web Resource.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http://mathworld.wolfram.com/GraphDiameter.html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the definition in the slide</a:t>
            </a:r>
            <a:r>
              <a:rPr lang="en-US" baseline="0" dirty="0" smtClean="0"/>
              <a:t> was quoted from “Lectures on </a:t>
            </a:r>
            <a:r>
              <a:rPr lang="en-US" baseline="0" dirty="0" err="1" smtClean="0"/>
              <a:t>polytopes</a:t>
            </a:r>
            <a:r>
              <a:rPr lang="en-US" baseline="0" dirty="0" smtClean="0"/>
              <a:t>”, P83, by Gunter M. Ziegler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Literally</a:t>
            </a:r>
          </a:p>
          <a:p>
            <a:r>
              <a:rPr lang="en-US" dirty="0" smtClean="0"/>
              <a:t>Do-de-ca-</a:t>
            </a:r>
            <a:r>
              <a:rPr lang="en-US" dirty="0" err="1" smtClean="0"/>
              <a:t>hedron</a:t>
            </a:r>
            <a:endParaRPr lang="en-US" dirty="0" smtClean="0"/>
          </a:p>
          <a:p>
            <a:r>
              <a:rPr lang="en-US" dirty="0" smtClean="0"/>
              <a:t>projection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Vertex is a intersection joint of &gt;= d facets</a:t>
            </a:r>
            <a:endParaRPr lang="en-CA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Hirsch</a:t>
            </a:r>
            <a:r>
              <a:rPr lang="en-CA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 </a:t>
            </a:r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(d, n)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≤ n − d.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Quasi-polynomial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recursion</a:t>
            </a:r>
            <a:r>
              <a:rPr lang="en-US" baseline="0" dirty="0" smtClean="0"/>
              <a:t> purpose, we get </a:t>
            </a:r>
            <a:r>
              <a:rPr lang="en-US" dirty="0" smtClean="0"/>
              <a:t>f(d,t) ≤ f(d-1, t) + f(d, t-1)</a:t>
            </a:r>
          </a:p>
          <a:p>
            <a:endParaRPr lang="en-US" dirty="0" smtClean="0"/>
          </a:p>
          <a:p>
            <a:r>
              <a:rPr lang="en-US" dirty="0" smtClean="0"/>
              <a:t>The following derivation</a:t>
            </a:r>
            <a:r>
              <a:rPr lang="en-US" baseline="0" dirty="0" smtClean="0"/>
              <a:t> part is not main point in this slide…</a:t>
            </a:r>
          </a:p>
          <a:p>
            <a:r>
              <a:rPr lang="en-US" altLang="zh-CN" baseline="0" dirty="0" smtClean="0"/>
              <a:t>The result is </a:t>
            </a:r>
            <a:r>
              <a:rPr lang="en-US" altLang="zh-CN" baseline="0" dirty="0" err="1" smtClean="0"/>
              <a:t>qusai</a:t>
            </a:r>
            <a:r>
              <a:rPr lang="en-US" altLang="zh-CN" baseline="0" dirty="0" smtClean="0"/>
              <a:t>-polynomial so the complexity is sub exponential, the growth is much slower than exponential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Hu</a:t>
            </a:r>
            <a:r>
              <a:rPr lang="en-US" baseline="0" dirty="0" smtClean="0"/>
              <a:t> and H complement:</a:t>
            </a:r>
            <a:endParaRPr lang="en-US" dirty="0" smtClean="0"/>
          </a:p>
          <a:p>
            <a:r>
              <a:rPr lang="en-US" dirty="0" smtClean="0"/>
              <a:t>There is a vertex u of P on which </a:t>
            </a:r>
            <a:r>
              <a:rPr lang="en-US" dirty="0" err="1" smtClean="0"/>
              <a:t>cx</a:t>
            </a:r>
            <a:r>
              <a:rPr lang="en-US" dirty="0" smtClean="0"/>
              <a:t> achieves its</a:t>
            </a:r>
            <a:r>
              <a:rPr lang="en-US" baseline="0" dirty="0" smtClean="0"/>
              <a:t> unique maximum</a:t>
            </a:r>
          </a:p>
          <a:p>
            <a:r>
              <a:rPr lang="en-US" baseline="0" dirty="0" err="1" smtClean="0"/>
              <a:t>Hu</a:t>
            </a:r>
            <a:r>
              <a:rPr lang="en-US" baseline="0" dirty="0" smtClean="0"/>
              <a:t>(</a:t>
            </a:r>
            <a:r>
              <a:rPr lang="en-US" baseline="0" dirty="0" err="1" smtClean="0"/>
              <a:t>d,n</a:t>
            </a:r>
            <a:r>
              <a:rPr lang="en-US" baseline="0" dirty="0" smtClean="0"/>
              <a:t>) to be the smallest number such that in the situation above, for every v of P, there is a (strictly) monotone path from v to the top, that is, a path from v to u along with </a:t>
            </a:r>
            <a:r>
              <a:rPr lang="en-US" baseline="0" dirty="0" err="1" smtClean="0"/>
              <a:t>cx</a:t>
            </a:r>
            <a:r>
              <a:rPr lang="en-US" baseline="0" dirty="0" smtClean="0"/>
              <a:t> increases in every single step.</a:t>
            </a:r>
          </a:p>
          <a:p>
            <a:r>
              <a:rPr lang="en-US" baseline="0" dirty="0" smtClean="0"/>
              <a:t>H(</a:t>
            </a:r>
            <a:r>
              <a:rPr lang="en-US" baseline="0" dirty="0" err="1" smtClean="0"/>
              <a:t>d,n</a:t>
            </a:r>
            <a:r>
              <a:rPr lang="en-US" baseline="0" dirty="0" smtClean="0"/>
              <a:t>) be the same number under the additional assumption that P is a </a:t>
            </a:r>
            <a:r>
              <a:rPr lang="en-US" baseline="0" dirty="0" err="1" smtClean="0"/>
              <a:t>polytope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proof was cite from “</a:t>
            </a:r>
            <a:r>
              <a:rPr lang="en-CA" dirty="0" smtClean="0"/>
              <a:t>A quasi-polynomial bound for the diameter of graphs of </a:t>
            </a:r>
            <a:r>
              <a:rPr lang="en-CA" dirty="0" err="1" smtClean="0"/>
              <a:t>polyhedra</a:t>
            </a:r>
            <a:r>
              <a:rPr lang="en-CA" dirty="0" smtClean="0"/>
              <a:t>”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At beginning the confusion was caused by the phase “incident to”, it means “connect to” here, but I don’t know this meaning before.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let a path start from v to travel some vertices and make the vertices incident to n/2 facets, then do the same thing to u</a:t>
            </a:r>
          </a:p>
          <a:p>
            <a:r>
              <a:rPr lang="pt-BR" sz="1200" dirty="0" smtClean="0"/>
              <a:t>Kv is the</a:t>
            </a:r>
            <a:r>
              <a:rPr lang="pt-BR" sz="1200" baseline="0" dirty="0" smtClean="0"/>
              <a:t> length of the path which start from v and the path should satisfy the vertices belong (or to say is a vertex of the facet) to n/2 facets</a:t>
            </a:r>
          </a:p>
          <a:p>
            <a:endParaRPr lang="pt-BR" sz="1200" dirty="0" smtClean="0"/>
          </a:p>
          <a:p>
            <a:r>
              <a:rPr lang="pt-BR" sz="1200" dirty="0" smtClean="0"/>
              <a:t>So there must be at</a:t>
            </a:r>
            <a:r>
              <a:rPr lang="pt-BR" sz="1200" baseline="0" dirty="0" smtClean="0"/>
              <a:t> least another one facet can be reached by kv+1, and this facet must be one of the facet in the other n/2 facet set.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∆(d-1,n-1)</a:t>
            </a:r>
            <a:r>
              <a:rPr lang="pt-BR" sz="1200" baseline="0" dirty="0" smtClean="0"/>
              <a:t> is the steps to travel in F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find a quasi-polynomial</a:t>
            </a:r>
            <a:r>
              <a:rPr lang="en-US" baseline="0" dirty="0" smtClean="0"/>
              <a:t> inequality?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Daniel – here is a substantial simplification that was subsequently found by Daniel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heard</a:t>
            </a:r>
            <a:r>
              <a:rPr lang="en-US" baseline="0" dirty="0" smtClean="0"/>
              <a:t> that some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. cried for this disprove who did research based on Hirsch Conjecture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He-ke-se-hedron</a:t>
            </a:r>
          </a:p>
          <a:p>
            <a:endParaRPr lang="en-US" dirty="0" smtClean="0"/>
          </a:p>
          <a:p>
            <a:r>
              <a:rPr lang="en-US" dirty="0" smtClean="0"/>
              <a:t>This slide</a:t>
            </a:r>
            <a:r>
              <a:rPr lang="en-US" baseline="0" dirty="0" smtClean="0"/>
              <a:t> try to clarify that give d and n, there should be more than one graph. The research try to find the largest diameter in all the instance of graphs with given d and n.</a:t>
            </a:r>
          </a:p>
          <a:p>
            <a:endParaRPr lang="en-US" dirty="0" smtClean="0"/>
          </a:p>
          <a:p>
            <a:r>
              <a:rPr lang="en-US" dirty="0" smtClean="0"/>
              <a:t>I will draw a cube</a:t>
            </a:r>
            <a:r>
              <a:rPr lang="en-US" baseline="0" dirty="0" smtClean="0"/>
              <a:t> and a hexahedron on blackboard, and their graphs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</a:t>
            </a:r>
            <a:r>
              <a:rPr lang="en-US" baseline="0" dirty="0" smtClean="0"/>
              <a:t>  = variables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 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Move from one vertex</a:t>
            </a:r>
            <a:r>
              <a:rPr lang="en-US" altLang="zh-CN" baseline="0" dirty="0" smtClean="0"/>
              <a:t> to next, like move by the edges</a:t>
            </a:r>
          </a:p>
          <a:p>
            <a:r>
              <a:rPr lang="en-US" altLang="zh-CN" baseline="0" dirty="0" smtClean="0"/>
              <a:t>LP in geometer’s version is the task to find a point x0 in P that maximize a linear function cx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it is hard to verify in high dimension</a:t>
            </a:r>
            <a:r>
              <a:rPr lang="en-US" baseline="0" dirty="0" smtClean="0"/>
              <a:t>, so the approach is target to find better bound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introduce the first approaching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“At most n active facets” constrains that v is a bottom</a:t>
            </a:r>
            <a:r>
              <a:rPr lang="en-US" baseline="0" dirty="0" smtClean="0"/>
              <a:t> vertex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get H’(d,n) ≤ H’(d-1, n-1) + 2H’(d, n/2 (floor)) </a:t>
            </a:r>
          </a:p>
          <a:p>
            <a:endParaRPr lang="en-CA" dirty="0" smtClean="0"/>
          </a:p>
          <a:p>
            <a:r>
              <a:rPr lang="en-CA" dirty="0" smtClean="0"/>
              <a:t>F (which is the possible steps to the highest vertex ahead).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P’ is a new polyhedron to ensure the question is always to find the lowest v to the highest top vertex, by deleting inactive facets (constraint in LP)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Consider if G is very big (it also means k is very small), so the “1” in at least n-k+1 should be something between the ceiling facet of G to the top vertex, it could be at least another 1 facet of P.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192A-1B6B-4241-A998-740A243392E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11/21/2013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11/21/2013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Study of the Hirsch conjecture based on “A quasi-polynomial bound for the diameter of graphs of </a:t>
            </a:r>
            <a:r>
              <a:rPr lang="en-US" altLang="zh-CN" dirty="0" err="1" smtClean="0"/>
              <a:t>polyhedra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Instructor: Dr. Deza</a:t>
            </a:r>
            <a:br>
              <a:rPr lang="en-US" altLang="zh-CN" dirty="0" smtClean="0"/>
            </a:br>
            <a:r>
              <a:rPr lang="en-US" altLang="zh-CN" dirty="0" smtClean="0"/>
              <a:t>Presenter: Erik Wang </a:t>
            </a:r>
            <a:br>
              <a:rPr lang="en-US" altLang="zh-CN" dirty="0" smtClean="0"/>
            </a:br>
            <a:r>
              <a:rPr lang="en-US" altLang="zh-CN" sz="1900" dirty="0" smtClean="0"/>
              <a:t>Nov/2013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for the proof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Active facet: given any vertex v of a polyhedron P, and a linear function cx, a facet of P is active (for v) if it contains a point that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en-US" dirty="0" smtClean="0"/>
              <a:t> than v</a:t>
            </a:r>
            <a:endParaRPr lang="en-CA" dirty="0" smtClean="0"/>
          </a:p>
          <a:p>
            <a:r>
              <a:rPr lang="en-CA" dirty="0" smtClean="0"/>
              <a:t>H’(d,n) is the number of facet that may be required to get to the top vertex start from v which the Polyhedron has at most </a:t>
            </a:r>
            <a:r>
              <a:rPr lang="en-CA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CA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facets</a:t>
            </a:r>
          </a:p>
          <a:p>
            <a:r>
              <a:rPr lang="en-US" dirty="0" smtClean="0"/>
              <a:t>For n &gt; d ≥ 2</a:t>
            </a:r>
            <a:endParaRPr lang="en-CA" dirty="0" smtClean="0"/>
          </a:p>
          <a:p>
            <a:pPr lvl="1"/>
            <a:r>
              <a:rPr lang="en-CA" dirty="0" smtClean="0"/>
              <a:t>∆ </a:t>
            </a:r>
            <a:r>
              <a:rPr lang="en-CA" i="1" dirty="0" smtClean="0"/>
              <a:t>(d, n) – the maximal diameter of the graph of an d-dimensional polytope</a:t>
            </a:r>
          </a:p>
          <a:p>
            <a:pPr lvl="1"/>
            <a:r>
              <a:rPr lang="en-CA" i="1" dirty="0" smtClean="0"/>
              <a:t>∆</a:t>
            </a:r>
            <a:r>
              <a:rPr lang="en-CA" dirty="0" smtClean="0"/>
              <a:t>u </a:t>
            </a:r>
            <a:r>
              <a:rPr lang="en-CA" i="1" dirty="0" smtClean="0"/>
              <a:t>(d, n) – unbound case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∆ </a:t>
            </a:r>
            <a:r>
              <a:rPr lang="en-CA" i="1" dirty="0" smtClean="0"/>
              <a:t>(d, n) ≤ ∆</a:t>
            </a:r>
            <a:r>
              <a:rPr lang="en-CA" dirty="0" smtClean="0"/>
              <a:t>u </a:t>
            </a:r>
            <a:r>
              <a:rPr lang="en-CA" i="1" dirty="0" smtClean="0"/>
              <a:t>(d, n) ≤ Hu (d, n) ≤ H’ (d, </a:t>
            </a:r>
            <a:r>
              <a:rPr lang="en-CA" dirty="0" smtClean="0"/>
              <a:t>n)</a:t>
            </a:r>
          </a:p>
          <a:p>
            <a:pPr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1595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9411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42976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Proof 1/4 </a:t>
            </a:r>
            <a:r>
              <a:rPr lang="en-US" altLang="zh-CN" dirty="0" smtClean="0"/>
              <a:t>– Involve Active facet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51440" cy="44958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Step 1, F is a set of k </a:t>
            </a:r>
            <a:r>
              <a:rPr lang="en-CA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facets</a:t>
            </a:r>
            <a:r>
              <a:rPr lang="en-CA" sz="2400" dirty="0" smtClean="0"/>
              <a:t> of P, we can reach to either the top vertex, or a vertex in some facet of F, in at most H’ (d,n-k) monotone </a:t>
            </a:r>
            <a:r>
              <a:rPr lang="en-CA" sz="2400" dirty="0" smtClean="0">
                <a:solidFill>
                  <a:schemeClr val="accent1">
                    <a:lumMod val="50000"/>
                  </a:schemeClr>
                </a:solidFill>
              </a:rPr>
              <a:t>steps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r>
              <a:rPr lang="en-CA" sz="1700" dirty="0" smtClean="0"/>
              <a:t>For example, if k is very small (close to n facets), it means V’ is very close to the top vertex, so that H’ (d,n-k is very close to the diameter. Thus K is flexible.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982857"/>
            <a:ext cx="720080" cy="24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780928"/>
            <a:ext cx="1152128" cy="39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Proof 2/4</a:t>
            </a:r>
            <a:r>
              <a:rPr lang="en-US" sz="4000" dirty="0" smtClean="0"/>
              <a:t> </a:t>
            </a:r>
            <a:r>
              <a:rPr lang="en-US" dirty="0" smtClean="0"/>
              <a:t>– The next 1facet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47384" cy="4495800"/>
          </a:xfrm>
        </p:spPr>
        <p:txBody>
          <a:bodyPr>
            <a:noAutofit/>
          </a:bodyPr>
          <a:lstStyle/>
          <a:p>
            <a:r>
              <a:rPr lang="en-CA" sz="2400" dirty="0" smtClean="0"/>
              <a:t>Step 2, if we can’t reach the top in H’(d,n-k) monotone steps, then the collection G of all active facets that we can reach from v by at most H’(d,n-k) monotone steps constrains at least n-k+1 active facets.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9" y="1988840"/>
            <a:ext cx="1080119" cy="38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01008"/>
            <a:ext cx="100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7" y="1556791"/>
            <a:ext cx="4063785" cy="496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446627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Proof 3/4</a:t>
            </a:r>
            <a:r>
              <a:rPr lang="en-US" dirty="0" smtClean="0"/>
              <a:t> – </a:t>
            </a:r>
            <a:r>
              <a:rPr lang="en-US" sz="3100" dirty="0" smtClean="0"/>
              <a:t>Travel in one lower dimension facet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91400" cy="44958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Step 3, starting at v, we can reach the highest vertex w</a:t>
            </a:r>
            <a:r>
              <a:rPr lang="en-CA" sz="2400" baseline="-25000" dirty="0" smtClean="0"/>
              <a:t>0  </a:t>
            </a:r>
            <a:r>
              <a:rPr lang="en-CA" sz="2400" dirty="0" smtClean="0"/>
              <a:t>contained in any facet F in G within at most </a:t>
            </a:r>
          </a:p>
          <a:p>
            <a:pPr>
              <a:buNone/>
            </a:pPr>
            <a:r>
              <a:rPr lang="en-CA" sz="2400" dirty="0" smtClean="0"/>
              <a:t>	monotone steps</a:t>
            </a:r>
            <a:endParaRPr lang="en-CA" sz="2000" baseline="-25000" dirty="0" smtClean="0"/>
          </a:p>
          <a:p>
            <a:pPr>
              <a:buNone/>
            </a:pPr>
            <a:endParaRPr lang="en-CA" sz="3200" dirty="0" smtClean="0"/>
          </a:p>
          <a:p>
            <a:endParaRPr lang="en-CA" sz="3200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852936"/>
            <a:ext cx="1944216" cy="25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590" y="1628800"/>
            <a:ext cx="4456410" cy="45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Proof 4/4</a:t>
            </a:r>
            <a:r>
              <a:rPr lang="en-US" dirty="0" smtClean="0"/>
              <a:t> – </a:t>
            </a:r>
            <a:r>
              <a:rPr lang="en-US" sz="3600" dirty="0" smtClean="0"/>
              <a:t>The rest part to the top vertex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91400" cy="4495800"/>
          </a:xfrm>
        </p:spPr>
        <p:txBody>
          <a:bodyPr/>
          <a:lstStyle/>
          <a:p>
            <a:r>
              <a:rPr lang="en-CA" sz="2400" dirty="0" smtClean="0"/>
              <a:t>Step 4, From w</a:t>
            </a:r>
            <a:r>
              <a:rPr lang="en-CA" sz="2400" baseline="-25000" dirty="0" smtClean="0"/>
              <a:t>0</a:t>
            </a:r>
            <a:r>
              <a:rPr lang="en-CA" sz="2400" dirty="0" smtClean="0"/>
              <a:t> we can reach the top in at most</a:t>
            </a: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So the total inequality is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Let k:=</a:t>
            </a:r>
            <a:endParaRPr lang="en-CA" sz="2400" dirty="0" smtClean="0"/>
          </a:p>
          <a:p>
            <a:endParaRPr lang="en-CA" dirty="0"/>
          </a:p>
        </p:txBody>
      </p:sp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367904"/>
            <a:ext cx="4887788" cy="34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060848"/>
            <a:ext cx="1104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9227" y="3962003"/>
            <a:ext cx="390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89522" y="4725144"/>
            <a:ext cx="3582478" cy="47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derive to final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k :=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                         </a:t>
            </a:r>
            <a:r>
              <a:rPr lang="en-US" sz="1800" dirty="0" smtClean="0"/>
              <a:t>for t ≥ 0 and d ≥ 2</a:t>
            </a:r>
            <a:endParaRPr lang="en-CA" sz="3200" dirty="0" smtClean="0"/>
          </a:p>
          <a:p>
            <a:endParaRPr lang="en-US" dirty="0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7699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628800"/>
            <a:ext cx="390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420888"/>
            <a:ext cx="3800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284984"/>
            <a:ext cx="2305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7592" y="3933056"/>
            <a:ext cx="7162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4797152"/>
            <a:ext cx="1809750" cy="53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912" y="6237312"/>
            <a:ext cx="2076450" cy="34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7482" y="6258798"/>
            <a:ext cx="349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Former bound given by Larman in 1970 </a:t>
            </a:r>
            <a:endParaRPr lang="en-CA" sz="16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8172400" y="4941168"/>
            <a:ext cx="914400" cy="612648"/>
          </a:xfrm>
          <a:prstGeom prst="accentCallout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 exponential on d</a:t>
            </a:r>
            <a:endParaRPr lang="en-CA" sz="12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6465912" y="6056712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405"/>
              <a:gd name="adj6" fmla="val -5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exponential on d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Option: another proof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853136"/>
          </a:xfrm>
        </p:spPr>
        <p:txBody>
          <a:bodyPr>
            <a:noAutofit/>
          </a:bodyPr>
          <a:lstStyle/>
          <a:p>
            <a:r>
              <a:rPr lang="en-CA" sz="1600" dirty="0" smtClean="0"/>
              <a:t>Let P be a d-dimensional polyhedron with n facets, and let </a:t>
            </a:r>
            <a:r>
              <a:rPr lang="en-CA" sz="1600" dirty="0" smtClean="0">
                <a:solidFill>
                  <a:srgbClr val="0070C0"/>
                </a:solidFill>
              </a:rPr>
              <a:t>v</a:t>
            </a:r>
            <a:r>
              <a:rPr lang="en-CA" sz="1600" dirty="0" smtClean="0"/>
              <a:t> and </a:t>
            </a:r>
            <a:r>
              <a:rPr lang="en-CA" sz="1600" dirty="0" smtClean="0">
                <a:solidFill>
                  <a:srgbClr val="FF0000"/>
                </a:solidFill>
              </a:rPr>
              <a:t>u</a:t>
            </a:r>
            <a:r>
              <a:rPr lang="en-CA" sz="1600" dirty="0" smtClean="0"/>
              <a:t> be two vertices of P. </a:t>
            </a:r>
          </a:p>
          <a:p>
            <a:r>
              <a:rPr lang="en-CA" sz="1600" dirty="0" smtClean="0"/>
              <a:t>Let </a:t>
            </a:r>
            <a:r>
              <a:rPr lang="en-CA" sz="1600" dirty="0" err="1" smtClean="0">
                <a:solidFill>
                  <a:schemeClr val="accent1">
                    <a:lumMod val="50000"/>
                  </a:schemeClr>
                </a:solidFill>
              </a:rPr>
              <a:t>kv</a:t>
            </a:r>
            <a:r>
              <a:rPr lang="en-CA" sz="1600" dirty="0" smtClean="0"/>
              <a:t> [</a:t>
            </a:r>
            <a:r>
              <a:rPr lang="en-CA" sz="1600" dirty="0" err="1" smtClean="0">
                <a:solidFill>
                  <a:srgbClr val="FF0000"/>
                </a:solidFill>
              </a:rPr>
              <a:t>ku</a:t>
            </a:r>
            <a:r>
              <a:rPr lang="en-CA" sz="1600" dirty="0" smtClean="0"/>
              <a:t>] be the </a:t>
            </a:r>
            <a:r>
              <a:rPr lang="en-CA" sz="1600" dirty="0" smtClean="0">
                <a:solidFill>
                  <a:schemeClr val="accent1">
                    <a:lumMod val="50000"/>
                  </a:schemeClr>
                </a:solidFill>
              </a:rPr>
              <a:t>maximal</a:t>
            </a:r>
            <a:r>
              <a:rPr lang="en-CA" sz="1600" dirty="0" smtClean="0"/>
              <a:t> positive number such that the union of all vertices in all paths in G(P) starting from </a:t>
            </a:r>
            <a:r>
              <a:rPr lang="en-CA" sz="1600" dirty="0" smtClean="0">
                <a:solidFill>
                  <a:srgbClr val="0070C0"/>
                </a:solidFill>
              </a:rPr>
              <a:t>v</a:t>
            </a:r>
            <a:r>
              <a:rPr lang="en-CA" sz="1600" dirty="0" smtClean="0"/>
              <a:t> [</a:t>
            </a:r>
            <a:r>
              <a:rPr lang="en-CA" sz="1600" dirty="0" smtClean="0">
                <a:solidFill>
                  <a:srgbClr val="FF0000"/>
                </a:solidFill>
              </a:rPr>
              <a:t>u</a:t>
            </a:r>
            <a:r>
              <a:rPr lang="en-CA" sz="1600" dirty="0" smtClean="0"/>
              <a:t>] of length at most </a:t>
            </a:r>
            <a:r>
              <a:rPr lang="en-CA" sz="1600" dirty="0" err="1" smtClean="0">
                <a:solidFill>
                  <a:schemeClr val="accent1">
                    <a:lumMod val="50000"/>
                  </a:schemeClr>
                </a:solidFill>
              </a:rPr>
              <a:t>kv</a:t>
            </a:r>
            <a:r>
              <a:rPr lang="en-CA" sz="1600" dirty="0" smtClean="0"/>
              <a:t> [</a:t>
            </a:r>
            <a:r>
              <a:rPr lang="en-CA" sz="1600" dirty="0" err="1" smtClean="0">
                <a:solidFill>
                  <a:srgbClr val="FF0000"/>
                </a:solidFill>
              </a:rPr>
              <a:t>ku</a:t>
            </a:r>
            <a:r>
              <a:rPr lang="en-CA" sz="1600" dirty="0" smtClean="0"/>
              <a:t>] are 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to at most n/2 facets. </a:t>
            </a:r>
          </a:p>
          <a:p>
            <a:r>
              <a:rPr lang="en-CA" sz="1600" dirty="0" smtClean="0"/>
              <a:t>Clearly, there is a facet F of P so that we can reach F by a path of length </a:t>
            </a:r>
            <a:r>
              <a:rPr lang="en-CA" sz="1600" dirty="0" err="1" smtClean="0">
                <a:solidFill>
                  <a:srgbClr val="0070C0"/>
                </a:solidFill>
              </a:rPr>
              <a:t>kv</a:t>
            </a:r>
            <a:r>
              <a:rPr lang="en-CA" sz="1600" dirty="0" smtClean="0"/>
              <a:t> + 1 from </a:t>
            </a:r>
            <a:r>
              <a:rPr lang="en-CA" sz="1600" dirty="0" smtClean="0">
                <a:solidFill>
                  <a:srgbClr val="0070C0"/>
                </a:solidFill>
              </a:rPr>
              <a:t>v</a:t>
            </a:r>
            <a:r>
              <a:rPr lang="en-CA" sz="1600" dirty="0" smtClean="0"/>
              <a:t> and a path of length </a:t>
            </a:r>
            <a:r>
              <a:rPr lang="en-CA" sz="1600" dirty="0" err="1" smtClean="0">
                <a:solidFill>
                  <a:srgbClr val="FF0000"/>
                </a:solidFill>
              </a:rPr>
              <a:t>ku</a:t>
            </a:r>
            <a:r>
              <a:rPr lang="en-CA" sz="1600" dirty="0" smtClean="0"/>
              <a:t> + 1 from </a:t>
            </a:r>
            <a:r>
              <a:rPr lang="en-CA" sz="1600" dirty="0" smtClean="0">
                <a:solidFill>
                  <a:srgbClr val="FF0000"/>
                </a:solidFill>
              </a:rPr>
              <a:t>u</a:t>
            </a:r>
            <a:r>
              <a:rPr lang="en-CA" sz="1600" dirty="0" smtClean="0"/>
              <a:t>. We claim now that </a:t>
            </a:r>
            <a:r>
              <a:rPr lang="en-CA" sz="1600" dirty="0" err="1" smtClean="0">
                <a:solidFill>
                  <a:schemeClr val="accent1">
                    <a:lumMod val="50000"/>
                  </a:schemeClr>
                </a:solidFill>
              </a:rPr>
              <a:t>kv</a:t>
            </a:r>
            <a:r>
              <a:rPr lang="en-CA" sz="1600" dirty="0" smtClean="0">
                <a:solidFill>
                  <a:schemeClr val="accent1">
                    <a:lumMod val="50000"/>
                  </a:schemeClr>
                </a:solidFill>
              </a:rPr>
              <a:t> ≤ ∆(d, [n/2]), as well as </a:t>
            </a:r>
            <a:r>
              <a:rPr lang="en-CA" sz="1600" dirty="0" smtClean="0">
                <a:solidFill>
                  <a:srgbClr val="FF0000"/>
                </a:solidFill>
              </a:rPr>
              <a:t>Ku ≤ ∆(d, [n/2])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F</a:t>
            </a:r>
            <a:r>
              <a:rPr lang="en-US" sz="1600" dirty="0" smtClean="0"/>
              <a:t> is a facet in the lower (</a:t>
            </a:r>
            <a:r>
              <a:rPr lang="en-US" sz="1600" dirty="0" smtClean="0">
                <a:solidFill>
                  <a:srgbClr val="00B050"/>
                </a:solidFill>
              </a:rPr>
              <a:t>d-1</a:t>
            </a:r>
            <a:r>
              <a:rPr lang="en-US" sz="1600" dirty="0" smtClean="0"/>
              <a:t> dimension) space with maximum </a:t>
            </a:r>
            <a:r>
              <a:rPr lang="en-US" sz="1600" dirty="0" smtClean="0">
                <a:solidFill>
                  <a:srgbClr val="00B050"/>
                </a:solidFill>
              </a:rPr>
              <a:t>n-1</a:t>
            </a:r>
            <a:r>
              <a:rPr lang="en-US" sz="1600" dirty="0" smtClean="0"/>
              <a:t> facets</a:t>
            </a:r>
            <a:endParaRPr lang="en-CA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2000" dirty="0" smtClean="0"/>
              <a:t>∆(d,n)</a:t>
            </a:r>
            <a:r>
              <a:rPr lang="en-CA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sz="2000" dirty="0" smtClean="0"/>
              <a:t>≤</a:t>
            </a:r>
            <a:r>
              <a:rPr lang="pt-BR" sz="2000" dirty="0" smtClean="0"/>
              <a:t> ∆(d-1,n-1)+2∆(d,[n/2])+2</a:t>
            </a:r>
            <a:endParaRPr lang="en-CA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19264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Indentify problem</a:t>
            </a:r>
          </a:p>
          <a:p>
            <a:r>
              <a:rPr lang="en-US" altLang="zh-CN" dirty="0" smtClean="0"/>
              <a:t>The best upper bound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Hirsch Conjecture was disproved</a:t>
            </a:r>
          </a:p>
          <a:p>
            <a:r>
              <a:rPr lang="en-US" dirty="0" smtClean="0"/>
              <a:t>The statement of the Hirsch conjecture for bounded </a:t>
            </a:r>
            <a:r>
              <a:rPr lang="en-US" dirty="0" err="1" smtClean="0"/>
              <a:t>polyhedra</a:t>
            </a:r>
            <a:r>
              <a:rPr lang="en-US" dirty="0" smtClean="0"/>
              <a:t> is still open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Gil Kalai and Daniel J. Kleitman</a:t>
            </a:r>
          </a:p>
          <a:p>
            <a:pPr lvl="1"/>
            <a:r>
              <a:rPr lang="en-CA" sz="1700" dirty="0" smtClean="0"/>
              <a:t>A QUASI-POLYNOMIAL BOUND FOR THE DIAMETER OF GRAPHS OF POLYHEDRA</a:t>
            </a:r>
          </a:p>
          <a:p>
            <a:r>
              <a:rPr lang="en-CA" sz="2000" dirty="0" err="1" smtClean="0"/>
              <a:t>Ginter</a:t>
            </a:r>
            <a:r>
              <a:rPr lang="en-CA" sz="2000" dirty="0" smtClean="0"/>
              <a:t> M. Ziegler</a:t>
            </a:r>
          </a:p>
          <a:p>
            <a:pPr lvl="1"/>
            <a:r>
              <a:rPr lang="en-CA" sz="1700" dirty="0" smtClean="0"/>
              <a:t>Lectures on </a:t>
            </a:r>
            <a:r>
              <a:rPr lang="en-CA" sz="1700" dirty="0" err="1" smtClean="0"/>
              <a:t>Polytopes</a:t>
            </a:r>
            <a:r>
              <a:rPr lang="en-CA" sz="1700" dirty="0" smtClean="0"/>
              <a:t> - Chapter 3</a:t>
            </a:r>
          </a:p>
          <a:p>
            <a:pPr lvl="1"/>
            <a:r>
              <a:rPr lang="en-US" sz="1700" dirty="0" smtClean="0"/>
              <a:t>Who solved the Hirsch Conjecture?</a:t>
            </a:r>
            <a:endParaRPr lang="en-CA" sz="1700" dirty="0" smtClean="0"/>
          </a:p>
          <a:p>
            <a:r>
              <a:rPr lang="en-CA" sz="2000" dirty="0" smtClean="0"/>
              <a:t>Gil </a:t>
            </a:r>
            <a:r>
              <a:rPr lang="en-CA" sz="2000" dirty="0" err="1" smtClean="0"/>
              <a:t>Kalai</a:t>
            </a:r>
            <a:endParaRPr lang="en-CA" sz="2000" dirty="0" smtClean="0"/>
          </a:p>
          <a:p>
            <a:pPr lvl="1"/>
            <a:r>
              <a:rPr lang="en-CA" sz="1700" dirty="0" smtClean="0"/>
              <a:t>Upper Bounds for the Diameter and Height of Graphs of Convex </a:t>
            </a:r>
            <a:r>
              <a:rPr lang="en-CA" sz="1700" dirty="0" err="1" smtClean="0"/>
              <a:t>Polyhedra</a:t>
            </a:r>
            <a:r>
              <a:rPr lang="en-CA" sz="1700" dirty="0" smtClean="0"/>
              <a:t>*</a:t>
            </a:r>
          </a:p>
          <a:p>
            <a:pPr lvl="1"/>
            <a:r>
              <a:rPr lang="en-CA" sz="1700" dirty="0" smtClean="0"/>
              <a:t>A </a:t>
            </a:r>
            <a:r>
              <a:rPr lang="en-CA" sz="1700" dirty="0" err="1" smtClean="0"/>
              <a:t>Subexponential</a:t>
            </a:r>
            <a:r>
              <a:rPr lang="en-CA" sz="1700" dirty="0" smtClean="0"/>
              <a:t> Randomized Simplex Algorithm (Extended Abstract)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Indentify the problem</a:t>
            </a:r>
          </a:p>
          <a:p>
            <a:r>
              <a:rPr lang="en-US" altLang="zh-CN" dirty="0" smtClean="0"/>
              <a:t>The best upper bound</a:t>
            </a:r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Thank you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History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73"/>
                <a:gridCol w="936104"/>
                <a:gridCol w="936104"/>
                <a:gridCol w="5490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Version</a:t>
                      </a:r>
                      <a:endParaRPr lang="en-CA" sz="105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Author</a:t>
                      </a:r>
                      <a:endParaRPr lang="en-CA" sz="105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Date</a:t>
                      </a:r>
                      <a:endParaRPr lang="en-CA" sz="105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Purpose</a:t>
                      </a:r>
                      <a:endParaRPr lang="en-CA" sz="105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Initial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Erik Wang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11/20/13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For 749 presentation</a:t>
                      </a:r>
                      <a:endParaRPr lang="en-CA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 </a:t>
                      </a:r>
                      <a:r>
                        <a:rPr lang="en-US" sz="1050" dirty="0" smtClean="0"/>
                        <a:t>revision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Erik Wang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11/21/13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For Dr.</a:t>
                      </a:r>
                      <a:r>
                        <a:rPr lang="en-US" sz="1050" baseline="0" dirty="0" smtClean="0"/>
                        <a:t> Deza review</a:t>
                      </a:r>
                    </a:p>
                    <a:p>
                      <a:r>
                        <a:rPr lang="en-US" sz="1050" baseline="0" dirty="0" smtClean="0"/>
                        <a:t>Revised:</a:t>
                      </a:r>
                      <a:endParaRPr lang="en-US" sz="1050" dirty="0" smtClean="0"/>
                    </a:p>
                    <a:p>
                      <a:r>
                        <a:rPr lang="en-US" sz="1050" dirty="0" smtClean="0"/>
                        <a:t>[All] Remove research history</a:t>
                      </a:r>
                    </a:p>
                    <a:p>
                      <a:r>
                        <a:rPr lang="en-US" sz="1050" dirty="0" smtClean="0"/>
                        <a:t>[All] Spelling check</a:t>
                      </a:r>
                    </a:p>
                    <a:p>
                      <a:r>
                        <a:rPr lang="en-US" sz="1050" dirty="0" smtClean="0"/>
                        <a:t>[All] Add more</a:t>
                      </a:r>
                      <a:r>
                        <a:rPr lang="en-US" sz="1050" baseline="0" dirty="0" smtClean="0"/>
                        <a:t> comments for each slide</a:t>
                      </a:r>
                      <a:endParaRPr lang="en-US" sz="1050" dirty="0" smtClean="0"/>
                    </a:p>
                    <a:p>
                      <a:r>
                        <a:rPr lang="en-US" sz="1050" dirty="0" smtClean="0"/>
                        <a:t>[P3] Revise the definition</a:t>
                      </a:r>
                      <a:r>
                        <a:rPr lang="en-US" sz="1050" baseline="0" dirty="0" smtClean="0"/>
                        <a:t> of diameter of graph</a:t>
                      </a:r>
                    </a:p>
                    <a:p>
                      <a:r>
                        <a:rPr lang="en-US" sz="1050" baseline="0" dirty="0" smtClean="0"/>
                        <a:t>[P4] Give definition to d and n</a:t>
                      </a:r>
                    </a:p>
                    <a:p>
                      <a:r>
                        <a:rPr lang="en-US" sz="1050" baseline="0" dirty="0" smtClean="0"/>
                        <a:t>[P15] Add comment to the result of diameter, point out the progress is that the complexity was improved from exponential to sub exponential </a:t>
                      </a:r>
                    </a:p>
                    <a:p>
                      <a:r>
                        <a:rPr lang="en-US" sz="1050" baseline="0" dirty="0" smtClean="0"/>
                        <a:t>[P16] Arrange the proof, keep main points, add a diagram as demonstration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456438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47427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Idea of the proof – </a:t>
            </a:r>
            <a:r>
              <a:rPr lang="en-US" altLang="zh-CN" sz="3200" dirty="0" smtClean="0"/>
              <a:t>Mathematics Induction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induction </a:t>
            </a:r>
            <a:r>
              <a:rPr lang="en-CA" sz="2400" dirty="0" smtClean="0"/>
              <a:t>infers that a statement involving a </a:t>
            </a:r>
            <a:r>
              <a:rPr lang="en-CA" sz="2400" dirty="0" smtClean="0">
                <a:solidFill>
                  <a:srgbClr val="FF0000"/>
                </a:solidFill>
              </a:rPr>
              <a:t>natural number</a:t>
            </a:r>
            <a:r>
              <a:rPr lang="en-CA" sz="2400" dirty="0" smtClean="0"/>
              <a:t> </a:t>
            </a:r>
            <a:r>
              <a:rPr lang="en-CA" sz="2400" i="1" dirty="0" smtClean="0"/>
              <a:t>n</a:t>
            </a:r>
            <a:r>
              <a:rPr lang="en-CA" sz="2400" dirty="0" smtClean="0"/>
              <a:t> holds for all values of </a:t>
            </a:r>
            <a:r>
              <a:rPr lang="en-CA" sz="2400" i="1" dirty="0" smtClean="0"/>
              <a:t>n</a:t>
            </a:r>
            <a:r>
              <a:rPr lang="en-CA" sz="2400" dirty="0" smtClean="0"/>
              <a:t>. The proof consists of two steps:</a:t>
            </a:r>
          </a:p>
          <a:p>
            <a:r>
              <a:rPr lang="en-CA" sz="2000" dirty="0" smtClean="0"/>
              <a:t>The </a:t>
            </a:r>
            <a:r>
              <a:rPr lang="en-CA" sz="2000" b="1" dirty="0" smtClean="0"/>
              <a:t>basis</a:t>
            </a:r>
            <a:r>
              <a:rPr lang="en-CA" sz="2000" dirty="0" smtClean="0"/>
              <a:t> (</a:t>
            </a:r>
            <a:r>
              <a:rPr lang="en-CA" sz="2000" b="1" dirty="0" smtClean="0"/>
              <a:t>base case</a:t>
            </a:r>
            <a:r>
              <a:rPr lang="en-CA" sz="2000" dirty="0" smtClean="0"/>
              <a:t>): prove that the statement holds for the first natural number </a:t>
            </a:r>
            <a:r>
              <a:rPr lang="en-CA" sz="2000" i="1" dirty="0" smtClean="0"/>
              <a:t>n</a:t>
            </a:r>
            <a:r>
              <a:rPr lang="en-CA" sz="2000" dirty="0" smtClean="0"/>
              <a:t>. Usually, </a:t>
            </a:r>
            <a:r>
              <a:rPr lang="en-CA" sz="2000" i="1" dirty="0" smtClean="0"/>
              <a:t>n</a:t>
            </a:r>
            <a:r>
              <a:rPr lang="en-CA" sz="2000" dirty="0" smtClean="0"/>
              <a:t> = 0 or </a:t>
            </a:r>
            <a:r>
              <a:rPr lang="en-CA" sz="2000" i="1" dirty="0" smtClean="0"/>
              <a:t>n</a:t>
            </a:r>
            <a:r>
              <a:rPr lang="en-CA" sz="2000" dirty="0" smtClean="0"/>
              <a:t> = 1.</a:t>
            </a:r>
          </a:p>
          <a:p>
            <a:r>
              <a:rPr lang="en-CA" sz="2000" dirty="0" smtClean="0"/>
              <a:t>The </a:t>
            </a:r>
            <a:r>
              <a:rPr lang="en-CA" sz="2000" b="1" dirty="0" smtClean="0"/>
              <a:t>inductive step</a:t>
            </a:r>
            <a:r>
              <a:rPr lang="en-CA" sz="2000" dirty="0" smtClean="0"/>
              <a:t>: prove that, if the statement holds for some natural number </a:t>
            </a:r>
            <a:r>
              <a:rPr lang="en-CA" sz="2000" i="1" dirty="0" smtClean="0"/>
              <a:t>n</a:t>
            </a:r>
            <a:r>
              <a:rPr lang="en-CA" sz="2000" dirty="0" smtClean="0"/>
              <a:t>, then the statement holds for </a:t>
            </a:r>
            <a:r>
              <a:rPr lang="en-CA" sz="2000" i="1" dirty="0" smtClean="0"/>
              <a:t>n</a:t>
            </a:r>
            <a:r>
              <a:rPr lang="en-CA" sz="2000" dirty="0" smtClean="0"/>
              <a:t> + 1.</a:t>
            </a:r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365104"/>
            <a:ext cx="20859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Hirsch conjecture - 1957</a:t>
            </a:r>
            <a:endParaRPr lang="en-CA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2080260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12294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Warren M. Hirsch (1918 - 2007)</a:t>
            </a:r>
          </a:p>
          <a:p>
            <a:endParaRPr lang="en-US" dirty="0" smtClean="0"/>
          </a:p>
          <a:p>
            <a:r>
              <a:rPr lang="en-CA" dirty="0" smtClean="0"/>
              <a:t>The Hirsch conjecture: For n ≥ d ≥ 2, let ∆(d, n) denote the largest possible diameter of the graph of a d-dimensional polyhedron with n facets. </a:t>
            </a:r>
          </a:p>
          <a:p>
            <a:r>
              <a:rPr lang="en-CA" dirty="0" smtClean="0"/>
              <a:t>Then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 </a:t>
            </a:r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(d, n)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≤ n − d.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Previous research – </a:t>
            </a:r>
            <a:r>
              <a:rPr lang="en-US" altLang="zh-CN" sz="2400" dirty="0" smtClean="0"/>
              <a:t>best lower bound and improvement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Klee and Walkup in 1967</a:t>
            </a:r>
          </a:p>
          <a:p>
            <a:pPr lvl="1"/>
            <a:r>
              <a:rPr lang="en-US" altLang="zh-CN" dirty="0" smtClean="0"/>
              <a:t>Hirsch conjecture is false while:</a:t>
            </a:r>
          </a:p>
          <a:p>
            <a:pPr lvl="2"/>
            <a:r>
              <a:rPr lang="en-US" altLang="zh-CN" dirty="0" smtClean="0"/>
              <a:t>Unbounded </a:t>
            </a:r>
            <a:r>
              <a:rPr lang="en-US" altLang="zh-CN" dirty="0" err="1" smtClean="0"/>
              <a:t>polyhedera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best lower bound of </a:t>
            </a:r>
            <a:r>
              <a:rPr lang="en-US" dirty="0" smtClean="0"/>
              <a:t>n≥2d, </a:t>
            </a:r>
            <a:r>
              <a:rPr lang="en-CA" dirty="0" smtClean="0"/>
              <a:t>∆ </a:t>
            </a:r>
            <a:r>
              <a:rPr lang="en-CA" i="1" dirty="0" smtClean="0"/>
              <a:t>(d, n)</a:t>
            </a:r>
            <a:r>
              <a:rPr lang="en-US" dirty="0" smtClean="0"/>
              <a:t> ≥ n-d + [d/5]</a:t>
            </a:r>
            <a:endParaRPr lang="en-CA" dirty="0" smtClean="0"/>
          </a:p>
          <a:p>
            <a:r>
              <a:rPr lang="en-US" altLang="zh-CN" dirty="0" err="1" smtClean="0"/>
              <a:t>Barnette</a:t>
            </a:r>
            <a:endParaRPr lang="en-US" altLang="zh-CN" dirty="0" smtClean="0"/>
          </a:p>
          <a:p>
            <a:pPr lvl="1"/>
            <a:r>
              <a:rPr lang="en-US" altLang="zh-CN" sz="2100" dirty="0" smtClean="0"/>
              <a:t>1967 - Improved upper bound</a:t>
            </a:r>
            <a:endParaRPr lang="en-US" altLang="zh-CN" dirty="0"/>
          </a:p>
          <a:p>
            <a:r>
              <a:rPr lang="en-US" altLang="zh-CN" dirty="0" err="1" smtClean="0"/>
              <a:t>Larman</a:t>
            </a:r>
            <a:endParaRPr lang="en-US" altLang="zh-CN" dirty="0" smtClean="0"/>
          </a:p>
          <a:p>
            <a:pPr lvl="1"/>
            <a:r>
              <a:rPr lang="en-US" altLang="zh-CN" sz="2100" dirty="0" smtClean="0"/>
              <a:t>1970</a:t>
            </a:r>
            <a:r>
              <a:rPr lang="en-US" altLang="zh-CN" sz="2400" dirty="0" smtClean="0"/>
              <a:t> - Improved upper bound</a:t>
            </a:r>
          </a:p>
          <a:p>
            <a:endParaRPr lang="en-US" altLang="zh-CN" dirty="0" smtClean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529" y="4005064"/>
            <a:ext cx="2009775" cy="34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862" y="4958308"/>
            <a:ext cx="2076450" cy="342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the best upper bound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Gil </a:t>
            </a:r>
            <a:r>
              <a:rPr lang="en-CA" dirty="0" err="1" smtClean="0"/>
              <a:t>Kalai</a:t>
            </a:r>
            <a:r>
              <a:rPr lang="en-CA" dirty="0" smtClean="0"/>
              <a:t>, 1991</a:t>
            </a:r>
          </a:p>
          <a:p>
            <a:pPr lvl="1"/>
            <a:r>
              <a:rPr lang="en-CA" dirty="0" smtClean="0"/>
              <a:t> </a:t>
            </a:r>
            <a:r>
              <a:rPr lang="en-CA" sz="2400" dirty="0" smtClean="0"/>
              <a:t>“upper bounds for the diameter and height of </a:t>
            </a:r>
            <a:r>
              <a:rPr lang="en-CA" sz="2400" dirty="0" err="1" smtClean="0"/>
              <a:t>polytopes</a:t>
            </a:r>
            <a:r>
              <a:rPr lang="en-CA" sz="2400" dirty="0" smtClean="0"/>
              <a:t>”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Daniel </a:t>
            </a:r>
            <a:r>
              <a:rPr lang="en-CA" dirty="0" err="1" smtClean="0"/>
              <a:t>Kleitman</a:t>
            </a:r>
            <a:r>
              <a:rPr lang="en-CA" dirty="0" smtClean="0"/>
              <a:t> in 1992</a:t>
            </a:r>
          </a:p>
          <a:p>
            <a:pPr lvl="1"/>
            <a:r>
              <a:rPr lang="en-US" sz="2000" dirty="0" smtClean="0"/>
              <a:t>A quasi-polynomial bound for the diameter of graphs of </a:t>
            </a:r>
            <a:r>
              <a:rPr lang="en-US" sz="2000" dirty="0" err="1" smtClean="0"/>
              <a:t>polyhedra</a:t>
            </a:r>
            <a:endParaRPr lang="en-US" sz="2000" dirty="0" smtClean="0"/>
          </a:p>
          <a:p>
            <a:pPr lvl="1"/>
            <a:r>
              <a:rPr lang="en-US" sz="2000" dirty="0" smtClean="0"/>
              <a:t>Simplification of the proof and result of Gil’s</a:t>
            </a:r>
            <a:endParaRPr lang="en-CA" sz="2000" dirty="0" smtClean="0"/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6" name="Picture 2" descr="http://upload.wikimedia.org/wikipedia/commons/thumb/4/45/Gil_Kalai_2007.jpg/200px-Gil_Kalai_2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5704" y="5013176"/>
            <a:ext cx="1905000" cy="1428750"/>
          </a:xfrm>
          <a:prstGeom prst="rect">
            <a:avLst/>
          </a:prstGeom>
          <a:noFill/>
        </p:spPr>
      </p:pic>
      <p:pic>
        <p:nvPicPr>
          <p:cNvPr id="7" name="Picture 4" descr="http://upload.wikimedia.org/wikipedia/commons/thumb/e/eb/Daniel_Kleitman.jpg/220px-Daniel_Kleit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5944" y="4365104"/>
            <a:ext cx="1368152" cy="200247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25704" y="6516052"/>
            <a:ext cx="100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Gil </a:t>
            </a:r>
            <a:r>
              <a:rPr lang="en-CA" dirty="0" err="1" smtClean="0"/>
              <a:t>Kalai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485944" y="651605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Daniel </a:t>
            </a:r>
            <a:r>
              <a:rPr lang="en-CA" dirty="0" err="1" smtClean="0"/>
              <a:t>Kleitman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716535"/>
            <a:ext cx="2324100" cy="352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723234"/>
            <a:ext cx="2105025" cy="361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Disprove of Hirsch Conjecture</a:t>
            </a:r>
            <a:endParaRPr lang="en-C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9"/>
            <a:ext cx="19830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3568" y="4797152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Francisco “</a:t>
            </a:r>
            <a:r>
              <a:rPr lang="en-CA" dirty="0" err="1" smtClean="0"/>
              <a:t>Paco</a:t>
            </a:r>
            <a:r>
              <a:rPr lang="en-CA" dirty="0" smtClean="0"/>
              <a:t>” Santos (*1968)</a:t>
            </a:r>
          </a:p>
          <a:p>
            <a:pPr>
              <a:buFont typeface="Arial" pitchFamily="34" charset="0"/>
              <a:buChar char="•"/>
            </a:pPr>
            <a:endParaRPr lang="en-CA" dirty="0" smtClean="0"/>
          </a:p>
          <a:p>
            <a:pPr>
              <a:buFont typeface="Wingdings" pitchFamily="2" charset="2"/>
              <a:buChar char="q"/>
            </a:pPr>
            <a:r>
              <a:rPr lang="en-CA" dirty="0" smtClean="0"/>
              <a:t>Outstanding geometer in </a:t>
            </a:r>
            <a:r>
              <a:rPr lang="en-CA" dirty="0" err="1" smtClean="0"/>
              <a:t>Polytopes</a:t>
            </a:r>
            <a:r>
              <a:rPr lang="en-CA" dirty="0" smtClean="0"/>
              <a:t> community</a:t>
            </a:r>
          </a:p>
          <a:p>
            <a:pPr>
              <a:buFont typeface="Wingdings" pitchFamily="2" charset="2"/>
              <a:buChar char="q"/>
            </a:pPr>
            <a:endParaRPr lang="en-CA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Disproved Hirsch Conjecture</a:t>
            </a:r>
            <a:r>
              <a:rPr lang="en-US" dirty="0" smtClean="0"/>
              <a:t> in 2010, by using </a:t>
            </a:r>
            <a:r>
              <a:rPr lang="en-CA" dirty="0" smtClean="0"/>
              <a:t>43-dimensional </a:t>
            </a:r>
            <a:r>
              <a:rPr lang="en-CA" dirty="0" err="1" smtClean="0"/>
              <a:t>polytope</a:t>
            </a:r>
            <a:r>
              <a:rPr lang="en-CA" dirty="0" smtClean="0"/>
              <a:t> with 86 facets and diameter bigger than 43. 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George </a:t>
            </a:r>
            <a:r>
              <a:rPr lang="en-CA" dirty="0" err="1" smtClean="0"/>
              <a:t>Dantzig</a:t>
            </a:r>
            <a:r>
              <a:rPr lang="en-CA" dirty="0" smtClean="0"/>
              <a:t> (1914–2005)</a:t>
            </a:r>
            <a:endParaRPr lang="en-CA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088232" cy="268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4581128"/>
            <a:ext cx="32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Dantzig’s</a:t>
            </a:r>
            <a:r>
              <a:rPr lang="en-US" dirty="0" smtClean="0"/>
              <a:t> simplex algorithm for LP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CA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Proof from </a:t>
            </a:r>
            <a:br>
              <a:rPr lang="en-CA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CA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“A </a:t>
            </a:r>
            <a:r>
              <a:rPr lang="en-CA" sz="2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Subexponential</a:t>
            </a:r>
            <a:r>
              <a:rPr lang="en-CA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Randomized Simplex Algorithm (Extended Abstract)”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2592288" cy="523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71800" y="1700808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400" dirty="0" smtClean="0"/>
              <a:t>Proof from </a:t>
            </a:r>
          </a:p>
          <a:p>
            <a:pPr lvl="1"/>
            <a:r>
              <a:rPr lang="en-CA" sz="1400" dirty="0" smtClean="0"/>
              <a:t>“A </a:t>
            </a:r>
            <a:r>
              <a:rPr lang="en-CA" sz="1400" dirty="0" err="1" smtClean="0"/>
              <a:t>Subexponential</a:t>
            </a:r>
            <a:r>
              <a:rPr lang="en-CA" sz="1400" dirty="0" smtClean="0"/>
              <a:t> Randomized Simplex Algorithm (Extended Abstract)”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 the problem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Concepts - Diameter of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“graph of a </a:t>
            </a:r>
            <a:r>
              <a:rPr lang="en-US" altLang="zh-CN" sz="2400" dirty="0" err="1" smtClean="0"/>
              <a:t>polytope</a:t>
            </a:r>
            <a:r>
              <a:rPr lang="en-US" altLang="zh-CN" sz="2400" dirty="0" smtClean="0"/>
              <a:t>” is made by vertices and edges of the </a:t>
            </a:r>
            <a:r>
              <a:rPr lang="en-US" altLang="zh-CN" sz="2400" dirty="0" err="1" smtClean="0"/>
              <a:t>polytope</a:t>
            </a:r>
            <a:endParaRPr lang="en-US" altLang="zh-CN" sz="2400" dirty="0" smtClean="0"/>
          </a:p>
          <a:p>
            <a:r>
              <a:rPr lang="en-US" altLang="zh-CN" sz="2400" dirty="0" smtClean="0"/>
              <a:t>The diameter of a graph G will be denoted by </a:t>
            </a:r>
            <a:r>
              <a:rPr lang="en-CA" sz="2400" dirty="0" smtClean="0"/>
              <a:t>δ(G): the smallest number δ such that any two vertices in G can be connected by a path with at most δ edges</a:t>
            </a:r>
          </a:p>
          <a:p>
            <a:endParaRPr lang="en-CA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33056"/>
            <a:ext cx="2705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1259" y="4263479"/>
            <a:ext cx="2066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62540" y="6577607"/>
            <a:ext cx="1885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 smtClean="0"/>
              <a:t>Regular Dodecahedron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35496" y="6237312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i="1" dirty="0" smtClean="0"/>
              <a:t>D=3, F</a:t>
            </a:r>
            <a:r>
              <a:rPr lang="en-CA" sz="1200" dirty="0" smtClean="0"/>
              <a:t> = 12, </a:t>
            </a:r>
            <a:r>
              <a:rPr lang="en-CA" sz="1200" i="1" dirty="0" smtClean="0"/>
              <a:t>E</a:t>
            </a:r>
            <a:r>
              <a:rPr lang="en-CA" sz="1200" dirty="0" smtClean="0"/>
              <a:t>  = 30</a:t>
            </a:r>
            <a:br>
              <a:rPr lang="en-CA" sz="1200" dirty="0" smtClean="0"/>
            </a:br>
            <a:r>
              <a:rPr lang="en-CA" sz="1200" i="1" dirty="0" smtClean="0"/>
              <a:t>V</a:t>
            </a:r>
            <a:r>
              <a:rPr lang="en-CA" sz="1200" dirty="0" smtClean="0"/>
              <a:t>  = 20 </a:t>
            </a:r>
            <a:endParaRPr lang="el-GR" sz="1200" dirty="0"/>
          </a:p>
        </p:txBody>
      </p:sp>
      <p:sp>
        <p:nvSpPr>
          <p:cNvPr id="8" name="Flowchart: Connector 7"/>
          <p:cNvSpPr/>
          <p:nvPr/>
        </p:nvSpPr>
        <p:spPr>
          <a:xfrm>
            <a:off x="4449291" y="6135687"/>
            <a:ext cx="216024" cy="1691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Connector 8"/>
          <p:cNvSpPr/>
          <p:nvPr/>
        </p:nvSpPr>
        <p:spPr>
          <a:xfrm>
            <a:off x="5241379" y="5055567"/>
            <a:ext cx="216024" cy="1691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384106" y="6279703"/>
            <a:ext cx="1721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Graph of dodecahedron</a:t>
            </a:r>
          </a:p>
          <a:p>
            <a:r>
              <a:rPr lang="en-CA" sz="1200" b="1" dirty="0" smtClean="0"/>
              <a:t>δ = 5</a:t>
            </a:r>
            <a:endParaRPr lang="en-CA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012160" y="6525344"/>
            <a:ext cx="3131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* A polyhedron is an unbound </a:t>
            </a:r>
            <a:r>
              <a:rPr lang="en-CA" sz="1400" b="1" dirty="0" err="1" smtClean="0"/>
              <a:t>polytope</a:t>
            </a:r>
            <a:endParaRPr lang="en-C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problem</a:t>
            </a:r>
            <a:br>
              <a:rPr lang="en-US" dirty="0" smtClean="0"/>
            </a:br>
            <a:r>
              <a:rPr lang="en-US" sz="3600" dirty="0" smtClean="0"/>
              <a:t>Example – graph and graphs of Polyhedron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d be the dimension, n be the number of facets</a:t>
            </a:r>
          </a:p>
          <a:p>
            <a:r>
              <a:rPr lang="en-US" dirty="0" smtClean="0"/>
              <a:t>One given polytope P(d,n) has only one (unique) graph</a:t>
            </a:r>
          </a:p>
          <a:p>
            <a:r>
              <a:rPr lang="en-US" dirty="0" smtClean="0"/>
              <a:t>Given the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of d and n, we can make more than one polyhedron, corresponding to their graphs of G(p)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e.g. A cube and a hexahedron…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diameter of a P(d,n) with given d and n, is the longest of the “shortest path”(diameter of the graphs) of all the graphs</a:t>
            </a:r>
            <a:endParaRPr lang="en-CA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problem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Motivations – Linear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15536" cy="4495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Let P be a convex polytope, Liner Programming(LP) in a </a:t>
            </a:r>
            <a:r>
              <a:rPr lang="en-US" altLang="zh-CN" sz="2400" dirty="0" smtClean="0">
                <a:solidFill>
                  <a:srgbClr val="FF0000"/>
                </a:solidFill>
              </a:rPr>
              <a:t>geometer’s version</a:t>
            </a:r>
            <a:r>
              <a:rPr lang="en-US" altLang="zh-CN" sz="2400" dirty="0" smtClean="0"/>
              <a:t>, is to find a point x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∈P that maximize a linear function cx</a:t>
            </a:r>
          </a:p>
          <a:p>
            <a:r>
              <a:rPr lang="en-US" altLang="zh-CN" sz="2400" dirty="0" smtClean="0"/>
              <a:t>The maximum solution of the LP is achieved in a vertex, at the face of P</a:t>
            </a:r>
          </a:p>
          <a:p>
            <a:r>
              <a:rPr lang="en-US" sz="2400" dirty="0" smtClean="0"/>
              <a:t>Diameter of a polytope is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 </a:t>
            </a:r>
            <a:r>
              <a:rPr lang="en-US" sz="2400" dirty="0" smtClean="0"/>
              <a:t>of the number of iterations for the simplex method (pivoting method)</a:t>
            </a:r>
          </a:p>
          <a:p>
            <a:r>
              <a:rPr lang="en-US" altLang="zh-CN" sz="2400" dirty="0" smtClean="0"/>
              <a:t>Vertex = solutions, Facets = constraints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2562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8229600" y="1124744"/>
            <a:ext cx="914400" cy="612648"/>
          </a:xfrm>
          <a:prstGeom prst="wedgeRoundRectCallout">
            <a:avLst>
              <a:gd name="adj1" fmla="val -47500"/>
              <a:gd name="adj2" fmla="val 7245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Hmmm..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problem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Dantzig’s simplex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First find a vertex v of P (find a solution)</a:t>
            </a:r>
          </a:p>
          <a:p>
            <a:r>
              <a:rPr lang="en-US" altLang="zh-CN" dirty="0" smtClean="0"/>
              <a:t>The simplex process is to find a better vertex w that is a neighbor of v</a:t>
            </a:r>
          </a:p>
          <a:p>
            <a:r>
              <a:rPr lang="en-US" altLang="zh-CN" dirty="0" smtClean="0"/>
              <a:t>Algorithm terminate when find an optimal vertex</a:t>
            </a:r>
          </a:p>
          <a:p>
            <a:endParaRPr lang="zh-CN" altLang="en-US" dirty="0"/>
          </a:p>
        </p:txBody>
      </p:sp>
      <p:pic>
        <p:nvPicPr>
          <p:cNvPr id="13313" name="Picture 1" descr="C:\Users\Erik\[My working documents]\[Library]\computational geometry\Simplex_descrip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3028305" cy="2294434"/>
          </a:xfrm>
          <a:prstGeom prst="rect">
            <a:avLst/>
          </a:prstGeom>
          <a:noFill/>
        </p:spPr>
      </p:pic>
      <p:pic>
        <p:nvPicPr>
          <p:cNvPr id="13314" name="Picture 2" descr="C:\Users\Erik\[My working documents]\[Library]\computational geometry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86623"/>
            <a:ext cx="2448272" cy="2050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problem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Research’s target: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find better bound for the diameter of graphs of polyhedra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				||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Find better lower bound for the iteration times for simplex algorithm of Linear Programming</a:t>
            </a:r>
            <a:endParaRPr lang="en-CA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Indentify problem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upper bound</a:t>
            </a:r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Proofs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GIL KALAI: </a:t>
            </a:r>
            <a:r>
              <a:rPr lang="en-CA" i="1" dirty="0" smtClean="0"/>
              <a:t>A subexponential randomized simplex algorithm, in:</a:t>
            </a:r>
          </a:p>
          <a:p>
            <a:pPr>
              <a:buNone/>
            </a:pPr>
            <a:r>
              <a:rPr lang="en-CA" sz="2000" dirty="0" smtClean="0"/>
              <a:t>"Proc. 24th ACM Symposium on the Theory of Computing (STOC),"</a:t>
            </a:r>
          </a:p>
          <a:p>
            <a:pPr>
              <a:buNone/>
            </a:pPr>
            <a:r>
              <a:rPr lang="en-CA" sz="2000" dirty="0" smtClean="0"/>
              <a:t>ACM Press 1992, pp. 475-482. (87-91, 96, 99)</a:t>
            </a:r>
          </a:p>
          <a:p>
            <a:r>
              <a:rPr lang="en-CA" dirty="0" smtClean="0"/>
              <a:t>GIL KALAI AND DANIEL J. KLEITMAN: A quasi-polynomial bound for the diameter of graphs of polyhedra</a:t>
            </a:r>
            <a:endParaRPr lang="en-CA" sz="2000" i="1" dirty="0" smtClean="0"/>
          </a:p>
          <a:p>
            <a:pPr>
              <a:buNone/>
            </a:pPr>
            <a:r>
              <a:rPr lang="en-CA" sz="2000" i="1" dirty="0" smtClean="0"/>
              <a:t> Bulletin Amer. Math. Soc. </a:t>
            </a:r>
            <a:r>
              <a:rPr lang="en-CA" sz="2000" b="1" i="1" dirty="0" smtClean="0"/>
              <a:t>26</a:t>
            </a:r>
          </a:p>
          <a:p>
            <a:pPr>
              <a:buNone/>
            </a:pPr>
            <a:r>
              <a:rPr lang="en-CA" sz="2000" dirty="0" smtClean="0"/>
              <a:t>(1992), 315-316. (87, 96)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7489</TotalTime>
  <Words>2007</Words>
  <Application>Microsoft Office PowerPoint</Application>
  <PresentationFormat>On-screen Show (4:3)</PresentationFormat>
  <Paragraphs>243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Study of the Hirsch conjecture based on “A quasi-polynomial bound for the diameter of graphs of polyhedra”</vt:lpstr>
      <vt:lpstr>Agenda</vt:lpstr>
      <vt:lpstr>Identify the problem  Concepts - Diameter of graph</vt:lpstr>
      <vt:lpstr>Identify the problem Example – graph and graphs of Polyhedron</vt:lpstr>
      <vt:lpstr>Identify the problem  Motivations – Linear Programming</vt:lpstr>
      <vt:lpstr>Identify the problem  Dantzig’s simplex algorithm </vt:lpstr>
      <vt:lpstr>Identify the problem </vt:lpstr>
      <vt:lpstr>Agenda</vt:lpstr>
      <vt:lpstr>Related Proofs </vt:lpstr>
      <vt:lpstr>Notations for the proof</vt:lpstr>
      <vt:lpstr>Proof 1/4 – Involve Active facet</vt:lpstr>
      <vt:lpstr>Proof 2/4 – The next 1facet</vt:lpstr>
      <vt:lpstr>Proof 3/4 – Travel in one lower dimension facet</vt:lpstr>
      <vt:lpstr>Proof 4/4 – The rest part to the top vertex</vt:lpstr>
      <vt:lpstr>How to derive to final result</vt:lpstr>
      <vt:lpstr>Option: another proof</vt:lpstr>
      <vt:lpstr>Agenda</vt:lpstr>
      <vt:lpstr>Summary</vt:lpstr>
      <vt:lpstr>Cites</vt:lpstr>
      <vt:lpstr>End</vt:lpstr>
      <vt:lpstr>Document History</vt:lpstr>
      <vt:lpstr>Backup slides</vt:lpstr>
      <vt:lpstr>Idea of the proof – Mathematics Induction</vt:lpstr>
      <vt:lpstr>Hirsch conjecture - 1957</vt:lpstr>
      <vt:lpstr>Previous research – best lower bound and improvement</vt:lpstr>
      <vt:lpstr>So far the best upper bound</vt:lpstr>
      <vt:lpstr>Disprove of Hirsch Conjecture</vt:lpstr>
      <vt:lpstr>George Dantzig (1914–2005)</vt:lpstr>
      <vt:lpstr>Proof from  “A Subexponential Randomized Simplex Algorithm (Extended Abstract)”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quasi-polynomial bound for the diameter of graphs of ployhedra</dc:title>
  <dc:creator>Erik Wang</dc:creator>
  <cp:lastModifiedBy>EK9</cp:lastModifiedBy>
  <cp:revision>343</cp:revision>
  <dcterms:created xsi:type="dcterms:W3CDTF">2013-11-10T19:06:05Z</dcterms:created>
  <dcterms:modified xsi:type="dcterms:W3CDTF">2013-11-22T04:14:00Z</dcterms:modified>
</cp:coreProperties>
</file>