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5" r:id="rId3"/>
    <p:sldId id="270" r:id="rId4"/>
    <p:sldId id="271" r:id="rId5"/>
    <p:sldId id="257" r:id="rId6"/>
    <p:sldId id="275" r:id="rId7"/>
    <p:sldId id="274" r:id="rId8"/>
    <p:sldId id="259" r:id="rId9"/>
    <p:sldId id="272" r:id="rId10"/>
    <p:sldId id="261" r:id="rId11"/>
    <p:sldId id="276" r:id="rId12"/>
    <p:sldId id="277" r:id="rId13"/>
    <p:sldId id="280" r:id="rId14"/>
    <p:sldId id="291" r:id="rId15"/>
    <p:sldId id="292" r:id="rId16"/>
    <p:sldId id="286" r:id="rId17"/>
    <p:sldId id="281" r:id="rId18"/>
    <p:sldId id="282" r:id="rId19"/>
    <p:sldId id="283" r:id="rId20"/>
    <p:sldId id="284" r:id="rId21"/>
    <p:sldId id="285" r:id="rId22"/>
    <p:sldId id="279" r:id="rId23"/>
    <p:sldId id="287" r:id="rId24"/>
    <p:sldId id="288" r:id="rId25"/>
    <p:sldId id="289" r:id="rId26"/>
    <p:sldId id="290" r:id="rId27"/>
    <p:sldId id="260" r:id="rId28"/>
    <p:sldId id="269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82746" autoAdjust="0"/>
  </p:normalViewPr>
  <p:slideViewPr>
    <p:cSldViewPr>
      <p:cViewPr>
        <p:scale>
          <a:sx n="80" d="100"/>
          <a:sy n="80" d="100"/>
        </p:scale>
        <p:origin x="-1378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1B72-0495-413F-A8E8-AC24ECA8FCEB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B74F-DCA4-4902-8574-34EA771421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Similar loads</a:t>
            </a:r>
          </a:p>
          <a:p>
            <a:r>
              <a:rPr lang="en-US" altLang="zh-CN" dirty="0" smtClean="0"/>
              <a:t>Follow the same</a:t>
            </a:r>
            <a:r>
              <a:rPr lang="en-US" altLang="zh-CN" baseline="0" dirty="0" smtClean="0"/>
              <a:t> execution trend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Number of 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 in</a:t>
            </a:r>
            <a:r>
              <a:rPr lang="en-US" altLang="zh-CN" baseline="0" dirty="0" smtClean="0"/>
              <a:t> CFDs has little impact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Dominant factors are:</a:t>
            </a:r>
          </a:p>
          <a:p>
            <a:r>
              <a:rPr lang="en-US" altLang="zh-CN" baseline="0" dirty="0" smtClean="0"/>
              <a:t>Size of the relation – if it much larger than tableaux</a:t>
            </a:r>
          </a:p>
          <a:p>
            <a:r>
              <a:rPr lang="en-US" altLang="zh-CN" baseline="0" dirty="0" smtClean="0"/>
              <a:t>Number of attributes – add join complexity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More variables</a:t>
            </a:r>
            <a:r>
              <a:rPr lang="en-US" altLang="zh-CN" baseline="0" dirty="0" smtClean="0"/>
              <a:t> (columns) were involved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Consume</a:t>
            </a:r>
            <a:r>
              <a:rPr lang="en-US" altLang="zh-CN" baseline="0" dirty="0" smtClean="0"/>
              <a:t> time of SQL executing is not changed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* Not</a:t>
            </a:r>
            <a:r>
              <a:rPr lang="en-US" altLang="zh-CN" baseline="0" dirty="0" smtClean="0"/>
              <a:t> talking about detail implementation, for a solution.</a:t>
            </a:r>
            <a:endParaRPr lang="en-US" altLang="zh-CN" dirty="0" smtClean="0"/>
          </a:p>
          <a:p>
            <a:r>
              <a:rPr lang="en-US" altLang="zh-CN" dirty="0" smtClean="0"/>
              <a:t>Have</a:t>
            </a:r>
            <a:r>
              <a:rPr lang="en-US" altLang="zh-CN" baseline="0" dirty="0" smtClean="0"/>
              <a:t> people do it manually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[COUNTRY] -&gt; [REGION]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t1[X] = t2[X] =&gt; t2[Y] = t1[Y]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Divide</a:t>
            </a:r>
            <a:r>
              <a:rPr lang="en-US" altLang="zh-CN" baseline="0" dirty="0" smtClean="0"/>
              <a:t> relation to groups and apply FD respectively  </a:t>
            </a:r>
          </a:p>
          <a:p>
            <a:r>
              <a:rPr lang="en-US" altLang="zh-CN" dirty="0" smtClean="0"/>
              <a:t>or</a:t>
            </a:r>
          </a:p>
          <a:p>
            <a:r>
              <a:rPr lang="en-US" altLang="zh-CN" dirty="0" smtClean="0"/>
              <a:t>Extend FD is a good idea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Could we have a mechanism/tool can help us to refinement the circumstance?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Q -  How to approach?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– </a:t>
            </a:r>
            <a:r>
              <a:rPr lang="en-US" altLang="zh-CN" dirty="0" err="1" smtClean="0"/>
              <a:t>minCover</a:t>
            </a:r>
            <a:r>
              <a:rPr lang="en-US" altLang="zh-CN" dirty="0" smtClean="0"/>
              <a:t> algorithm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Qv</a:t>
            </a:r>
            <a:r>
              <a:rPr lang="en-US" altLang="zh-CN" baseline="0" dirty="0" smtClean="0"/>
              <a:t> gives only the X attribute of inconsistent </a:t>
            </a:r>
            <a:r>
              <a:rPr lang="en-US" altLang="zh-CN" baseline="0" dirty="0" err="1" smtClean="0"/>
              <a:t>tuples</a:t>
            </a:r>
            <a:r>
              <a:rPr lang="en-US" altLang="zh-CN" baseline="0" dirty="0" smtClean="0"/>
              <a:t>. Return is more concise than return whole </a:t>
            </a:r>
            <a:r>
              <a:rPr lang="en-US" altLang="zh-CN" baseline="0" dirty="0" err="1" smtClean="0"/>
              <a:t>tuple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Put attributes</a:t>
            </a:r>
            <a:r>
              <a:rPr lang="en-US" altLang="zh-CN" baseline="0" dirty="0" smtClean="0"/>
              <a:t> together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Execute time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Number of 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 (SZ)</a:t>
            </a:r>
          </a:p>
          <a:p>
            <a:r>
              <a:rPr lang="en-US" altLang="zh-CN" dirty="0" smtClean="0"/>
              <a:t>Number of constants and </a:t>
            </a:r>
            <a:r>
              <a:rPr lang="en-US" altLang="zh-CN" dirty="0" err="1" smtClean="0"/>
              <a:t>varibles</a:t>
            </a:r>
            <a:endParaRPr lang="en-US" altLang="zh-CN" dirty="0" smtClean="0"/>
          </a:p>
          <a:p>
            <a:r>
              <a:rPr lang="en-US" altLang="zh-CN" dirty="0" smtClean="0"/>
              <a:t>Number of attribute</a:t>
            </a:r>
          </a:p>
          <a:p>
            <a:r>
              <a:rPr lang="en-US" altLang="zh-CN" dirty="0" smtClean="0"/>
              <a:t>Number</a:t>
            </a:r>
            <a:r>
              <a:rPr lang="en-US" altLang="zh-CN" baseline="0" dirty="0" smtClean="0"/>
              <a:t> of the </a:t>
            </a:r>
            <a:r>
              <a:rPr lang="en-US" altLang="zh-CN" baseline="0" dirty="0" err="1" smtClean="0"/>
              <a:t>tuples</a:t>
            </a:r>
            <a:r>
              <a:rPr lang="en-US" altLang="zh-CN" baseline="0" dirty="0" smtClean="0"/>
              <a:t> in CFDs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DNF</a:t>
            </a:r>
            <a:r>
              <a:rPr lang="en-US" altLang="zh-CN" baseline="0" dirty="0" smtClean="0"/>
              <a:t> out-performs CNF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Conjunctive Normal Form (p1 or p2 or p3) and (q1 or q2 or q3)</a:t>
            </a:r>
          </a:p>
          <a:p>
            <a:r>
              <a:rPr lang="en-US" altLang="zh-CN" dirty="0" smtClean="0"/>
              <a:t>Disjunctive Normal</a:t>
            </a:r>
            <a:r>
              <a:rPr lang="en-US" altLang="zh-CN" baseline="0" dirty="0" smtClean="0"/>
              <a:t> Form (p1 and p2 and p3) or (q1 and q2 and q3)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DNF, each sub-query doesn’t impact to peers, thus optimizer can optimize each sub-query</a:t>
            </a:r>
          </a:p>
          <a:p>
            <a:r>
              <a:rPr lang="en-US" altLang="zh-CN" baseline="0" dirty="0" smtClean="0"/>
              <a:t>If one sub-query will bring new constrain to  another sub-query, use CNF </a:t>
            </a:r>
          </a:p>
          <a:p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Change CNF to DNF leads exponential blow-up, but in this case number of attributes in the CFD is small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B74F-DCA4-4902-8574-34EA7714219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E5AB9C-3A4D-4C48-B16E-211BBBEDBBAB}" type="datetimeFigureOut">
              <a:rPr lang="en-CA" smtClean="0"/>
              <a:pPr/>
              <a:t>2013-09-29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C2B485-A4BC-46D4-AF25-7F768973C25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Discussion of Conditional Functional Dependencies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Erik Wang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CA" dirty="0" smtClean="0"/>
              <a:t>“Boss” </a:t>
            </a:r>
            <a:r>
              <a:rPr lang="en-CA" dirty="0" smtClean="0"/>
              <a:t>salary in the last 5 years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772816"/>
          <a:ext cx="820891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5"/>
                <a:gridCol w="1165544"/>
                <a:gridCol w="1165544"/>
                <a:gridCol w="1395982"/>
                <a:gridCol w="1205622"/>
                <a:gridCol w="1113781"/>
                <a:gridCol w="129746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Job Title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Region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Salary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4.17 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1002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Peter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CFO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68.6 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1004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Larry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Google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6001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Andrew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BHP</a:t>
                      </a:r>
                      <a:r>
                        <a:rPr lang="en-US" altLang="zh-CN" baseline="0" dirty="0" smtClean="0"/>
                        <a:t> Billiton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1.7 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6004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Akio 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Toyoda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APJ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1.86 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8001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Stephen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Nokia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EMEA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5.63 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8003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Paul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Nestle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EMEA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CFDs prosperities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 – What properties are expected of CFDs?</a:t>
            </a:r>
          </a:p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Inference system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Consistency, minimal </a:t>
            </a:r>
            <a:r>
              <a:rPr lang="en-US" altLang="zh-CN" dirty="0" smtClean="0"/>
              <a:t>covers of </a:t>
            </a:r>
            <a:r>
              <a:rPr lang="en-US" altLang="zh-CN" dirty="0" smtClean="0"/>
              <a:t>CFDs, etc.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CFDs?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 – How to apply CFDs to real database?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Translate CFDs into SQL query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Follow up Q – Why don’t we do this by SQL initially?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 – What could the SQL be?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examples: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77847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221088"/>
            <a:ext cx="77956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 CFDs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 – Method to merge CFDs</a:t>
            </a:r>
          </a:p>
          <a:p>
            <a:r>
              <a:rPr lang="en-US" altLang="zh-CN" dirty="0" smtClean="0"/>
              <a:t>Involve new symbol @ to denote don’t care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 which impact detection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Q - What index do we need to evaluate for </a:t>
            </a:r>
            <a:r>
              <a:rPr lang="en-US" altLang="zh-CN" dirty="0" smtClean="0">
                <a:solidFill>
                  <a:srgbClr val="FF0000"/>
                </a:solidFill>
              </a:rPr>
              <a:t>CFD?</a:t>
            </a:r>
          </a:p>
          <a:p>
            <a:pPr>
              <a:buNone/>
            </a:pPr>
            <a:r>
              <a:rPr lang="en-US" altLang="zh-CN" dirty="0" smtClean="0"/>
              <a:t>Detection time / SQL query execute time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Q -  Which </a:t>
            </a:r>
            <a:r>
              <a:rPr lang="en-US" altLang="zh-CN" dirty="0" smtClean="0">
                <a:solidFill>
                  <a:srgbClr val="FF0000"/>
                </a:solidFill>
              </a:rPr>
              <a:t>factors will </a:t>
            </a:r>
            <a:r>
              <a:rPr lang="en-US" altLang="zh-CN" dirty="0" smtClean="0">
                <a:solidFill>
                  <a:srgbClr val="FF0000"/>
                </a:solidFill>
              </a:rPr>
              <a:t>affect test </a:t>
            </a:r>
            <a:r>
              <a:rPr lang="en-US" altLang="zh-CN" dirty="0" smtClean="0">
                <a:solidFill>
                  <a:srgbClr val="FF0000"/>
                </a:solidFill>
              </a:rPr>
              <a:t>result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 smtClean="0"/>
              <a:t>Number of 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 (SZ)</a:t>
            </a:r>
          </a:p>
          <a:p>
            <a:r>
              <a:rPr lang="en-US" altLang="zh-CN" dirty="0" smtClean="0"/>
              <a:t>Number of constants and </a:t>
            </a:r>
            <a:r>
              <a:rPr lang="en-US" altLang="zh-CN" dirty="0" smtClean="0"/>
              <a:t>vari</a:t>
            </a:r>
            <a:r>
              <a:rPr lang="en-US" altLang="zh-CN" dirty="0" smtClean="0"/>
              <a:t>a</a:t>
            </a:r>
            <a:r>
              <a:rPr lang="en-US" altLang="zh-CN" dirty="0" smtClean="0"/>
              <a:t>bles</a:t>
            </a:r>
            <a:endParaRPr lang="en-US" altLang="zh-CN" dirty="0" smtClean="0"/>
          </a:p>
          <a:p>
            <a:r>
              <a:rPr lang="en-US" altLang="zh-CN" dirty="0" smtClean="0"/>
              <a:t>Number of attribute</a:t>
            </a:r>
          </a:p>
          <a:p>
            <a:r>
              <a:rPr lang="en-US" altLang="zh-CN" dirty="0" smtClean="0"/>
              <a:t>Number of the 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 in CFDs</a:t>
            </a: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study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789631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628800"/>
            <a:ext cx="6048672" cy="479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700808"/>
            <a:ext cx="592632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smtClean="0"/>
              <a:t>the next </a:t>
            </a:r>
            <a:r>
              <a:rPr lang="en-US" altLang="zh-CN" dirty="0" smtClean="0"/>
              <a:t>20 minutes…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the challenge?</a:t>
            </a:r>
          </a:p>
          <a:p>
            <a:r>
              <a:rPr lang="en-US" altLang="zh-CN" dirty="0" smtClean="0"/>
              <a:t>What inside CFDs?</a:t>
            </a:r>
          </a:p>
          <a:p>
            <a:r>
              <a:rPr lang="en-US" altLang="zh-CN" dirty="0" smtClean="0"/>
              <a:t>How to use CFDs?</a:t>
            </a:r>
          </a:p>
          <a:p>
            <a:r>
              <a:rPr lang="en-US" altLang="zh-CN" dirty="0" smtClean="0"/>
              <a:t>Future works on CFDs?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One final question to this discussion: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If you are a </a:t>
            </a:r>
            <a:r>
              <a:rPr lang="en-US" altLang="zh-CN" b="1" dirty="0" smtClean="0">
                <a:solidFill>
                  <a:srgbClr val="FF0000"/>
                </a:solidFill>
              </a:rPr>
              <a:t>boss</a:t>
            </a:r>
            <a:r>
              <a:rPr lang="en-US" altLang="zh-CN" dirty="0" smtClean="0">
                <a:solidFill>
                  <a:srgbClr val="FF0000"/>
                </a:solidFill>
              </a:rPr>
              <a:t>, will you invest in CFD?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If you are a </a:t>
            </a:r>
            <a:r>
              <a:rPr lang="en-US" altLang="zh-CN" b="1" dirty="0" smtClean="0">
                <a:solidFill>
                  <a:schemeClr val="accent1"/>
                </a:solidFill>
              </a:rPr>
              <a:t>scientist</a:t>
            </a:r>
            <a:r>
              <a:rPr lang="en-US" altLang="zh-CN" dirty="0" smtClean="0">
                <a:solidFill>
                  <a:srgbClr val="FF0000"/>
                </a:solidFill>
              </a:rPr>
              <a:t>, will you research CFD?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1" y="1772816"/>
            <a:ext cx="554364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6120680" cy="47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of this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Q - What are the contribution of this paper?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Formalize the definition</a:t>
            </a:r>
          </a:p>
          <a:p>
            <a:r>
              <a:rPr lang="en-US" altLang="zh-CN" dirty="0" smtClean="0"/>
              <a:t>Inference system to help us make good use of CFD – computing minimal covers of CFDs</a:t>
            </a:r>
          </a:p>
          <a:p>
            <a:r>
              <a:rPr lang="en-US" altLang="zh-CN" dirty="0" smtClean="0"/>
              <a:t>Generate SQL to find inconsistent </a:t>
            </a:r>
            <a:r>
              <a:rPr lang="en-US" altLang="zh-CN" dirty="0" err="1" smtClean="0"/>
              <a:t>tuples</a:t>
            </a:r>
            <a:endParaRPr lang="en-US" altLang="zh-CN" dirty="0" smtClean="0"/>
          </a:p>
          <a:p>
            <a:r>
              <a:rPr lang="en-US" altLang="zh-CN" dirty="0" smtClean="0"/>
              <a:t>Indentify impact factor of using CFDs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 of CFDs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 – Future works on CFDs?</a:t>
            </a:r>
          </a:p>
          <a:p>
            <a:pPr>
              <a:buNone/>
            </a:pPr>
            <a:r>
              <a:rPr lang="en-US" altLang="zh-CN" dirty="0" smtClean="0"/>
              <a:t>How to indentify CFDs from relation?</a:t>
            </a:r>
          </a:p>
          <a:p>
            <a:pPr>
              <a:buNone/>
            </a:pPr>
            <a:r>
              <a:rPr lang="en-US" altLang="zh-CN" dirty="0" smtClean="0"/>
              <a:t>Any other better implementation to products?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Let’s review the final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If you are a </a:t>
            </a:r>
            <a:r>
              <a:rPr lang="en-US" altLang="zh-CN" b="1" dirty="0" smtClean="0">
                <a:solidFill>
                  <a:srgbClr val="FF0000"/>
                </a:solidFill>
              </a:rPr>
              <a:t>boss</a:t>
            </a:r>
            <a:r>
              <a:rPr lang="en-US" altLang="zh-CN" dirty="0" smtClean="0">
                <a:solidFill>
                  <a:srgbClr val="FF0000"/>
                </a:solidFill>
              </a:rPr>
              <a:t>, will you invest in CFD?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If you are a </a:t>
            </a:r>
            <a:r>
              <a:rPr lang="en-US" altLang="zh-CN" b="1" dirty="0" smtClean="0">
                <a:solidFill>
                  <a:schemeClr val="accent1"/>
                </a:solidFill>
              </a:rPr>
              <a:t>scientist</a:t>
            </a:r>
            <a:r>
              <a:rPr lang="en-US" altLang="zh-CN" dirty="0" smtClean="0">
                <a:solidFill>
                  <a:srgbClr val="FF0000"/>
                </a:solidFill>
              </a:rPr>
              <a:t>, will you research CFD?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CN" dirty="0" smtClean="0"/>
              <a:t>Thanks for your participant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Defining data quality</a:t>
            </a:r>
            <a:br>
              <a:rPr lang="en-GB" dirty="0" smtClean="0"/>
            </a:br>
            <a:r>
              <a:rPr lang="en-GB" dirty="0" smtClean="0"/>
              <a:t>how can CDF help?</a:t>
            </a:r>
            <a:endParaRPr lang="en-CA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76563" y="1628775"/>
            <a:ext cx="6091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solidFill>
                  <a:schemeClr val="bg1"/>
                </a:solidFill>
              </a:rPr>
              <a:t>Las 5 dimensiones de la calidad de datos*: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163" y="1411288"/>
            <a:ext cx="8680450" cy="46497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4825" y="1562100"/>
            <a:ext cx="2262188" cy="534988"/>
          </a:xfrm>
          <a:prstGeom prst="homePlate">
            <a:avLst>
              <a:gd name="adj" fmla="val 105712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 dirty="0">
                <a:hlinkClick r:id="" action="ppaction://noaction"/>
              </a:rPr>
              <a:t>Completeness</a:t>
            </a:r>
            <a:endParaRPr lang="en-GB" b="1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03550" y="1614488"/>
            <a:ext cx="5822950" cy="482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/>
              <a:t>All the required values are electronically recorded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8600" y="6126163"/>
            <a:ext cx="8250238" cy="579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u="sng">
                <a:solidFill>
                  <a:schemeClr val="accent2"/>
                </a:solidFill>
                <a:latin typeface="Verdana" pitchFamily="34" charset="0"/>
              </a:rPr>
              <a:t>*</a:t>
            </a:r>
            <a:r>
              <a:rPr lang="en-GB" sz="1600" b="1" i="1" u="sng">
                <a:solidFill>
                  <a:schemeClr val="accent2"/>
                </a:solidFill>
                <a:latin typeface="Verdana" pitchFamily="34" charset="0"/>
              </a:rPr>
              <a:t>Source</a:t>
            </a:r>
            <a:r>
              <a:rPr lang="en-GB" sz="1600" b="1" u="sng">
                <a:solidFill>
                  <a:schemeClr val="accent2"/>
                </a:solidFill>
                <a:latin typeface="Verdana" pitchFamily="34" charset="0"/>
              </a:rPr>
              <a:t>:</a:t>
            </a:r>
            <a:r>
              <a:rPr lang="en-GB" sz="1600" b="1">
                <a:solidFill>
                  <a:schemeClr val="accent2"/>
                </a:solidFill>
                <a:latin typeface="Verdana" pitchFamily="34" charset="0"/>
              </a:rPr>
              <a:t>  GCI/CapGemini Report: “Internal Data  Alignment”, May 2004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4825" y="2460625"/>
            <a:ext cx="2262188" cy="534988"/>
          </a:xfrm>
          <a:prstGeom prst="homePlate">
            <a:avLst>
              <a:gd name="adj" fmla="val 105712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>
                <a:hlinkClick r:id="" action="ppaction://noaction"/>
              </a:rPr>
              <a:t>Standards-based</a:t>
            </a:r>
            <a:endParaRPr lang="en-GB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01963" y="2513013"/>
            <a:ext cx="5822950" cy="482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/>
              <a:t>Data conforms to industry standards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04825" y="3313113"/>
            <a:ext cx="2262188" cy="534987"/>
          </a:xfrm>
          <a:prstGeom prst="homePlate">
            <a:avLst>
              <a:gd name="adj" fmla="val 105712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>
                <a:hlinkClick r:id="" action="ppaction://noaction"/>
              </a:rPr>
              <a:t>Consistency</a:t>
            </a:r>
            <a:endParaRPr lang="en-GB" b="1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001963" y="3359150"/>
            <a:ext cx="5822950" cy="482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/>
              <a:t>Data values aligned across systems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04825" y="4264025"/>
            <a:ext cx="2262188" cy="536575"/>
          </a:xfrm>
          <a:prstGeom prst="homePlate">
            <a:avLst>
              <a:gd name="adj" fmla="val 105399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>
                <a:hlinkClick r:id="" action="ppaction://noaction"/>
              </a:rPr>
              <a:t>Accuracy</a:t>
            </a:r>
            <a:endParaRPr lang="en-GB" b="1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001963" y="4310063"/>
            <a:ext cx="5822950" cy="482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/>
              <a:t>Data values are right, at the right time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04825" y="5208588"/>
            <a:ext cx="2262188" cy="536575"/>
          </a:xfrm>
          <a:prstGeom prst="homePlate">
            <a:avLst>
              <a:gd name="adj" fmla="val 105399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>
                <a:hlinkClick r:id="" action="ppaction://noaction"/>
              </a:rPr>
              <a:t>Time-stamped</a:t>
            </a:r>
            <a:endParaRPr lang="en-GB" b="1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003550" y="5262563"/>
            <a:ext cx="5822950" cy="482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b="1"/>
              <a:t>Validity timeframe of data is clear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Armstrong </a:t>
            </a:r>
            <a:r>
              <a:rPr lang="en-US" smtClean="0"/>
              <a:t>axios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964488" cy="381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functional dependency can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Determine particular value in one relation</a:t>
            </a:r>
          </a:p>
          <a:p>
            <a:r>
              <a:rPr lang="en-CA" dirty="0" smtClean="0"/>
              <a:t>FD will fulfill all the </a:t>
            </a:r>
            <a:r>
              <a:rPr lang="en-CA" dirty="0" err="1" smtClean="0"/>
              <a:t>tuples</a:t>
            </a:r>
            <a:r>
              <a:rPr lang="en-CA" dirty="0" smtClean="0"/>
              <a:t> in this relation</a:t>
            </a:r>
          </a:p>
          <a:p>
            <a:r>
              <a:rPr lang="en-CA" dirty="0" smtClean="0"/>
              <a:t>Help us to reduce error</a:t>
            </a:r>
          </a:p>
          <a:p>
            <a:r>
              <a:rPr lang="en-CA" dirty="0" smtClean="0"/>
              <a:t>orphan records are removed, domain value inaccuracies are corrected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Quick flash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Q - </a:t>
            </a:r>
            <a:r>
              <a:rPr lang="en-US" altLang="zh-CN" dirty="0" smtClean="0">
                <a:solidFill>
                  <a:srgbClr val="FF0000"/>
                </a:solidFill>
              </a:rPr>
              <a:t>What </a:t>
            </a:r>
            <a:r>
              <a:rPr lang="en-US" altLang="zh-CN" dirty="0" smtClean="0">
                <a:solidFill>
                  <a:srgbClr val="FF0000"/>
                </a:solidFill>
              </a:rPr>
              <a:t>kind of data quality challenge do we have?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Inconsistent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Q - How to deal with inconsistent data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Apply </a:t>
            </a:r>
            <a:r>
              <a:rPr lang="en-US" altLang="zh-CN" dirty="0" smtClean="0"/>
              <a:t>dependencies, constrains…</a:t>
            </a: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Inconsistent </a:t>
            </a:r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-Solution: by model the consistency</a:t>
            </a:r>
          </a:p>
          <a:p>
            <a:pPr>
              <a:buNone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Nice to have some objective rules to validate data inconsistency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i.e. if data satisfies some conditions, then it determines consistent value for related column.</a:t>
            </a:r>
          </a:p>
          <a:p>
            <a:pPr>
              <a:buNone/>
            </a:pPr>
            <a:r>
              <a:rPr lang="en-CA" dirty="0" smtClean="0"/>
              <a:t>So this is </a:t>
            </a:r>
            <a:r>
              <a:rPr lang="en-CA" dirty="0" smtClean="0">
                <a:solidFill>
                  <a:schemeClr val="accent1"/>
                </a:solidFill>
              </a:rPr>
              <a:t>Functional Dependency</a:t>
            </a:r>
          </a:p>
          <a:p>
            <a:pPr>
              <a:buNone/>
            </a:pPr>
            <a:r>
              <a:rPr lang="en-CA" dirty="0" smtClean="0"/>
              <a:t>	A functional dependency defines that the data in the data object may be normalized.</a:t>
            </a:r>
            <a:endParaRPr lang="en-CA" dirty="0"/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Reality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zh-CN" dirty="0" smtClean="0"/>
              <a:t>In real world, heterogeneity always happen</a:t>
            </a:r>
          </a:p>
          <a:p>
            <a:pPr>
              <a:buNone/>
            </a:pPr>
            <a:r>
              <a:rPr lang="en-CA" altLang="zh-CN" dirty="0" smtClean="0"/>
              <a:t>	ZIP codes in Canada indicate Street, but it doesn’t apply in America </a:t>
            </a:r>
          </a:p>
          <a:p>
            <a:pPr>
              <a:buNone/>
            </a:pPr>
            <a:endParaRPr lang="en-CA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CA" altLang="zh-CN" dirty="0" smtClean="0">
                <a:solidFill>
                  <a:srgbClr val="FF0000"/>
                </a:solidFill>
              </a:rPr>
              <a:t>Q: Other example?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511" y="332656"/>
          <a:ext cx="86409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3"/>
                <a:gridCol w="1543029"/>
                <a:gridCol w="1100693"/>
                <a:gridCol w="1800200"/>
                <a:gridCol w="1419587"/>
                <a:gridCol w="1604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REGION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LENGTHOFSERVICE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BASESALARY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VARIOUSBONUS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 - 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 – 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 – 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 –</a:t>
                      </a:r>
                      <a:r>
                        <a:rPr lang="en-US" baseline="0" dirty="0" smtClean="0"/>
                        <a:t> 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1500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 – II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 – II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1600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4653136"/>
            <a:ext cx="5002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2400" dirty="0" smtClean="0">
              <a:solidFill>
                <a:srgbClr val="FF0000"/>
              </a:solidFill>
            </a:endParaRPr>
          </a:p>
          <a:p>
            <a:r>
              <a:rPr lang="en-CA" sz="2400" dirty="0" smtClean="0">
                <a:solidFill>
                  <a:srgbClr val="FF0000"/>
                </a:solidFill>
              </a:rPr>
              <a:t>Q: What can we get from this relation?</a:t>
            </a:r>
          </a:p>
          <a:p>
            <a:r>
              <a:rPr lang="en-CA" sz="2400" dirty="0" smtClean="0">
                <a:solidFill>
                  <a:srgbClr val="FF0000"/>
                </a:solidFill>
              </a:rPr>
              <a:t>Any </a:t>
            </a:r>
            <a:r>
              <a:rPr lang="en-CA" sz="2400" dirty="0" smtClean="0">
                <a:solidFill>
                  <a:srgbClr val="FF0000"/>
                </a:solidFill>
              </a:rPr>
              <a:t>FD exist?</a:t>
            </a:r>
          </a:p>
          <a:p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Functional Dependency can’t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FD can’t handle specific conditions</a:t>
            </a:r>
          </a:p>
          <a:p>
            <a:r>
              <a:rPr lang="en-CA" dirty="0" smtClean="0"/>
              <a:t>FD doesn’t allow values, it cares table structure</a:t>
            </a:r>
          </a:p>
          <a:p>
            <a:r>
              <a:rPr lang="en-CA" altLang="zh-CN" dirty="0" smtClean="0"/>
              <a:t>If we put several “standards” into one relation, FD can only describe general </a:t>
            </a:r>
            <a:r>
              <a:rPr lang="en-CA" altLang="zh-CN" u="sng" dirty="0" smtClean="0"/>
              <a:t>column relations</a:t>
            </a:r>
          </a:p>
          <a:p>
            <a:endParaRPr lang="en-CA" altLang="zh-CN" u="sng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Q – How to cope with these issues?</a:t>
            </a:r>
            <a:endParaRPr lang="en-CA" altLang="zh-CN" dirty="0" smtClean="0">
              <a:solidFill>
                <a:srgbClr val="FF0000"/>
              </a:solidFill>
            </a:endParaRP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FD and CFD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FD looks like</a:t>
            </a:r>
          </a:p>
          <a:p>
            <a:pPr>
              <a:buNone/>
            </a:pPr>
            <a:r>
              <a:rPr lang="en-US" altLang="zh-CN" dirty="0" smtClean="0"/>
              <a:t>f1: [COUNTRY] </a:t>
            </a:r>
            <a:r>
              <a:rPr lang="en-US" altLang="zh-CN" dirty="0" smtClean="0">
                <a:sym typeface="Wingdings" pitchFamily="2" charset="2"/>
              </a:rPr>
              <a:t> [REGION]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A CFD looks like</a:t>
            </a:r>
          </a:p>
          <a:p>
            <a:pPr>
              <a:buNone/>
            </a:pPr>
            <a:r>
              <a:rPr lang="en-US" altLang="zh-CN" dirty="0" smtClean="0"/>
              <a:t>Cf1: ([COUNTRY, TITLE] </a:t>
            </a:r>
            <a:r>
              <a:rPr lang="en-US" altLang="zh-CN" dirty="0" smtClean="0">
                <a:sym typeface="Wingdings" pitchFamily="2" charset="2"/>
              </a:rPr>
              <a:t> [BASESALARY], T1)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378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BASESALARY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Engineer -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Engineer -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566124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CFDs are a form of </a:t>
            </a:r>
            <a:r>
              <a:rPr lang="en-US" altLang="zh-CN" sz="2400" u="sng" dirty="0" smtClean="0"/>
              <a:t>constrained</a:t>
            </a:r>
            <a:r>
              <a:rPr lang="en-US" altLang="zh-CN" sz="2400" dirty="0" smtClean="0"/>
              <a:t> functional dependencies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3008</TotalTime>
  <Words>1031</Words>
  <Application>Microsoft Office PowerPoint</Application>
  <PresentationFormat>On-screen Show (4:3)</PresentationFormat>
  <Paragraphs>301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Discussion of Conditional Functional Dependencies</vt:lpstr>
      <vt:lpstr>In the next 20 minutes…</vt:lpstr>
      <vt:lpstr>Quick flash:</vt:lpstr>
      <vt:lpstr>Inconsistent data</vt:lpstr>
      <vt:lpstr>Inconsistent data</vt:lpstr>
      <vt:lpstr>Reality problems</vt:lpstr>
      <vt:lpstr>Slide 7</vt:lpstr>
      <vt:lpstr>What Functional Dependency can’t do?</vt:lpstr>
      <vt:lpstr>FD and CFD</vt:lpstr>
      <vt:lpstr>“Boss” salary in the last 5 years</vt:lpstr>
      <vt:lpstr>CFDs prosperities</vt:lpstr>
      <vt:lpstr>How to use CFDs?</vt:lpstr>
      <vt:lpstr>Understand SQL</vt:lpstr>
      <vt:lpstr>SQL examples:</vt:lpstr>
      <vt:lpstr>Merge CFDs</vt:lpstr>
      <vt:lpstr>Factor which impact detection result</vt:lpstr>
      <vt:lpstr>Experimental study</vt:lpstr>
      <vt:lpstr>Slide 18</vt:lpstr>
      <vt:lpstr>Slide 19</vt:lpstr>
      <vt:lpstr>Slide 20</vt:lpstr>
      <vt:lpstr>Slide 21</vt:lpstr>
      <vt:lpstr>Contribution of this paper</vt:lpstr>
      <vt:lpstr>Prospect of CFDs</vt:lpstr>
      <vt:lpstr>Let’s review the final question</vt:lpstr>
      <vt:lpstr>Slide 25</vt:lpstr>
      <vt:lpstr>Backup slides</vt:lpstr>
      <vt:lpstr>Defining data quality how can CDF help?</vt:lpstr>
      <vt:lpstr>Armstrong axios</vt:lpstr>
      <vt:lpstr>What functional dependency can do?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EK9</dc:creator>
  <cp:lastModifiedBy>EK9</cp:lastModifiedBy>
  <cp:revision>113</cp:revision>
  <dcterms:created xsi:type="dcterms:W3CDTF">2013-09-25T21:49:06Z</dcterms:created>
  <dcterms:modified xsi:type="dcterms:W3CDTF">2013-09-30T03:41:02Z</dcterms:modified>
</cp:coreProperties>
</file>