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7"/>
  </p:notesMasterIdLst>
  <p:sldIdLst>
    <p:sldId id="256" r:id="rId3"/>
    <p:sldId id="257" r:id="rId4"/>
    <p:sldId id="267" r:id="rId5"/>
    <p:sldId id="268" r:id="rId6"/>
    <p:sldId id="275" r:id="rId7"/>
    <p:sldId id="258" r:id="rId8"/>
    <p:sldId id="270" r:id="rId9"/>
    <p:sldId id="283" r:id="rId10"/>
    <p:sldId id="274" r:id="rId11"/>
    <p:sldId id="276" r:id="rId12"/>
    <p:sldId id="277" r:id="rId13"/>
    <p:sldId id="278" r:id="rId14"/>
    <p:sldId id="279" r:id="rId15"/>
    <p:sldId id="280" r:id="rId16"/>
    <p:sldId id="282" r:id="rId17"/>
    <p:sldId id="265" r:id="rId18"/>
    <p:sldId id="266" r:id="rId19"/>
    <p:sldId id="289" r:id="rId20"/>
    <p:sldId id="290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6232" autoAdjust="0"/>
  </p:normalViewPr>
  <p:slideViewPr>
    <p:cSldViewPr>
      <p:cViewPr>
        <p:scale>
          <a:sx n="100" d="100"/>
          <a:sy n="100" d="100"/>
        </p:scale>
        <p:origin x="-941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AF5CE-5FBD-402F-AF59-E054B02DA9EB}" type="doc">
      <dgm:prSet loTypeId="urn:microsoft.com/office/officeart/2005/8/layout/cycle8" loCatId="cycle" qsTypeId="urn:microsoft.com/office/officeart/2005/8/quickstyle/3d9" qsCatId="3D" csTypeId="urn:microsoft.com/office/officeart/2005/8/colors/colorful1" csCatId="colorful" phldr="1"/>
      <dgm:spPr/>
    </dgm:pt>
    <dgm:pt modelId="{E34E8651-765F-49DB-A370-8E3003E3E414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CA" dirty="0"/>
        </a:p>
      </dgm:t>
    </dgm:pt>
    <dgm:pt modelId="{B897C783-01EF-4A03-8EC4-F0DF89B275DD}" type="parTrans" cxnId="{7F2DBC51-9647-42EF-A30A-31DF795BB949}">
      <dgm:prSet/>
      <dgm:spPr/>
      <dgm:t>
        <a:bodyPr/>
        <a:lstStyle/>
        <a:p>
          <a:endParaRPr lang="en-CA"/>
        </a:p>
      </dgm:t>
    </dgm:pt>
    <dgm:pt modelId="{A7152227-BD03-46A0-B145-B4FC2814E3DF}" type="sibTrans" cxnId="{7F2DBC51-9647-42EF-A30A-31DF795BB949}">
      <dgm:prSet/>
      <dgm:spPr/>
      <dgm:t>
        <a:bodyPr/>
        <a:lstStyle/>
        <a:p>
          <a:endParaRPr lang="en-CA"/>
        </a:p>
      </dgm:t>
    </dgm:pt>
    <dgm:pt modelId="{AC66E2AC-6FD4-4A36-8A79-589A3DF04AE3}">
      <dgm:prSet phldrT="[Text]"/>
      <dgm:spPr/>
      <dgm:t>
        <a:bodyPr/>
        <a:lstStyle/>
        <a:p>
          <a:r>
            <a:rPr lang="en-US" dirty="0" smtClean="0"/>
            <a:t>Organizational</a:t>
          </a:r>
          <a:endParaRPr lang="en-CA" dirty="0"/>
        </a:p>
      </dgm:t>
    </dgm:pt>
    <dgm:pt modelId="{52082807-A40C-4572-9BBB-1D6F762CF28D}" type="parTrans" cxnId="{66933D33-5E60-4F2C-AE60-8BAB19A23DFB}">
      <dgm:prSet/>
      <dgm:spPr/>
      <dgm:t>
        <a:bodyPr/>
        <a:lstStyle/>
        <a:p>
          <a:endParaRPr lang="en-CA"/>
        </a:p>
      </dgm:t>
    </dgm:pt>
    <dgm:pt modelId="{FB6F01C3-9956-4060-B9DC-64B1B6154C88}" type="sibTrans" cxnId="{66933D33-5E60-4F2C-AE60-8BAB19A23DFB}">
      <dgm:prSet/>
      <dgm:spPr/>
      <dgm:t>
        <a:bodyPr/>
        <a:lstStyle/>
        <a:p>
          <a:endParaRPr lang="en-CA"/>
        </a:p>
      </dgm:t>
    </dgm:pt>
    <dgm:pt modelId="{1DBE2AF4-5710-44C5-BC0D-4E3215EEDAD4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CA" dirty="0"/>
        </a:p>
      </dgm:t>
    </dgm:pt>
    <dgm:pt modelId="{5D7E342D-B59A-4683-BBF5-FF0EBCF9CA2F}" type="parTrans" cxnId="{C60B5E4F-B088-4AE5-974B-64502732D5A7}">
      <dgm:prSet/>
      <dgm:spPr/>
      <dgm:t>
        <a:bodyPr/>
        <a:lstStyle/>
        <a:p>
          <a:endParaRPr lang="en-CA"/>
        </a:p>
      </dgm:t>
    </dgm:pt>
    <dgm:pt modelId="{4E1D80D0-9EDC-484E-921B-8906BF2CAC7C}" type="sibTrans" cxnId="{C60B5E4F-B088-4AE5-974B-64502732D5A7}">
      <dgm:prSet/>
      <dgm:spPr/>
      <dgm:t>
        <a:bodyPr/>
        <a:lstStyle/>
        <a:p>
          <a:endParaRPr lang="en-CA"/>
        </a:p>
      </dgm:t>
    </dgm:pt>
    <dgm:pt modelId="{5E76EAAC-AEED-4F82-94B3-2C671A831992}" type="pres">
      <dgm:prSet presAssocID="{2DFAF5CE-5FBD-402F-AF59-E054B02DA9EB}" presName="compositeShape" presStyleCnt="0">
        <dgm:presLayoutVars>
          <dgm:chMax val="7"/>
          <dgm:dir/>
          <dgm:resizeHandles val="exact"/>
        </dgm:presLayoutVars>
      </dgm:prSet>
      <dgm:spPr/>
    </dgm:pt>
    <dgm:pt modelId="{B390288D-F7BE-4262-8F86-F8AEA789174F}" type="pres">
      <dgm:prSet presAssocID="{2DFAF5CE-5FBD-402F-AF59-E054B02DA9EB}" presName="wedge1" presStyleLbl="node1" presStyleIdx="0" presStyleCnt="3"/>
      <dgm:spPr/>
      <dgm:t>
        <a:bodyPr/>
        <a:lstStyle/>
        <a:p>
          <a:endParaRPr lang="en-CA"/>
        </a:p>
      </dgm:t>
    </dgm:pt>
    <dgm:pt modelId="{00EB335E-1FD9-4348-AF7B-34C5D2950B78}" type="pres">
      <dgm:prSet presAssocID="{2DFAF5CE-5FBD-402F-AF59-E054B02DA9EB}" presName="dummy1a" presStyleCnt="0"/>
      <dgm:spPr/>
    </dgm:pt>
    <dgm:pt modelId="{DC23910D-21BE-4BB1-9A18-DC6228B41EE3}" type="pres">
      <dgm:prSet presAssocID="{2DFAF5CE-5FBD-402F-AF59-E054B02DA9EB}" presName="dummy1b" presStyleCnt="0"/>
      <dgm:spPr/>
    </dgm:pt>
    <dgm:pt modelId="{7A05662B-9A32-48D6-B915-8C8F4DCF1A80}" type="pres">
      <dgm:prSet presAssocID="{2DFAF5CE-5FBD-402F-AF59-E054B02DA9E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6EC954-4970-4736-B196-619FF4569750}" type="pres">
      <dgm:prSet presAssocID="{2DFAF5CE-5FBD-402F-AF59-E054B02DA9EB}" presName="wedge2" presStyleLbl="node1" presStyleIdx="1" presStyleCnt="3"/>
      <dgm:spPr/>
      <dgm:t>
        <a:bodyPr/>
        <a:lstStyle/>
        <a:p>
          <a:endParaRPr lang="en-CA"/>
        </a:p>
      </dgm:t>
    </dgm:pt>
    <dgm:pt modelId="{BF6F4A7B-DA33-4B55-A181-B00493AC0AED}" type="pres">
      <dgm:prSet presAssocID="{2DFAF5CE-5FBD-402F-AF59-E054B02DA9EB}" presName="dummy2a" presStyleCnt="0"/>
      <dgm:spPr/>
    </dgm:pt>
    <dgm:pt modelId="{8C076BFB-BA68-4938-A3EA-5D19009D754A}" type="pres">
      <dgm:prSet presAssocID="{2DFAF5CE-5FBD-402F-AF59-E054B02DA9EB}" presName="dummy2b" presStyleCnt="0"/>
      <dgm:spPr/>
    </dgm:pt>
    <dgm:pt modelId="{0F94199E-2C71-43CA-8D52-6DEA5132646D}" type="pres">
      <dgm:prSet presAssocID="{2DFAF5CE-5FBD-402F-AF59-E054B02DA9E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D404C1-63C7-46A9-A83D-BA92E60F1AAB}" type="pres">
      <dgm:prSet presAssocID="{2DFAF5CE-5FBD-402F-AF59-E054B02DA9EB}" presName="wedge3" presStyleLbl="node1" presStyleIdx="2" presStyleCnt="3"/>
      <dgm:spPr/>
      <dgm:t>
        <a:bodyPr/>
        <a:lstStyle/>
        <a:p>
          <a:endParaRPr lang="en-CA"/>
        </a:p>
      </dgm:t>
    </dgm:pt>
    <dgm:pt modelId="{663A475F-44B5-4412-9FF7-69469DA2A467}" type="pres">
      <dgm:prSet presAssocID="{2DFAF5CE-5FBD-402F-AF59-E054B02DA9EB}" presName="dummy3a" presStyleCnt="0"/>
      <dgm:spPr/>
    </dgm:pt>
    <dgm:pt modelId="{1A44FB9C-066E-4A56-A38F-E9CC7E81C1D9}" type="pres">
      <dgm:prSet presAssocID="{2DFAF5CE-5FBD-402F-AF59-E054B02DA9EB}" presName="dummy3b" presStyleCnt="0"/>
      <dgm:spPr/>
    </dgm:pt>
    <dgm:pt modelId="{A65C7D7B-6264-4A3F-AA35-88E3F0600CBA}" type="pres">
      <dgm:prSet presAssocID="{2DFAF5CE-5FBD-402F-AF59-E054B02DA9E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2D9652-3550-4B5D-9AA9-4A72BD672364}" type="pres">
      <dgm:prSet presAssocID="{A7152227-BD03-46A0-B145-B4FC2814E3DF}" presName="arrowWedge1" presStyleLbl="fgSibTrans2D1" presStyleIdx="0" presStyleCnt="3"/>
      <dgm:spPr/>
    </dgm:pt>
    <dgm:pt modelId="{9C681DE8-0A75-4A3F-A6D3-CA7E29FB975F}" type="pres">
      <dgm:prSet presAssocID="{FB6F01C3-9956-4060-B9DC-64B1B6154C88}" presName="arrowWedge2" presStyleLbl="fgSibTrans2D1" presStyleIdx="1" presStyleCnt="3"/>
      <dgm:spPr/>
    </dgm:pt>
    <dgm:pt modelId="{F439E63E-EC29-4647-8F2D-3B8C18C8BB0A}" type="pres">
      <dgm:prSet presAssocID="{4E1D80D0-9EDC-484E-921B-8906BF2CAC7C}" presName="arrowWedge3" presStyleLbl="fgSibTrans2D1" presStyleIdx="2" presStyleCnt="3"/>
      <dgm:spPr/>
    </dgm:pt>
  </dgm:ptLst>
  <dgm:cxnLst>
    <dgm:cxn modelId="{DDF780BE-EDCE-477D-A60D-093681E3D88E}" type="presOf" srcId="{1DBE2AF4-5710-44C5-BC0D-4E3215EEDAD4}" destId="{59D404C1-63C7-46A9-A83D-BA92E60F1AAB}" srcOrd="0" destOrd="0" presId="urn:microsoft.com/office/officeart/2005/8/layout/cycle8"/>
    <dgm:cxn modelId="{182D2005-7636-41C7-8614-3FA0A1E257A8}" type="presOf" srcId="{1DBE2AF4-5710-44C5-BC0D-4E3215EEDAD4}" destId="{A65C7D7B-6264-4A3F-AA35-88E3F0600CBA}" srcOrd="1" destOrd="0" presId="urn:microsoft.com/office/officeart/2005/8/layout/cycle8"/>
    <dgm:cxn modelId="{5904039B-D84C-4197-92F3-CABEDC3995CE}" type="presOf" srcId="{AC66E2AC-6FD4-4A36-8A79-589A3DF04AE3}" destId="{D56EC954-4970-4736-B196-619FF4569750}" srcOrd="0" destOrd="0" presId="urn:microsoft.com/office/officeart/2005/8/layout/cycle8"/>
    <dgm:cxn modelId="{2A6C5FD5-9F81-4F8C-A87F-475672BD9F8E}" type="presOf" srcId="{AC66E2AC-6FD4-4A36-8A79-589A3DF04AE3}" destId="{0F94199E-2C71-43CA-8D52-6DEA5132646D}" srcOrd="1" destOrd="0" presId="urn:microsoft.com/office/officeart/2005/8/layout/cycle8"/>
    <dgm:cxn modelId="{C60B5E4F-B088-4AE5-974B-64502732D5A7}" srcId="{2DFAF5CE-5FBD-402F-AF59-E054B02DA9EB}" destId="{1DBE2AF4-5710-44C5-BC0D-4E3215EEDAD4}" srcOrd="2" destOrd="0" parTransId="{5D7E342D-B59A-4683-BBF5-FF0EBCF9CA2F}" sibTransId="{4E1D80D0-9EDC-484E-921B-8906BF2CAC7C}"/>
    <dgm:cxn modelId="{66933D33-5E60-4F2C-AE60-8BAB19A23DFB}" srcId="{2DFAF5CE-5FBD-402F-AF59-E054B02DA9EB}" destId="{AC66E2AC-6FD4-4A36-8A79-589A3DF04AE3}" srcOrd="1" destOrd="0" parTransId="{52082807-A40C-4572-9BBB-1D6F762CF28D}" sibTransId="{FB6F01C3-9956-4060-B9DC-64B1B6154C88}"/>
    <dgm:cxn modelId="{6368B5E5-5FF6-4164-8199-D5AD2E311A43}" type="presOf" srcId="{2DFAF5CE-5FBD-402F-AF59-E054B02DA9EB}" destId="{5E76EAAC-AEED-4F82-94B3-2C671A831992}" srcOrd="0" destOrd="0" presId="urn:microsoft.com/office/officeart/2005/8/layout/cycle8"/>
    <dgm:cxn modelId="{AE189455-B1F8-4CFE-99E3-223AD770F218}" type="presOf" srcId="{E34E8651-765F-49DB-A370-8E3003E3E414}" destId="{B390288D-F7BE-4262-8F86-F8AEA789174F}" srcOrd="0" destOrd="0" presId="urn:microsoft.com/office/officeart/2005/8/layout/cycle8"/>
    <dgm:cxn modelId="{7F2DBC51-9647-42EF-A30A-31DF795BB949}" srcId="{2DFAF5CE-5FBD-402F-AF59-E054B02DA9EB}" destId="{E34E8651-765F-49DB-A370-8E3003E3E414}" srcOrd="0" destOrd="0" parTransId="{B897C783-01EF-4A03-8EC4-F0DF89B275DD}" sibTransId="{A7152227-BD03-46A0-B145-B4FC2814E3DF}"/>
    <dgm:cxn modelId="{C69FEB94-8315-4306-84CB-A694D1744870}" type="presOf" srcId="{E34E8651-765F-49DB-A370-8E3003E3E414}" destId="{7A05662B-9A32-48D6-B915-8C8F4DCF1A80}" srcOrd="1" destOrd="0" presId="urn:microsoft.com/office/officeart/2005/8/layout/cycle8"/>
    <dgm:cxn modelId="{3F1E9708-9A25-4BF2-B6CB-315DE5F71E8A}" type="presParOf" srcId="{5E76EAAC-AEED-4F82-94B3-2C671A831992}" destId="{B390288D-F7BE-4262-8F86-F8AEA789174F}" srcOrd="0" destOrd="0" presId="urn:microsoft.com/office/officeart/2005/8/layout/cycle8"/>
    <dgm:cxn modelId="{D7F9AE8C-FAA0-41B2-A1F8-527CC14A90C1}" type="presParOf" srcId="{5E76EAAC-AEED-4F82-94B3-2C671A831992}" destId="{00EB335E-1FD9-4348-AF7B-34C5D2950B78}" srcOrd="1" destOrd="0" presId="urn:microsoft.com/office/officeart/2005/8/layout/cycle8"/>
    <dgm:cxn modelId="{CDD90754-BF5C-4E50-AF41-C1A05A1D6934}" type="presParOf" srcId="{5E76EAAC-AEED-4F82-94B3-2C671A831992}" destId="{DC23910D-21BE-4BB1-9A18-DC6228B41EE3}" srcOrd="2" destOrd="0" presId="urn:microsoft.com/office/officeart/2005/8/layout/cycle8"/>
    <dgm:cxn modelId="{D28B1061-0296-434D-9DA9-85319801CC16}" type="presParOf" srcId="{5E76EAAC-AEED-4F82-94B3-2C671A831992}" destId="{7A05662B-9A32-48D6-B915-8C8F4DCF1A80}" srcOrd="3" destOrd="0" presId="urn:microsoft.com/office/officeart/2005/8/layout/cycle8"/>
    <dgm:cxn modelId="{A47A71B7-A578-46C4-92FC-97C6447AE92C}" type="presParOf" srcId="{5E76EAAC-AEED-4F82-94B3-2C671A831992}" destId="{D56EC954-4970-4736-B196-619FF4569750}" srcOrd="4" destOrd="0" presId="urn:microsoft.com/office/officeart/2005/8/layout/cycle8"/>
    <dgm:cxn modelId="{A4A1C553-3BDF-4440-9803-8D320B868CBE}" type="presParOf" srcId="{5E76EAAC-AEED-4F82-94B3-2C671A831992}" destId="{BF6F4A7B-DA33-4B55-A181-B00493AC0AED}" srcOrd="5" destOrd="0" presId="urn:microsoft.com/office/officeart/2005/8/layout/cycle8"/>
    <dgm:cxn modelId="{3AE4BECF-BE80-43BD-85EB-162FF38DEABE}" type="presParOf" srcId="{5E76EAAC-AEED-4F82-94B3-2C671A831992}" destId="{8C076BFB-BA68-4938-A3EA-5D19009D754A}" srcOrd="6" destOrd="0" presId="urn:microsoft.com/office/officeart/2005/8/layout/cycle8"/>
    <dgm:cxn modelId="{40BAC2DD-87A9-4FEE-9968-280CCBECEEDB}" type="presParOf" srcId="{5E76EAAC-AEED-4F82-94B3-2C671A831992}" destId="{0F94199E-2C71-43CA-8D52-6DEA5132646D}" srcOrd="7" destOrd="0" presId="urn:microsoft.com/office/officeart/2005/8/layout/cycle8"/>
    <dgm:cxn modelId="{C08869E6-75AD-4D17-A388-633F5C76F467}" type="presParOf" srcId="{5E76EAAC-AEED-4F82-94B3-2C671A831992}" destId="{59D404C1-63C7-46A9-A83D-BA92E60F1AAB}" srcOrd="8" destOrd="0" presId="urn:microsoft.com/office/officeart/2005/8/layout/cycle8"/>
    <dgm:cxn modelId="{536D2EBB-579E-4F22-B470-39F423616BC7}" type="presParOf" srcId="{5E76EAAC-AEED-4F82-94B3-2C671A831992}" destId="{663A475F-44B5-4412-9FF7-69469DA2A467}" srcOrd="9" destOrd="0" presId="urn:microsoft.com/office/officeart/2005/8/layout/cycle8"/>
    <dgm:cxn modelId="{CCF4F144-BD5B-47C8-8853-81E524D98F82}" type="presParOf" srcId="{5E76EAAC-AEED-4F82-94B3-2C671A831992}" destId="{1A44FB9C-066E-4A56-A38F-E9CC7E81C1D9}" srcOrd="10" destOrd="0" presId="urn:microsoft.com/office/officeart/2005/8/layout/cycle8"/>
    <dgm:cxn modelId="{3DC04FFF-66D5-4B6F-96C9-9F62FC405A8C}" type="presParOf" srcId="{5E76EAAC-AEED-4F82-94B3-2C671A831992}" destId="{A65C7D7B-6264-4A3F-AA35-88E3F0600CBA}" srcOrd="11" destOrd="0" presId="urn:microsoft.com/office/officeart/2005/8/layout/cycle8"/>
    <dgm:cxn modelId="{364AD85D-D430-4AC5-8552-580983664EB9}" type="presParOf" srcId="{5E76EAAC-AEED-4F82-94B3-2C671A831992}" destId="{DC2D9652-3550-4B5D-9AA9-4A72BD672364}" srcOrd="12" destOrd="0" presId="urn:microsoft.com/office/officeart/2005/8/layout/cycle8"/>
    <dgm:cxn modelId="{78D0BC9E-80C0-4122-9C3D-C49099CFFB25}" type="presParOf" srcId="{5E76EAAC-AEED-4F82-94B3-2C671A831992}" destId="{9C681DE8-0A75-4A3F-A6D3-CA7E29FB975F}" srcOrd="13" destOrd="0" presId="urn:microsoft.com/office/officeart/2005/8/layout/cycle8"/>
    <dgm:cxn modelId="{7BE91DD0-A77E-4592-B9FF-3255ED95DC99}" type="presParOf" srcId="{5E76EAAC-AEED-4F82-94B3-2C671A831992}" destId="{F439E63E-EC29-4647-8F2D-3B8C18C8BB0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90288D-F7BE-4262-8F86-F8AEA789174F}">
      <dsp:nvSpPr>
        <dsp:cNvPr id="0" name=""/>
        <dsp:cNvSpPr/>
      </dsp:nvSpPr>
      <dsp:spPr>
        <a:xfrm>
          <a:off x="1200402" y="224664"/>
          <a:ext cx="2903362" cy="290336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</a:t>
          </a:r>
          <a:endParaRPr lang="en-CA" sz="1900" kern="1200" dirty="0"/>
        </a:p>
      </dsp:txBody>
      <dsp:txXfrm>
        <a:off x="2730543" y="839901"/>
        <a:ext cx="1036915" cy="864096"/>
      </dsp:txXfrm>
    </dsp:sp>
    <dsp:sp modelId="{D56EC954-4970-4736-B196-619FF4569750}">
      <dsp:nvSpPr>
        <dsp:cNvPr id="0" name=""/>
        <dsp:cNvSpPr/>
      </dsp:nvSpPr>
      <dsp:spPr>
        <a:xfrm>
          <a:off x="1140606" y="328356"/>
          <a:ext cx="2903362" cy="290336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Organizational</a:t>
          </a:r>
          <a:endParaRPr lang="en-CA" sz="1900" kern="1200" dirty="0"/>
        </a:p>
      </dsp:txBody>
      <dsp:txXfrm>
        <a:off x="1831883" y="2212085"/>
        <a:ext cx="1555372" cy="760404"/>
      </dsp:txXfrm>
    </dsp:sp>
    <dsp:sp modelId="{59D404C1-63C7-46A9-A83D-BA92E60F1AAB}">
      <dsp:nvSpPr>
        <dsp:cNvPr id="0" name=""/>
        <dsp:cNvSpPr/>
      </dsp:nvSpPr>
      <dsp:spPr>
        <a:xfrm>
          <a:off x="1080811" y="224664"/>
          <a:ext cx="2903362" cy="290336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Technical</a:t>
          </a:r>
          <a:endParaRPr lang="en-CA" sz="1900" kern="1200" dirty="0"/>
        </a:p>
      </dsp:txBody>
      <dsp:txXfrm>
        <a:off x="1417117" y="839901"/>
        <a:ext cx="1036915" cy="864096"/>
      </dsp:txXfrm>
    </dsp:sp>
    <dsp:sp modelId="{DC2D9652-3550-4B5D-9AA9-4A72BD672364}">
      <dsp:nvSpPr>
        <dsp:cNvPr id="0" name=""/>
        <dsp:cNvSpPr/>
      </dsp:nvSpPr>
      <dsp:spPr>
        <a:xfrm>
          <a:off x="1020909" y="44932"/>
          <a:ext cx="3262826" cy="326282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681DE8-0A75-4A3F-A6D3-CA7E29FB975F}">
      <dsp:nvSpPr>
        <dsp:cNvPr id="0" name=""/>
        <dsp:cNvSpPr/>
      </dsp:nvSpPr>
      <dsp:spPr>
        <a:xfrm>
          <a:off x="960874" y="148440"/>
          <a:ext cx="3262826" cy="326282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39E63E-EC29-4647-8F2D-3B8C18C8BB0A}">
      <dsp:nvSpPr>
        <dsp:cNvPr id="0" name=""/>
        <dsp:cNvSpPr/>
      </dsp:nvSpPr>
      <dsp:spPr>
        <a:xfrm>
          <a:off x="900839" y="44932"/>
          <a:ext cx="3262826" cy="326282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times organization don’t have capacity to put MDE as parallel or pilot</a:t>
            </a:r>
          </a:p>
          <a:p>
            <a:r>
              <a:rPr lang="en-US" baseline="0" dirty="0" smtClean="0"/>
              <a:t>So the organization and MDE users must be motivated  to use MDE is make it a success, faith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Newly engineering are good candidate to be</a:t>
            </a:r>
            <a:r>
              <a:rPr lang="en-US" baseline="0" dirty="0" smtClean="0"/>
              <a:t> modeler where gurus don’t want to change (own concerns)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culture issue rather than technical issue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Cock changed its logo / font / out-looking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Modeler are very good at modeling, but don’t need too many</a:t>
            </a:r>
          </a:p>
          <a:p>
            <a:r>
              <a:rPr lang="en-US" dirty="0" smtClean="0"/>
              <a:t>Employees</a:t>
            </a:r>
            <a:r>
              <a:rPr lang="en-US" baseline="0" dirty="0" smtClean="0"/>
              <a:t> consider from business stable view, prefer more resource who can programming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reason is that modeling is not well included in programmer training</a:t>
            </a:r>
          </a:p>
          <a:p>
            <a:r>
              <a:rPr lang="en-US" baseline="0" dirty="0" smtClean="0"/>
              <a:t>An ideal situation is that programmers can also well use modeling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r>
              <a:rPr lang="en-US" baseline="0" dirty="0" smtClean="0"/>
              <a:t> creep in project management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suitable to embedded software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won’t say</a:t>
            </a:r>
            <a:r>
              <a:rPr lang="en-US" baseline="0" dirty="0" smtClean="0"/>
              <a:t> because organization politics</a:t>
            </a:r>
            <a:endParaRPr lang="en-US" dirty="0" smtClean="0"/>
          </a:p>
          <a:p>
            <a:r>
              <a:rPr lang="en-US" dirty="0" smtClean="0"/>
              <a:t>Productivity is not the only</a:t>
            </a:r>
            <a:r>
              <a:rPr lang="en-US" baseline="0" dirty="0" smtClean="0"/>
              <a:t> even necessary improvement to 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don’t have confident to MDE</a:t>
            </a:r>
          </a:p>
          <a:p>
            <a:r>
              <a:rPr lang="en-US" dirty="0" smtClean="0"/>
              <a:t>Be a wise guy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still need to evolve MDE, from either technical aspect and other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-  as expected, caused different requirement to the organizations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Requirement</a:t>
            </a:r>
            <a:r>
              <a:rPr lang="en-US" baseline="0" dirty="0" smtClean="0"/>
              <a:t> change – model is not the key factor to get new business opportunities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generation – Integration</a:t>
            </a:r>
            <a:r>
              <a:rPr lang="en-US" baseline="0" dirty="0" smtClean="0"/>
              <a:t> issue </a:t>
            </a:r>
            <a:r>
              <a:rPr lang="en-US" dirty="0" smtClean="0"/>
              <a:t>reason is less obvious,</a:t>
            </a:r>
          </a:p>
          <a:p>
            <a:r>
              <a:rPr lang="en-US" dirty="0" smtClean="0"/>
              <a:t>different process, different in the requirements of the projects on which is it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– reveal there are some issues to UML itself</a:t>
            </a:r>
            <a:endParaRPr lang="en-CA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 engineering (RTE)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Synchronize change,</a:t>
            </a:r>
            <a:r>
              <a:rPr lang="en-C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avoid </a:t>
            </a:r>
            <a:r>
              <a:rPr lang="en-CA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inconsistent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the other artifacts.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organization doesn’t pay attention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this part reflecting to the process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development process may be critical to the successful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of MDE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to Model: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technical issue,</a:t>
            </a:r>
            <a:r>
              <a:rPr lang="en-US" dirty="0" smtClean="0"/>
              <a:t> the organization has non-product-oriented pressure</a:t>
            </a:r>
            <a:endParaRPr lang="en-CA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jump through hoops 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a lot of extra things so you can have or do something you want </a:t>
            </a:r>
            <a:r>
              <a:rPr lang="en-CA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company is jumping through hoops these days to try to please advertisers.</a:t>
            </a:r>
            <a:endParaRPr lang="en-CA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Understandability – most time</a:t>
            </a:r>
            <a:r>
              <a:rPr lang="en-US" baseline="0" dirty="0" smtClean="0"/>
              <a:t> </a:t>
            </a:r>
            <a:r>
              <a:rPr lang="en-US" dirty="0" smtClean="0"/>
              <a:t>improve</a:t>
            </a:r>
          </a:p>
          <a:p>
            <a:r>
              <a:rPr lang="en-US" dirty="0" smtClean="0"/>
              <a:t>Has concern cause</a:t>
            </a:r>
            <a:r>
              <a:rPr lang="en-US" baseline="0" dirty="0" smtClean="0"/>
              <a:t> the project use different process or management, particularly code-centric</a:t>
            </a:r>
          </a:p>
          <a:p>
            <a:endParaRPr lang="en-US" baseline="0" dirty="0" smtClean="0"/>
          </a:p>
          <a:p>
            <a:r>
              <a:rPr lang="en-US" dirty="0" smtClean="0"/>
              <a:t>Tool - </a:t>
            </a:r>
          </a:p>
          <a:p>
            <a:r>
              <a:rPr lang="en-US" dirty="0" smtClean="0"/>
              <a:t>Expensive, not really useful,</a:t>
            </a:r>
            <a:r>
              <a:rPr lang="en-US" baseline="0" dirty="0" smtClean="0"/>
              <a:t> </a:t>
            </a:r>
            <a:r>
              <a:rPr lang="en-US" dirty="0" smtClean="0"/>
              <a:t>not maturity, more than 50 different</a:t>
            </a:r>
            <a:r>
              <a:rPr lang="en-US" baseline="0" dirty="0" smtClean="0"/>
              <a:t> tools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 – so how to improve on MDE tools</a:t>
            </a:r>
          </a:p>
          <a:p>
            <a:r>
              <a:rPr lang="en-US" baseline="0" dirty="0" smtClean="0"/>
              <a:t>Make it customizable 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hardware company doesn’t need care much</a:t>
            </a:r>
            <a:r>
              <a:rPr lang="en-US" baseline="0" dirty="0" smtClean="0"/>
              <a:t> about SE because that is not his main business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don’t devote to SE, on contrast the SEO tent to see change 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</a:t>
            </a:r>
            <a:r>
              <a:rPr lang="en-CA" baseline="0" dirty="0" smtClean="0"/>
              <a:t> have success, but also have failure</a:t>
            </a:r>
          </a:p>
          <a:p>
            <a:endParaRPr lang="en-CA" baseline="0" dirty="0" smtClean="0"/>
          </a:p>
          <a:p>
            <a:r>
              <a:rPr lang="en-CA" baseline="0" dirty="0" smtClean="0"/>
              <a:t>Some issues: what is the benefit? Does MDE help increasing productivity? Or is productivity the only thing companies seek for?</a:t>
            </a:r>
          </a:p>
          <a:p>
            <a:r>
              <a:rPr lang="en-CA" baseline="0" dirty="0" smtClean="0"/>
              <a:t>Synchronize model and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Previous</a:t>
            </a:r>
            <a:r>
              <a:rPr lang="en-CA" baseline="0" dirty="0" smtClean="0"/>
              <a:t> study was based on </a:t>
            </a:r>
            <a:r>
              <a:rPr lang="en-CA" baseline="0" dirty="0" smtClean="0">
                <a:solidFill>
                  <a:srgbClr val="FF0000"/>
                </a:solidFill>
              </a:rPr>
              <a:t>paper study </a:t>
            </a:r>
            <a:r>
              <a:rPr lang="en-CA" baseline="0" dirty="0" smtClean="0"/>
              <a:t>– experience reports from single projects.</a:t>
            </a:r>
          </a:p>
          <a:p>
            <a:r>
              <a:rPr lang="en-CA" baseline="0" dirty="0" smtClean="0"/>
              <a:t>Focus on the impact of MDE on productivity and software quality</a:t>
            </a:r>
          </a:p>
          <a:p>
            <a:endParaRPr lang="en-CA" dirty="0" smtClean="0"/>
          </a:p>
          <a:p>
            <a:r>
              <a:rPr lang="en-CA" dirty="0" smtClean="0"/>
              <a:t>Question and Interview</a:t>
            </a:r>
          </a:p>
          <a:p>
            <a:r>
              <a:rPr lang="en-CA" dirty="0" smtClean="0"/>
              <a:t>MDE </a:t>
            </a:r>
            <a:r>
              <a:rPr lang="en-US" altLang="zh-CN" dirty="0" smtClean="0"/>
              <a:t>participant</a:t>
            </a:r>
            <a:r>
              <a:rPr lang="en-CA" baseline="0" dirty="0" smtClean="0"/>
              <a:t> and professional</a:t>
            </a:r>
          </a:p>
          <a:p>
            <a:r>
              <a:rPr lang="en-US" dirty="0" smtClean="0"/>
              <a:t>(Diversity of subject,</a:t>
            </a:r>
            <a:r>
              <a:rPr lang="en-US" baseline="0" dirty="0" smtClean="0"/>
              <a:t> widespread coverage</a:t>
            </a:r>
            <a:endParaRPr lang="en-US" dirty="0" smtClean="0"/>
          </a:p>
          <a:p>
            <a:r>
              <a:rPr lang="en-US" dirty="0" smtClean="0"/>
              <a:t>Reflect</a:t>
            </a:r>
            <a:r>
              <a:rPr lang="en-US" baseline="0" dirty="0" smtClean="0"/>
              <a:t> their experience and expertise to explore greater detail and depth aspects)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MDE is sort of management</a:t>
            </a:r>
            <a:endParaRPr lang="en-CA" dirty="0" smtClean="0"/>
          </a:p>
          <a:p>
            <a:r>
              <a:rPr lang="en-US" dirty="0" smtClean="0"/>
              <a:t>The first thing is to think how to gather data</a:t>
            </a:r>
            <a:r>
              <a:rPr lang="en-US" baseline="0" dirty="0" smtClean="0"/>
              <a:t> – from the industry?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personal</a:t>
            </a:r>
            <a:r>
              <a:rPr lang="en-US" baseline="0" dirty="0" smtClean="0"/>
              <a:t> </a:t>
            </a:r>
            <a:r>
              <a:rPr lang="en-US" dirty="0" smtClean="0"/>
              <a:t>email, email list, survey link on the OMG website</a:t>
            </a:r>
          </a:p>
          <a:p>
            <a:endParaRPr lang="en-US" dirty="0" smtClean="0"/>
          </a:p>
          <a:p>
            <a:r>
              <a:rPr lang="en-US" dirty="0" smtClean="0"/>
              <a:t>Online survey,</a:t>
            </a:r>
            <a:r>
              <a:rPr lang="en-US" baseline="0" dirty="0" smtClean="0"/>
              <a:t> take 15 minutes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but not successful – black berry, it is cool, physical keyboard make it so different, but seldom people but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diagram can well present the abstraction business requirements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popular diagram which is not to close to business (but software implementation)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result also reflect some subjective attitude to MDE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 interviews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1/20/2014 6:58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1/20/2014 6:58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1/20/2014 6:58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1/20/2014 6:58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1/20/2014 6:58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1/20/2014 6:58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Paper presentation:</a:t>
            </a:r>
            <a:br>
              <a:rPr lang="en-US" dirty="0" smtClean="0"/>
            </a:br>
            <a:r>
              <a:rPr lang="en-US" i="1" dirty="0" smtClean="0">
                <a:solidFill>
                  <a:srgbClr val="FFFF00"/>
                </a:solidFill>
              </a:rPr>
              <a:t>empirical assessment of MDE in industry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Erik Wang</a:t>
            </a:r>
          </a:p>
          <a:p>
            <a:r>
              <a:rPr lang="en-US" dirty="0" smtClean="0"/>
              <a:t>CAS 703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–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the correct project which to introduce or Trail MDE</a:t>
            </a:r>
          </a:p>
          <a:p>
            <a:pPr lvl="1"/>
            <a:r>
              <a:rPr lang="en-US" dirty="0" smtClean="0"/>
              <a:t>Motivating process change:</a:t>
            </a:r>
          </a:p>
          <a:p>
            <a:pPr lvl="1">
              <a:buNone/>
            </a:pPr>
            <a:r>
              <a:rPr lang="en-US" dirty="0" smtClean="0"/>
              <a:t>	Unless existing process has a significant risk</a:t>
            </a:r>
          </a:p>
          <a:p>
            <a:pPr lvl="1"/>
            <a:r>
              <a:rPr lang="en-US" dirty="0" smtClean="0"/>
              <a:t>Motivating project success</a:t>
            </a:r>
          </a:p>
          <a:p>
            <a:pPr lvl="1">
              <a:buNone/>
            </a:pPr>
            <a:r>
              <a:rPr lang="en-US" dirty="0" smtClean="0"/>
              <a:t>	Put MDE in critical path of project, take </a:t>
            </a:r>
            <a:r>
              <a:rPr lang="en-US" dirty="0" smtClean="0"/>
              <a:t>risks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946" y="4869160"/>
            <a:ext cx="2737095" cy="180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- people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everyone can think abstractly</a:t>
            </a:r>
          </a:p>
          <a:p>
            <a:pPr lvl="1"/>
            <a:r>
              <a:rPr lang="en-US" dirty="0" smtClean="0"/>
              <a:t>Technical view - Details in design and programming</a:t>
            </a:r>
          </a:p>
          <a:p>
            <a:pPr lvl="1"/>
            <a:r>
              <a:rPr lang="en-US" dirty="0" smtClean="0"/>
              <a:t>Culture view - People see negatives, don’t want to change</a:t>
            </a:r>
          </a:p>
          <a:p>
            <a:pPr lvl="1"/>
            <a:r>
              <a:rPr lang="en-US" dirty="0" smtClean="0"/>
              <a:t>To find out why people don’t want to change?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581128"/>
            <a:ext cx="1038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437112"/>
            <a:ext cx="936104" cy="157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– Modeler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Training, Education and Related Perceptions</a:t>
            </a:r>
          </a:p>
          <a:p>
            <a:pPr lvl="1"/>
            <a:r>
              <a:rPr lang="en-US" dirty="0" smtClean="0"/>
              <a:t>Need few modeler but many support engineer</a:t>
            </a:r>
          </a:p>
          <a:p>
            <a:pPr lvl="1"/>
            <a:r>
              <a:rPr lang="en-US" dirty="0" smtClean="0"/>
              <a:t>Trained modelers are fewer than programmers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293096"/>
            <a:ext cx="2914707" cy="22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 – Best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domains tight and narrow for DSL</a:t>
            </a:r>
          </a:p>
          <a:p>
            <a:pPr lvl="1"/>
            <a:r>
              <a:rPr lang="en-US" dirty="0" smtClean="0"/>
              <a:t>There is no need to include all features to DSL</a:t>
            </a:r>
          </a:p>
          <a:p>
            <a:pPr lvl="1"/>
            <a:r>
              <a:rPr lang="en-US" dirty="0" smtClean="0"/>
              <a:t>Strong product oriented definition of DSL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– Concern point of benefit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 MDE users often have to lie</a:t>
            </a:r>
          </a:p>
          <a:p>
            <a:pPr lvl="1"/>
            <a:r>
              <a:rPr lang="en-US" dirty="0" smtClean="0"/>
              <a:t>People won’t believe the significantly increasing productivity </a:t>
            </a:r>
          </a:p>
          <a:p>
            <a:pPr lvl="1"/>
            <a:r>
              <a:rPr lang="en-US" dirty="0" smtClean="0"/>
              <a:t>More valuable contributions to improve quality and consistency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077072"/>
            <a:ext cx="29908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Lower-level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leader</a:t>
            </a:r>
          </a:p>
          <a:p>
            <a:pPr lvl="1"/>
            <a:r>
              <a:rPr lang="en-US" dirty="0" smtClean="0"/>
              <a:t>Culture – people’s perception affects decision</a:t>
            </a:r>
          </a:p>
          <a:p>
            <a:pPr lvl="1"/>
            <a:r>
              <a:rPr lang="en-US" dirty="0" smtClean="0"/>
              <a:t>Expertise – seek for more experience</a:t>
            </a:r>
          </a:p>
          <a:p>
            <a:pPr lvl="1"/>
            <a:r>
              <a:rPr lang="en-US" dirty="0" smtClean="0"/>
              <a:t>Evangelism – need a domain leader</a:t>
            </a:r>
          </a:p>
          <a:p>
            <a:r>
              <a:rPr lang="en-US" dirty="0" smtClean="0"/>
              <a:t>Being a people like that: </a:t>
            </a:r>
          </a:p>
          <a:p>
            <a:pPr lvl="1"/>
            <a:r>
              <a:rPr lang="en-US" dirty="0" smtClean="0"/>
              <a:t>Opinion leader</a:t>
            </a:r>
          </a:p>
          <a:p>
            <a:pPr lvl="1"/>
            <a:r>
              <a:rPr lang="en-US" dirty="0" smtClean="0"/>
              <a:t>Open minded</a:t>
            </a:r>
          </a:p>
          <a:p>
            <a:pPr lvl="1"/>
            <a:r>
              <a:rPr lang="en-US" dirty="0" smtClean="0"/>
              <a:t>Can-do type people</a:t>
            </a:r>
          </a:p>
          <a:p>
            <a:pPr lvl="1"/>
            <a:r>
              <a:rPr lang="en-US" dirty="0" smtClean="0"/>
              <a:t>Passion</a:t>
            </a:r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933056"/>
            <a:ext cx="2232248" cy="224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MDE still in evolution</a:t>
            </a:r>
          </a:p>
          <a:p>
            <a:pPr lvl="1"/>
            <a:r>
              <a:rPr lang="en-US" dirty="0" smtClean="0"/>
              <a:t>Try to fit for to real industry </a:t>
            </a:r>
          </a:p>
          <a:p>
            <a:r>
              <a:rPr lang="en-US" dirty="0" smtClean="0"/>
              <a:t>Technical, social, organizational factors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779912" y="3212976"/>
          <a:ext cx="518457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the research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research</a:t>
            </a:r>
          </a:p>
          <a:p>
            <a:pPr lvl="1"/>
            <a:r>
              <a:rPr lang="en-US" dirty="0" smtClean="0">
                <a:latin typeface="Adobe Caslon Pro" pitchFamily="18" charset="0"/>
              </a:rPr>
              <a:t>Is this research a good one?</a:t>
            </a:r>
          </a:p>
          <a:p>
            <a:pPr lvl="1"/>
            <a:r>
              <a:rPr lang="en-US" dirty="0" smtClean="0">
                <a:latin typeface="Adobe Caslon Pro" pitchFamily="18" charset="0"/>
              </a:rPr>
              <a:t>What is the advantage? What is the issue?</a:t>
            </a:r>
          </a:p>
          <a:p>
            <a:pPr lvl="1"/>
            <a:endParaRPr lang="en-CA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MDE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Talking about MDE</a:t>
            </a:r>
          </a:p>
          <a:p>
            <a:pPr lvl="1"/>
            <a:r>
              <a:rPr lang="en-US" dirty="0" smtClean="0">
                <a:latin typeface="Adobe Caslon Pro" pitchFamily="18" charset="0"/>
              </a:rPr>
              <a:t>What is your most interest benefit of MDE?</a:t>
            </a:r>
          </a:p>
          <a:p>
            <a:pPr lvl="1"/>
            <a:r>
              <a:rPr lang="en-US" dirty="0" smtClean="0">
                <a:latin typeface="Adobe Caslon Pro" pitchFamily="18" charset="0"/>
              </a:rPr>
              <a:t>What is your concern about MDE?</a:t>
            </a:r>
            <a:endParaRPr lang="en-CA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of the research/paper</a:t>
            </a:r>
          </a:p>
          <a:p>
            <a:r>
              <a:rPr lang="en-US" dirty="0" smtClean="0"/>
              <a:t>Research approach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547664" y="2060848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/>
              <a:t>Backup slides</a:t>
            </a:r>
            <a:endParaRPr lang="en-CA" sz="7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MDE in the balance 1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</a:p>
          <a:p>
            <a:pPr lvl="1"/>
            <a:r>
              <a:rPr lang="en-US" dirty="0" smtClean="0"/>
              <a:t>Require significant extra training</a:t>
            </a:r>
          </a:p>
          <a:p>
            <a:r>
              <a:rPr lang="en-US" dirty="0" smtClean="0"/>
              <a:t>Responding to requirement changes</a:t>
            </a:r>
          </a:p>
          <a:p>
            <a:pPr lvl="1"/>
            <a:r>
              <a:rPr lang="en-US" dirty="0" smtClean="0"/>
              <a:t>MDE helps to flexible requirement change</a:t>
            </a:r>
          </a:p>
          <a:p>
            <a:pPr lvl="1"/>
            <a:r>
              <a:rPr lang="en-US" dirty="0" smtClean="0"/>
              <a:t>Not help in responding new opportunities</a:t>
            </a:r>
          </a:p>
          <a:p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Positive impact to code generation</a:t>
            </a:r>
          </a:p>
          <a:p>
            <a:pPr lvl="1"/>
            <a:r>
              <a:rPr lang="en-US" dirty="0" smtClean="0"/>
              <a:t>Not so helpful to code integration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MDE in the balance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Half think UML is powerful,  near half think UML is complexity</a:t>
            </a:r>
            <a:endParaRPr lang="en-CA" dirty="0" smtClean="0"/>
          </a:p>
          <a:p>
            <a:r>
              <a:rPr lang="en-US" dirty="0" smtClean="0"/>
              <a:t>Round-trip Engineering</a:t>
            </a:r>
          </a:p>
          <a:p>
            <a:pPr lvl="1"/>
            <a:r>
              <a:rPr lang="en-US" dirty="0" smtClean="0"/>
              <a:t>Most focus on update own models, even nearly half don’t do</a:t>
            </a:r>
          </a:p>
          <a:p>
            <a:r>
              <a:rPr lang="en-US" dirty="0" smtClean="0"/>
              <a:t>Reasons to do Model</a:t>
            </a:r>
          </a:p>
          <a:p>
            <a:pPr lvl="1"/>
            <a:r>
              <a:rPr lang="en-US" dirty="0" smtClean="0"/>
              <a:t>Not a technical issue, most are not sure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MDE in the balance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Understandability</a:t>
            </a:r>
          </a:p>
          <a:p>
            <a:pPr lvl="1"/>
            <a:r>
              <a:rPr lang="en-US" dirty="0" smtClean="0"/>
              <a:t> 2/3 believe MDE help to improve understanding</a:t>
            </a:r>
          </a:p>
          <a:p>
            <a:pPr lvl="1"/>
            <a:r>
              <a:rPr lang="en-US" dirty="0" smtClean="0"/>
              <a:t>¼ has concern to misunderstanding</a:t>
            </a:r>
          </a:p>
          <a:p>
            <a:r>
              <a:rPr lang="en-US" dirty="0" smtClean="0"/>
              <a:t>Tool cost</a:t>
            </a:r>
          </a:p>
          <a:p>
            <a:pPr lvl="1"/>
            <a:r>
              <a:rPr lang="en-US" dirty="0" smtClean="0"/>
              <a:t>Nearly half think expensive</a:t>
            </a:r>
          </a:p>
          <a:p>
            <a:pPr lvl="1"/>
            <a:r>
              <a:rPr lang="en-US" dirty="0" smtClean="0"/>
              <a:t>More than half think the tool is inappropriate/cheap</a:t>
            </a: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– main business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Companies that don’t do software do MDE</a:t>
            </a:r>
          </a:p>
          <a:p>
            <a:pPr lvl="1"/>
            <a:r>
              <a:rPr lang="en-US" dirty="0" smtClean="0"/>
              <a:t>Have bad experience of SE, don’t need evolution</a:t>
            </a:r>
          </a:p>
          <a:p>
            <a:pPr lvl="1"/>
            <a:r>
              <a:rPr lang="en-US" dirty="0" smtClean="0"/>
              <a:t>The main business doesn’t relate to software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know how MDE works in real world</a:t>
            </a:r>
          </a:p>
          <a:p>
            <a:pPr lvl="1"/>
            <a:r>
              <a:rPr lang="en-CA" dirty="0" smtClean="0"/>
              <a:t>Find out “successful factors” and “failure factors” to business</a:t>
            </a:r>
          </a:p>
          <a:p>
            <a:pPr lvl="1"/>
            <a:r>
              <a:rPr lang="en-CA" dirty="0" smtClean="0"/>
              <a:t>Find out what are the key factors to make MDE better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Research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Previous similar research</a:t>
            </a:r>
          </a:p>
          <a:p>
            <a:pPr lvl="1"/>
            <a:r>
              <a:rPr lang="en-CA" dirty="0" smtClean="0"/>
              <a:t>paper study</a:t>
            </a:r>
          </a:p>
          <a:p>
            <a:pPr lvl="1"/>
            <a:r>
              <a:rPr lang="en-CA" dirty="0" smtClean="0"/>
              <a:t>suggest </a:t>
            </a:r>
            <a:r>
              <a:rPr lang="en-CA" dirty="0" smtClean="0"/>
              <a:t>do empirical study</a:t>
            </a:r>
          </a:p>
          <a:p>
            <a:r>
              <a:rPr lang="en-CA" dirty="0" smtClean="0"/>
              <a:t>This research</a:t>
            </a:r>
          </a:p>
          <a:p>
            <a:pPr lvl="1"/>
            <a:r>
              <a:rPr lang="en-US" dirty="0" smtClean="0"/>
              <a:t>Published in 2011</a:t>
            </a:r>
          </a:p>
          <a:p>
            <a:pPr lvl="1"/>
            <a:r>
              <a:rPr lang="en-US" dirty="0" smtClean="0"/>
              <a:t>Report a 12 months research study from industry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Face to real industry / people</a:t>
            </a:r>
          </a:p>
          <a:p>
            <a:pPr lvl="1"/>
            <a:r>
              <a:rPr lang="en-CA" dirty="0" smtClean="0"/>
              <a:t>Find advantage and disadvantage of MDE</a:t>
            </a:r>
          </a:p>
          <a:p>
            <a:pPr lvl="1"/>
            <a:r>
              <a:rPr lang="en-CA" dirty="0" smtClean="0"/>
              <a:t>Quantitative and Qualitative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collect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MDE is sort of management</a:t>
            </a:r>
          </a:p>
          <a:p>
            <a:r>
              <a:rPr lang="en-US" dirty="0" smtClean="0"/>
              <a:t>Collect data (response from industry)</a:t>
            </a:r>
            <a:endParaRPr lang="en-CA" dirty="0" smtClean="0"/>
          </a:p>
          <a:p>
            <a:pPr lvl="1"/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Onsite observation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Paired questions to find pos/</a:t>
            </a:r>
            <a:r>
              <a:rPr lang="en-US" dirty="0" err="1" smtClean="0"/>
              <a:t>neg</a:t>
            </a:r>
            <a:endParaRPr lang="en-US" dirty="0" smtClean="0"/>
          </a:p>
          <a:p>
            <a:r>
              <a:rPr lang="en-US" dirty="0" smtClean="0"/>
              <a:t>Involve practitioners with different background</a:t>
            </a:r>
          </a:p>
          <a:p>
            <a:endParaRPr lang="en-US" dirty="0" smtClean="0"/>
          </a:p>
          <a:p>
            <a:r>
              <a:rPr lang="en-US" dirty="0" smtClean="0"/>
              <a:t>General – most people think it is good, but just half believe it is successful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221088"/>
            <a:ext cx="1714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5949280"/>
            <a:ext cx="1219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MDE and affect to productivity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091940" cy="279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556792"/>
            <a:ext cx="438679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16016" y="573325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MDE provides a standard to improve productivity</a:t>
            </a:r>
          </a:p>
          <a:p>
            <a:r>
              <a:rPr lang="en-US" dirty="0" smtClean="0"/>
              <a:t>and maintainability.</a:t>
            </a:r>
          </a:p>
          <a:p>
            <a:r>
              <a:rPr lang="en-US" dirty="0" smtClean="0"/>
              <a:t>But some features seems not useful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 flexibility</a:t>
                      </a:r>
                      <a:r>
                        <a:rPr lang="en-US" baseline="0" dirty="0" smtClean="0"/>
                        <a:t> of requirement change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help business opportunity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</a:t>
                      </a:r>
                      <a:r>
                        <a:rPr lang="en-US" baseline="0" dirty="0" smtClean="0"/>
                        <a:t> Code generation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doing</a:t>
                      </a:r>
                      <a:r>
                        <a:rPr lang="en-US" baseline="0" dirty="0" smtClean="0"/>
                        <a:t> well in </a:t>
                      </a:r>
                      <a:r>
                        <a:rPr lang="en-US" dirty="0" smtClean="0"/>
                        <a:t>Round-trip-engineering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</a:t>
                      </a:r>
                      <a:r>
                        <a:rPr lang="en-US" baseline="0" dirty="0" smtClean="0"/>
                        <a:t> understandability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Doubt</a:t>
                      </a:r>
                      <a:r>
                        <a:rPr lang="en-US" baseline="0" dirty="0" smtClean="0"/>
                        <a:t> why modeling </a:t>
                      </a:r>
                      <a:r>
                        <a:rPr lang="en-US" b="1" i="1" baseline="0" dirty="0" smtClean="0">
                          <a:solidFill>
                            <a:srgbClr val="FF0000"/>
                          </a:solidFill>
                        </a:rPr>
                        <a:t>!!</a:t>
                      </a:r>
                      <a:endParaRPr lang="en-CA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is too expensive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50912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Summary: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Balance</a:t>
            </a:r>
            <a:r>
              <a:rPr lang="en-US" dirty="0" smtClean="0"/>
              <a:t> between positive and negative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successful MDE adopt need consider every single factor, decisions should intend to maximum the benefit of MDE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Discussions with experienced professionals</a:t>
            </a:r>
          </a:p>
          <a:p>
            <a:r>
              <a:rPr lang="en-US" dirty="0" smtClean="0"/>
              <a:t>30 minutes talk</a:t>
            </a:r>
          </a:p>
          <a:p>
            <a:r>
              <a:rPr lang="en-US" dirty="0" smtClean="0"/>
              <a:t>Dig information behind projects</a:t>
            </a:r>
          </a:p>
          <a:p>
            <a:r>
              <a:rPr lang="en-US" dirty="0" smtClean="0"/>
              <a:t>What is the concern of adopting MDE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1131</Words>
  <Application>Microsoft Office PowerPoint</Application>
  <PresentationFormat>On-screen Show (4:3)</PresentationFormat>
  <Paragraphs>222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EdStudPres</vt:lpstr>
      <vt:lpstr>Paper presentation: empirical assessment of MDE in industry</vt:lpstr>
      <vt:lpstr>Overview</vt:lpstr>
      <vt:lpstr>Background</vt:lpstr>
      <vt:lpstr>Research purpose</vt:lpstr>
      <vt:lpstr>Methods to collect data</vt:lpstr>
      <vt:lpstr>Questionnaire </vt:lpstr>
      <vt:lpstr>Use MDE and affect to productivity</vt:lpstr>
      <vt:lpstr>Questions</vt:lpstr>
      <vt:lpstr>Interviews</vt:lpstr>
      <vt:lpstr>Interview – motivation</vt:lpstr>
      <vt:lpstr>Interview - people</vt:lpstr>
      <vt:lpstr>Interview – Modeler resource</vt:lpstr>
      <vt:lpstr>Interview – Best practice</vt:lpstr>
      <vt:lpstr>Interview – Concern point of benefit</vt:lpstr>
      <vt:lpstr>Lower-level analysis</vt:lpstr>
      <vt:lpstr>Conclusion</vt:lpstr>
      <vt:lpstr>Questions and Discussion</vt:lpstr>
      <vt:lpstr>Discussion – the research</vt:lpstr>
      <vt:lpstr>Discussion - MDE</vt:lpstr>
      <vt:lpstr>Slide 20</vt:lpstr>
      <vt:lpstr>MDE in the balance 1</vt:lpstr>
      <vt:lpstr>MDE in the balance 2</vt:lpstr>
      <vt:lpstr>MDE in the balance 3</vt:lpstr>
      <vt:lpstr>Interview – main business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2014-01-15T19:51:36Z</dcterms:created>
  <dcterms:modified xsi:type="dcterms:W3CDTF">2014-01-21T15:40:46Z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