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9" r:id="rId3"/>
    <p:sldId id="265" r:id="rId4"/>
    <p:sldId id="274" r:id="rId5"/>
    <p:sldId id="266" r:id="rId6"/>
    <p:sldId id="260" r:id="rId7"/>
    <p:sldId id="279" r:id="rId8"/>
    <p:sldId id="278" r:id="rId9"/>
    <p:sldId id="276" r:id="rId10"/>
    <p:sldId id="277" r:id="rId11"/>
    <p:sldId id="275" r:id="rId12"/>
    <p:sldId id="273" r:id="rId13"/>
    <p:sldId id="257" r:id="rId14"/>
    <p:sldId id="258" r:id="rId15"/>
    <p:sldId id="259" r:id="rId16"/>
    <p:sldId id="264" r:id="rId17"/>
    <p:sldId id="280" r:id="rId18"/>
    <p:sldId id="271" r:id="rId19"/>
    <p:sldId id="272" r:id="rId20"/>
    <p:sldId id="268" r:id="rId21"/>
    <p:sldId id="263" r:id="rId22"/>
    <p:sldId id="262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9" autoAdjust="0"/>
    <p:restoredTop sz="92995" autoAdjust="0"/>
  </p:normalViewPr>
  <p:slideViewPr>
    <p:cSldViewPr>
      <p:cViewPr>
        <p:scale>
          <a:sx n="90" d="100"/>
          <a:sy n="90" d="100"/>
        </p:scale>
        <p:origin x="-134" y="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style val="42"/>
  <c:chart>
    <c:title>
      <c:tx>
        <c:rich>
          <a:bodyPr/>
          <a:lstStyle/>
          <a:p>
            <a:pPr>
              <a:defRPr b="0">
                <a:solidFill>
                  <a:srgbClr val="FFFF00"/>
                </a:solidFill>
              </a:defRPr>
            </a:pPr>
            <a:r>
              <a:rPr lang="en-US" b="0" dirty="0" smtClean="0">
                <a:solidFill>
                  <a:srgbClr val="FFFF00"/>
                </a:solidFill>
              </a:rPr>
              <a:t>Time consume line graph</a:t>
            </a:r>
            <a:endParaRPr lang="en-CA" b="0" dirty="0">
              <a:solidFill>
                <a:srgbClr val="FFFF00"/>
              </a:solidFill>
            </a:endParaRP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C-1.6m</c:v>
                </c:pt>
              </c:strCache>
            </c:strRef>
          </c:tx>
          <c:spPr>
            <a:ln w="10000" cap="flat" cmpd="sng" algn="ctr">
              <a:solidFill>
                <a:schemeClr val="accent2"/>
              </a:solidFill>
              <a:prstDash val="solid"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BS 100000</c:v>
                </c:pt>
                <c:pt idx="1">
                  <c:v>BS 110000</c:v>
                </c:pt>
                <c:pt idx="2">
                  <c:v>BS 125000</c:v>
                </c:pt>
                <c:pt idx="3">
                  <c:v>BS 150000</c:v>
                </c:pt>
                <c:pt idx="4">
                  <c:v>BS 250000</c:v>
                </c:pt>
                <c:pt idx="5">
                  <c:v>BS 300000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376</c:v>
                </c:pt>
                <c:pt idx="1">
                  <c:v>384</c:v>
                </c:pt>
                <c:pt idx="2">
                  <c:v>360</c:v>
                </c:pt>
                <c:pt idx="3">
                  <c:v>335</c:v>
                </c:pt>
                <c:pt idx="4">
                  <c:v>340</c:v>
                </c:pt>
                <c:pt idx="5">
                  <c:v>361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NC - 1.6m</c:v>
                </c:pt>
              </c:strCache>
            </c:strRef>
          </c:tx>
          <c:spPr>
            <a:ln w="10000" cap="flat" cmpd="sng" algn="ctr">
              <a:solidFill>
                <a:schemeClr val="accent1"/>
              </a:solidFill>
              <a:prstDash val="solid"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BS 100000</c:v>
                </c:pt>
                <c:pt idx="1">
                  <c:v>BS 110000</c:v>
                </c:pt>
                <c:pt idx="2">
                  <c:v>BS 125000</c:v>
                </c:pt>
                <c:pt idx="3">
                  <c:v>BS 150000</c:v>
                </c:pt>
                <c:pt idx="4">
                  <c:v>BS 250000</c:v>
                </c:pt>
                <c:pt idx="5">
                  <c:v>BS 300000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318</c:v>
                </c:pt>
                <c:pt idx="1">
                  <c:v>302</c:v>
                </c:pt>
                <c:pt idx="2">
                  <c:v>294</c:v>
                </c:pt>
                <c:pt idx="3">
                  <c:v>275</c:v>
                </c:pt>
                <c:pt idx="4">
                  <c:v>278</c:v>
                </c:pt>
                <c:pt idx="5">
                  <c:v>293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C-3.2m</c:v>
                </c:pt>
              </c:strCache>
            </c:strRef>
          </c:tx>
          <c:spPr>
            <a:ln w="19050" cap="flat" cmpd="sng" algn="ctr">
              <a:solidFill>
                <a:schemeClr val="accent2"/>
              </a:solidFill>
              <a:prstDash val="solid"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BS 100000</c:v>
                </c:pt>
                <c:pt idx="1">
                  <c:v>BS 110000</c:v>
                </c:pt>
                <c:pt idx="2">
                  <c:v>BS 125000</c:v>
                </c:pt>
                <c:pt idx="3">
                  <c:v>BS 150000</c:v>
                </c:pt>
                <c:pt idx="4">
                  <c:v>BS 250000</c:v>
                </c:pt>
                <c:pt idx="5">
                  <c:v>BS 300000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957</c:v>
                </c:pt>
                <c:pt idx="2">
                  <c:v>697</c:v>
                </c:pt>
                <c:pt idx="3">
                  <c:v>695</c:v>
                </c:pt>
                <c:pt idx="4">
                  <c:v>679</c:v>
                </c:pt>
                <c:pt idx="5">
                  <c:v>689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NC-3.2m</c:v>
                </c:pt>
              </c:strCache>
            </c:strRef>
          </c:tx>
          <c:spPr>
            <a:ln w="19050" cap="flat" cmpd="sng" algn="ctr">
              <a:solidFill>
                <a:schemeClr val="accent1"/>
              </a:solidFill>
              <a:prstDash val="solid"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BS 100000</c:v>
                </c:pt>
                <c:pt idx="1">
                  <c:v>BS 110000</c:v>
                </c:pt>
                <c:pt idx="2">
                  <c:v>BS 125000</c:v>
                </c:pt>
                <c:pt idx="3">
                  <c:v>BS 150000</c:v>
                </c:pt>
                <c:pt idx="4">
                  <c:v>BS 250000</c:v>
                </c:pt>
                <c:pt idx="5">
                  <c:v>BS 300000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1">
                  <c:v>806</c:v>
                </c:pt>
                <c:pt idx="2">
                  <c:v>578</c:v>
                </c:pt>
                <c:pt idx="3">
                  <c:v>562</c:v>
                </c:pt>
                <c:pt idx="4">
                  <c:v>541</c:v>
                </c:pt>
                <c:pt idx="5">
                  <c:v>657</c:v>
                </c:pt>
              </c:numCache>
            </c:numRef>
          </c:val>
        </c:ser>
        <c:marker val="1"/>
        <c:axId val="256973056"/>
        <c:axId val="256983040"/>
      </c:lineChart>
      <c:catAx>
        <c:axId val="256973056"/>
        <c:scaling>
          <c:orientation val="minMax"/>
        </c:scaling>
        <c:axPos val="b"/>
        <c:majorTickMark val="none"/>
        <c:tickLblPos val="nextTo"/>
        <c:crossAx val="256983040"/>
        <c:crosses val="autoZero"/>
        <c:auto val="1"/>
        <c:lblAlgn val="ctr"/>
        <c:lblOffset val="100"/>
      </c:catAx>
      <c:valAx>
        <c:axId val="2569830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CA" b="0">
                    <a:solidFill>
                      <a:srgbClr val="FFFF00"/>
                    </a:solidFill>
                  </a:rPr>
                  <a:t>Time consume (sec)</a:t>
                </a:r>
              </a:p>
            </c:rich>
          </c:tx>
          <c:layout>
            <c:manualLayout>
              <c:xMode val="edge"/>
              <c:yMode val="edge"/>
              <c:x val="3.9193176066856794E-2"/>
              <c:y val="0.10897480795209552"/>
            </c:manualLayout>
          </c:layout>
        </c:title>
        <c:numFmt formatCode="General" sourceLinked="1"/>
        <c:majorTickMark val="none"/>
        <c:tickLblPos val="nextTo"/>
        <c:crossAx val="25697305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50"/>
            </a:pPr>
            <a:endParaRPr lang="en-US"/>
          </a:p>
        </c:txPr>
      </c:dTable>
    </c:plotArea>
    <c:plotVisOnly val="1"/>
  </c:chart>
  <c:spPr>
    <a:solidFill>
      <a:schemeClr val="tx1">
        <a:lumMod val="65000"/>
        <a:lumOff val="35000"/>
      </a:schemeClr>
    </a:solidFill>
  </c:spPr>
  <c:txPr>
    <a:bodyPr/>
    <a:lstStyle/>
    <a:p>
      <a:pPr>
        <a:defRPr sz="14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71A2D-528E-4ED5-95AA-04A2FDC2D9FD}" type="datetimeFigureOut">
              <a:rPr lang="en-CA" smtClean="0"/>
              <a:pPr/>
              <a:t>2013-12-08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EACF-D90C-40EF-B9B6-F0B69CEAB64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price</a:t>
            </a:r>
            <a:r>
              <a:rPr lang="en-US" baseline="0" dirty="0" smtClean="0"/>
              <a:t> is lower but people effort is higher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6EACF-D90C-40EF-B9B6-F0B69CEAB648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Exponential to </a:t>
            </a:r>
            <a:r>
              <a:rPr lang="en-US" dirty="0" err="1" smtClean="0"/>
              <a:t>subexponetial</a:t>
            </a:r>
            <a:r>
              <a:rPr lang="en-US" dirty="0" smtClean="0"/>
              <a:t> level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6EACF-D90C-40EF-B9B6-F0B69CEAB648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6EACF-D90C-40EF-B9B6-F0B69CEAB648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12/8/2013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12/8/2013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2200" dirty="0" smtClean="0"/>
              <a:t>CAS 764 Advanced Topics in Data Management</a:t>
            </a:r>
            <a:br>
              <a:rPr lang="en-CA" sz="2200" dirty="0" smtClean="0"/>
            </a:br>
            <a:r>
              <a:rPr lang="en-CA" sz="2200" dirty="0" smtClean="0"/>
              <a:t>Project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of </a:t>
            </a:r>
            <a:r>
              <a:rPr lang="en-US" dirty="0" err="1" smtClean="0"/>
              <a:t>Dbsync</a:t>
            </a:r>
            <a:r>
              <a:rPr lang="en-US" dirty="0" smtClean="0"/>
              <a:t> engine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Erik Wang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211960" y="5301208"/>
            <a:ext cx="384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With data quality checking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modules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Conditional Functional Dependency</a:t>
            </a:r>
          </a:p>
          <a:p>
            <a:pPr>
              <a:buNone/>
            </a:pPr>
            <a:r>
              <a:rPr lang="en-CA" sz="1400" dirty="0" smtClean="0"/>
              <a:t>public class </a:t>
            </a:r>
            <a:r>
              <a:rPr lang="en-CA" sz="1400" dirty="0" err="1" smtClean="0"/>
              <a:t>ConditionalFunctionalDependency</a:t>
            </a:r>
            <a:r>
              <a:rPr lang="en-CA" sz="1400" dirty="0" smtClean="0"/>
              <a:t> {</a:t>
            </a:r>
          </a:p>
          <a:p>
            <a:pPr>
              <a:buNone/>
            </a:pPr>
            <a:r>
              <a:rPr lang="en-CA" sz="1400" dirty="0" smtClean="0"/>
              <a:t>    private </a:t>
            </a:r>
            <a:r>
              <a:rPr lang="en-CA" sz="1400" dirty="0" err="1" smtClean="0"/>
              <a:t>int</a:t>
            </a:r>
            <a:r>
              <a:rPr lang="en-CA" sz="1400" dirty="0" smtClean="0"/>
              <a:t> </a:t>
            </a:r>
            <a:r>
              <a:rPr lang="en-CA" sz="1400" dirty="0" err="1" smtClean="0"/>
              <a:t>cfdsn</a:t>
            </a:r>
            <a:r>
              <a:rPr lang="en-CA" sz="1400" dirty="0" smtClean="0"/>
              <a:t>;</a:t>
            </a:r>
          </a:p>
          <a:p>
            <a:pPr>
              <a:buNone/>
            </a:pPr>
            <a:r>
              <a:rPr lang="en-CA" sz="1400" dirty="0" smtClean="0"/>
              <a:t>    private String[] units;</a:t>
            </a:r>
          </a:p>
          <a:p>
            <a:pPr>
              <a:buNone/>
            </a:pPr>
            <a:r>
              <a:rPr lang="en-CA" sz="1400" dirty="0" smtClean="0"/>
              <a:t>    private </a:t>
            </a:r>
            <a:r>
              <a:rPr lang="en-CA" sz="1400" dirty="0" err="1" smtClean="0"/>
              <a:t>boolean</a:t>
            </a:r>
            <a:r>
              <a:rPr lang="en-CA" sz="1400" dirty="0" smtClean="0"/>
              <a:t> CFDAUTOCLEAN;</a:t>
            </a:r>
          </a:p>
          <a:p>
            <a:pPr>
              <a:buNone/>
            </a:pPr>
            <a:r>
              <a:rPr lang="en-CA" sz="1400" dirty="0" smtClean="0"/>
              <a:t>    private </a:t>
            </a:r>
            <a:r>
              <a:rPr lang="en-CA" sz="1400" dirty="0" err="1" smtClean="0"/>
              <a:t>boolean</a:t>
            </a:r>
            <a:r>
              <a:rPr lang="en-CA" sz="1400" dirty="0" smtClean="0"/>
              <a:t> CFDSUGGESTSQL;</a:t>
            </a:r>
          </a:p>
          <a:p>
            <a:pPr>
              <a:buNone/>
            </a:pPr>
            <a:r>
              <a:rPr lang="en-CA" sz="1400" dirty="0" smtClean="0"/>
              <a:t>    private Vector&lt;String[]&gt; LHS;</a:t>
            </a:r>
          </a:p>
          <a:p>
            <a:pPr>
              <a:buNone/>
            </a:pPr>
            <a:r>
              <a:rPr lang="en-CA" sz="1400" dirty="0" smtClean="0"/>
              <a:t>    private Vector&lt;String[]&gt; RHS;</a:t>
            </a:r>
          </a:p>
          <a:p>
            <a:pPr>
              <a:buNone/>
            </a:pPr>
            <a:r>
              <a:rPr lang="en-US" sz="1400" dirty="0" smtClean="0"/>
              <a:t>…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CA" sz="1400" dirty="0"/>
          </a:p>
        </p:txBody>
      </p:sp>
      <p:sp>
        <p:nvSpPr>
          <p:cNvPr id="4" name="Cube 3"/>
          <p:cNvSpPr/>
          <p:nvPr/>
        </p:nvSpPr>
        <p:spPr>
          <a:xfrm>
            <a:off x="5630416" y="566923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CA" sz="900" dirty="0"/>
          </a:p>
        </p:txBody>
      </p:sp>
      <p:sp>
        <p:nvSpPr>
          <p:cNvPr id="6" name="Cube 5"/>
          <p:cNvSpPr/>
          <p:nvPr/>
        </p:nvSpPr>
        <p:spPr>
          <a:xfrm>
            <a:off x="5630416" y="530919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name</a:t>
            </a:r>
            <a:endParaRPr lang="en-CA" sz="900" dirty="0"/>
          </a:p>
        </p:txBody>
      </p:sp>
      <p:sp>
        <p:nvSpPr>
          <p:cNvPr id="7" name="Cube 6"/>
          <p:cNvSpPr/>
          <p:nvPr/>
        </p:nvSpPr>
        <p:spPr>
          <a:xfrm>
            <a:off x="6134472" y="566923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CA" sz="900" dirty="0"/>
          </a:p>
        </p:txBody>
      </p:sp>
      <p:sp>
        <p:nvSpPr>
          <p:cNvPr id="8" name="Cube 7"/>
          <p:cNvSpPr/>
          <p:nvPr/>
        </p:nvSpPr>
        <p:spPr>
          <a:xfrm>
            <a:off x="6134472" y="530919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bldg</a:t>
            </a:r>
            <a:endParaRPr lang="en-CA" sz="900" dirty="0"/>
          </a:p>
        </p:txBody>
      </p:sp>
      <p:sp>
        <p:nvSpPr>
          <p:cNvPr id="9" name="Cube 8"/>
          <p:cNvSpPr/>
          <p:nvPr/>
        </p:nvSpPr>
        <p:spPr>
          <a:xfrm>
            <a:off x="6638528" y="566923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CA" sz="900" dirty="0"/>
          </a:p>
        </p:txBody>
      </p:sp>
      <p:sp>
        <p:nvSpPr>
          <p:cNvPr id="10" name="Cube 9"/>
          <p:cNvSpPr/>
          <p:nvPr/>
        </p:nvSpPr>
        <p:spPr>
          <a:xfrm>
            <a:off x="6638528" y="530919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measure name</a:t>
            </a:r>
            <a:endParaRPr lang="en-CA" sz="800" dirty="0"/>
          </a:p>
        </p:txBody>
      </p:sp>
      <p:sp>
        <p:nvSpPr>
          <p:cNvPr id="11" name="Cube 10"/>
          <p:cNvSpPr/>
          <p:nvPr/>
        </p:nvSpPr>
        <p:spPr>
          <a:xfrm>
            <a:off x="7142584" y="566923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CA" sz="900" dirty="0"/>
          </a:p>
        </p:txBody>
      </p:sp>
      <p:sp>
        <p:nvSpPr>
          <p:cNvPr id="12" name="Cube 11"/>
          <p:cNvSpPr/>
          <p:nvPr/>
        </p:nvSpPr>
        <p:spPr>
          <a:xfrm>
            <a:off x="7142584" y="530919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campus</a:t>
            </a:r>
            <a:endParaRPr lang="en-CA" sz="900" dirty="0"/>
          </a:p>
        </p:txBody>
      </p:sp>
      <p:sp>
        <p:nvSpPr>
          <p:cNvPr id="13" name="Cube 12"/>
          <p:cNvSpPr/>
          <p:nvPr/>
        </p:nvSpPr>
        <p:spPr>
          <a:xfrm>
            <a:off x="7646640" y="566923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CA" sz="900" dirty="0"/>
          </a:p>
        </p:txBody>
      </p:sp>
      <p:sp>
        <p:nvSpPr>
          <p:cNvPr id="14" name="Cube 13"/>
          <p:cNvSpPr/>
          <p:nvPr/>
        </p:nvSpPr>
        <p:spPr>
          <a:xfrm>
            <a:off x="7646640" y="5309192"/>
            <a:ext cx="648072" cy="49607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CA" sz="900" dirty="0"/>
          </a:p>
        </p:txBody>
      </p:sp>
      <p:sp>
        <p:nvSpPr>
          <p:cNvPr id="15" name="Cube 14"/>
          <p:cNvSpPr/>
          <p:nvPr/>
        </p:nvSpPr>
        <p:spPr>
          <a:xfrm>
            <a:off x="5652120" y="3933056"/>
            <a:ext cx="648072" cy="496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XRAYCHILLEDWATER</a:t>
            </a:r>
            <a:endParaRPr lang="en-CA" sz="600" dirty="0"/>
          </a:p>
        </p:txBody>
      </p:sp>
      <p:sp>
        <p:nvSpPr>
          <p:cNvPr id="16" name="Cube 15"/>
          <p:cNvSpPr/>
          <p:nvPr/>
        </p:nvSpPr>
        <p:spPr>
          <a:xfrm>
            <a:off x="5652120" y="3573016"/>
            <a:ext cx="648072" cy="496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Measure name</a:t>
            </a:r>
            <a:endParaRPr lang="en-CA" sz="900" dirty="0"/>
          </a:p>
        </p:txBody>
      </p:sp>
      <p:sp>
        <p:nvSpPr>
          <p:cNvPr id="17" name="Cube 16"/>
          <p:cNvSpPr/>
          <p:nvPr/>
        </p:nvSpPr>
        <p:spPr>
          <a:xfrm>
            <a:off x="6156176" y="3933056"/>
            <a:ext cx="648072" cy="496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AAB_HX</a:t>
            </a:r>
            <a:endParaRPr lang="en-CA" sz="700" dirty="0"/>
          </a:p>
        </p:txBody>
      </p:sp>
      <p:sp>
        <p:nvSpPr>
          <p:cNvPr id="18" name="Cube 17"/>
          <p:cNvSpPr/>
          <p:nvPr/>
        </p:nvSpPr>
        <p:spPr>
          <a:xfrm>
            <a:off x="6156176" y="3573016"/>
            <a:ext cx="648072" cy="496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bldg</a:t>
            </a:r>
            <a:endParaRPr lang="en-CA" sz="900" dirty="0"/>
          </a:p>
        </p:txBody>
      </p:sp>
      <p:sp>
        <p:nvSpPr>
          <p:cNvPr id="19" name="Cube 18"/>
          <p:cNvSpPr/>
          <p:nvPr/>
        </p:nvSpPr>
        <p:spPr>
          <a:xfrm>
            <a:off x="6660232" y="3933056"/>
            <a:ext cx="648072" cy="496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XRAYWT</a:t>
            </a:r>
            <a:endParaRPr lang="en-CA" sz="900" dirty="0"/>
          </a:p>
        </p:txBody>
      </p:sp>
      <p:sp>
        <p:nvSpPr>
          <p:cNvPr id="20" name="Cube 19"/>
          <p:cNvSpPr/>
          <p:nvPr/>
        </p:nvSpPr>
        <p:spPr>
          <a:xfrm>
            <a:off x="6660232" y="3573016"/>
            <a:ext cx="648072" cy="496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name</a:t>
            </a:r>
            <a:endParaRPr lang="en-CA" sz="900" dirty="0"/>
          </a:p>
        </p:txBody>
      </p:sp>
      <p:sp>
        <p:nvSpPr>
          <p:cNvPr id="21" name="Cube 20"/>
          <p:cNvSpPr/>
          <p:nvPr/>
        </p:nvSpPr>
        <p:spPr>
          <a:xfrm>
            <a:off x="7164288" y="3933056"/>
            <a:ext cx="648072" cy="496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MCMASTER2</a:t>
            </a:r>
            <a:endParaRPr lang="en-CA" sz="900" dirty="0"/>
          </a:p>
        </p:txBody>
      </p:sp>
      <p:sp>
        <p:nvSpPr>
          <p:cNvPr id="22" name="Cube 21"/>
          <p:cNvSpPr/>
          <p:nvPr/>
        </p:nvSpPr>
        <p:spPr>
          <a:xfrm>
            <a:off x="7164288" y="3573016"/>
            <a:ext cx="648072" cy="496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campus</a:t>
            </a:r>
            <a:endParaRPr lang="en-CA" sz="9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04048" y="2852936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85617" y="3296017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CFD data object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4427984" y="22048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MEASURENAME, BLDG </a:t>
            </a:r>
            <a:r>
              <a:rPr lang="en-US" sz="1200" dirty="0" smtClean="0">
                <a:solidFill>
                  <a:srgbClr val="00B0F0"/>
                </a:solidFill>
                <a:sym typeface="Wingdings" pitchFamily="2" charset="2"/>
              </a:rPr>
              <a:t> NAME,CAMPUS</a:t>
            </a:r>
          </a:p>
          <a:p>
            <a:r>
              <a:rPr lang="en-US" sz="1200" dirty="0" smtClean="0">
                <a:solidFill>
                  <a:srgbClr val="00B0F0"/>
                </a:solidFill>
                <a:sym typeface="Wingdings" pitchFamily="2" charset="2"/>
              </a:rPr>
              <a:t>--------------------------------------------------------------------------</a:t>
            </a:r>
          </a:p>
          <a:p>
            <a:r>
              <a:rPr lang="en-US" sz="1200" dirty="0" smtClean="0">
                <a:solidFill>
                  <a:srgbClr val="00B0F0"/>
                </a:solidFill>
                <a:sym typeface="Wingdings" pitchFamily="2" charset="2"/>
              </a:rPr>
              <a:t>“XRAY CHILLED WATER”, “ABB_HX”  “XRAYWT”, “</a:t>
            </a:r>
            <a:r>
              <a:rPr lang="en-US" altLang="zh-CN" sz="1200" dirty="0" smtClean="0">
                <a:solidFill>
                  <a:srgbClr val="00B0F0"/>
                </a:solidFill>
                <a:sym typeface="Wingdings" pitchFamily="2" charset="2"/>
              </a:rPr>
              <a:t>MC</a:t>
            </a:r>
            <a:r>
              <a:rPr lang="en-US" sz="1200" dirty="0" smtClean="0">
                <a:solidFill>
                  <a:srgbClr val="00B0F0"/>
                </a:solidFill>
                <a:sym typeface="Wingdings" pitchFamily="2" charset="2"/>
              </a:rPr>
              <a:t>MASTER2”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3635896" y="5525216"/>
            <a:ext cx="914400" cy="61264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622304" y="58132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>
          <a:xfrm>
            <a:off x="5652120" y="6237312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TUPLES data object</a:t>
            </a:r>
            <a:endParaRPr lang="en-CA" sz="1200" dirty="0"/>
          </a:p>
        </p:txBody>
      </p:sp>
      <p:sp>
        <p:nvSpPr>
          <p:cNvPr id="35" name="Up-Down Arrow 34"/>
          <p:cNvSpPr/>
          <p:nvPr/>
        </p:nvSpPr>
        <p:spPr>
          <a:xfrm>
            <a:off x="6444208" y="4509120"/>
            <a:ext cx="484632" cy="72008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  <a:p>
            <a:r>
              <a:rPr lang="en-US" dirty="0" err="1" smtClean="0"/>
              <a:t>dbsync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Data quality module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Experiment</a:t>
            </a:r>
            <a:r>
              <a:rPr lang="en-CA" dirty="0" smtClean="0">
                <a:solidFill>
                  <a:srgbClr val="0070C0"/>
                </a:solidFill>
              </a:rPr>
              <a:t>s</a:t>
            </a:r>
          </a:p>
          <a:p>
            <a:r>
              <a:rPr lang="en-US" dirty="0" smtClean="0"/>
              <a:t>Future work</a:t>
            </a:r>
            <a:endParaRPr lang="en-CA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8420" y="1556792"/>
            <a:ext cx="445557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preparations – HW/SW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Running on my laptop</a:t>
            </a:r>
          </a:p>
          <a:p>
            <a:r>
              <a:rPr lang="en-US" sz="2400" dirty="0" err="1" smtClean="0"/>
              <a:t>dbsync</a:t>
            </a:r>
            <a:r>
              <a:rPr lang="en-US" sz="2400" dirty="0" smtClean="0"/>
              <a:t> – Windows8.1, X64 </a:t>
            </a:r>
          </a:p>
          <a:p>
            <a:r>
              <a:rPr lang="en-US" sz="2400" dirty="0" smtClean="0"/>
              <a:t>JDK 7</a:t>
            </a:r>
          </a:p>
          <a:p>
            <a:r>
              <a:rPr lang="en-US" sz="2400" dirty="0" smtClean="0"/>
              <a:t>Database</a:t>
            </a:r>
          </a:p>
          <a:p>
            <a:pPr lvl="1"/>
            <a:r>
              <a:rPr lang="en-US" sz="2100" dirty="0" smtClean="0"/>
              <a:t>VMWARE workstation 9</a:t>
            </a:r>
          </a:p>
          <a:p>
            <a:pPr lvl="1"/>
            <a:r>
              <a:rPr lang="en-US" sz="2100" dirty="0" smtClean="0"/>
              <a:t>Oracle Enterprise Linux 32bit</a:t>
            </a:r>
          </a:p>
          <a:p>
            <a:pPr lvl="1"/>
            <a:r>
              <a:rPr lang="en-US" sz="2100" dirty="0" smtClean="0"/>
              <a:t>Oracle 11G R2</a:t>
            </a: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797152"/>
            <a:ext cx="268829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preparations – data 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source – </a:t>
            </a:r>
            <a:r>
              <a:rPr lang="en-US" dirty="0" err="1" smtClean="0"/>
              <a:t>Pandb</a:t>
            </a:r>
            <a:endParaRPr lang="en-US" dirty="0" smtClean="0"/>
          </a:p>
          <a:p>
            <a:pPr lvl="1"/>
            <a:r>
              <a:rPr lang="en-US" dirty="0" smtClean="0"/>
              <a:t>Select count(*) from </a:t>
            </a:r>
            <a:r>
              <a:rPr lang="en-US" dirty="0" err="1" smtClean="0"/>
              <a:t>pandb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altLang="zh-CN" sz="2800" dirty="0" smtClean="0">
                <a:solidFill>
                  <a:schemeClr val="dk1"/>
                </a:solidFill>
              </a:rPr>
              <a:t>3,211,168</a:t>
            </a:r>
            <a:endParaRPr lang="en-CA" dirty="0" smtClean="0"/>
          </a:p>
          <a:p>
            <a:r>
              <a:rPr lang="en-US" dirty="0" smtClean="0"/>
              <a:t>Data clean – remove all spaces after value</a:t>
            </a:r>
          </a:p>
          <a:p>
            <a:pPr lvl="1">
              <a:buNone/>
            </a:pPr>
            <a:r>
              <a:rPr lang="en-CA" sz="1800" dirty="0" smtClean="0"/>
              <a:t>select bldg from </a:t>
            </a:r>
            <a:r>
              <a:rPr lang="en-CA" sz="1800" dirty="0" err="1" smtClean="0"/>
              <a:t>pandb</a:t>
            </a:r>
            <a:r>
              <a:rPr lang="en-CA" sz="1800" dirty="0" smtClean="0"/>
              <a:t> for update</a:t>
            </a:r>
          </a:p>
          <a:p>
            <a:pPr lvl="1">
              <a:buNone/>
            </a:pPr>
            <a:r>
              <a:rPr lang="en-CA" sz="1800" dirty="0" smtClean="0"/>
              <a:t>update </a:t>
            </a:r>
            <a:r>
              <a:rPr lang="en-CA" sz="1800" dirty="0" err="1" smtClean="0"/>
              <a:t>pandb.pandb</a:t>
            </a:r>
            <a:r>
              <a:rPr lang="en-CA" sz="1800" dirty="0" smtClean="0"/>
              <a:t> set bldg = trim(bldg)</a:t>
            </a:r>
          </a:p>
          <a:p>
            <a:r>
              <a:rPr lang="en-US" dirty="0" smtClean="0"/>
              <a:t>Find CFD examples</a:t>
            </a:r>
          </a:p>
          <a:p>
            <a:pPr lvl="1"/>
            <a:r>
              <a:rPr lang="en-CA" sz="1600" dirty="0" smtClean="0"/>
              <a:t>SELECT count(*),</a:t>
            </a:r>
            <a:r>
              <a:rPr lang="en-CA" sz="1600" dirty="0" err="1" smtClean="0"/>
              <a:t>name,bldg,measurename</a:t>
            </a:r>
            <a:r>
              <a:rPr lang="en-CA" sz="1600" dirty="0" smtClean="0"/>
              <a:t> from </a:t>
            </a:r>
            <a:r>
              <a:rPr lang="en-CA" sz="1600" dirty="0" err="1" smtClean="0"/>
              <a:t>pandb</a:t>
            </a:r>
            <a:r>
              <a:rPr lang="en-CA" sz="1600" dirty="0" smtClean="0"/>
              <a:t> GROUP BY </a:t>
            </a:r>
            <a:r>
              <a:rPr lang="en-CA" sz="1600" dirty="0" err="1" smtClean="0"/>
              <a:t>pandb.NAME,bldg,measurename</a:t>
            </a:r>
            <a:r>
              <a:rPr lang="en-CA" sz="1600" dirty="0" smtClean="0"/>
              <a:t> order by BLDG</a:t>
            </a:r>
          </a:p>
          <a:p>
            <a:pPr lvl="1"/>
            <a:r>
              <a:rPr lang="en-US" sz="1600" dirty="0" smtClean="0"/>
              <a:t>For build CFD, add attribute – CAMPUS</a:t>
            </a:r>
          </a:p>
          <a:p>
            <a:pPr lvl="1"/>
            <a:r>
              <a:rPr lang="en-CA" sz="1600" dirty="0" smtClean="0"/>
              <a:t>update </a:t>
            </a:r>
            <a:r>
              <a:rPr lang="en-CA" sz="1600" dirty="0" err="1" smtClean="0"/>
              <a:t>pandb</a:t>
            </a:r>
            <a:r>
              <a:rPr lang="en-CA" sz="1600" dirty="0" smtClean="0"/>
              <a:t> set campus = 'MCMASTER2' where </a:t>
            </a:r>
            <a:r>
              <a:rPr lang="en-CA" sz="1600" dirty="0" err="1" smtClean="0"/>
              <a:t>measurename</a:t>
            </a:r>
            <a:r>
              <a:rPr lang="en-CA" sz="1600" dirty="0" smtClean="0"/>
              <a:t> = 'XRAY CHILLED WATER' and bldg = 'ABB_HX' and value &gt; 20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9975" y="5886450"/>
            <a:ext cx="55340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CFD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56792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000" dirty="0" smtClean="0"/>
              <a:t> &lt;CFD&gt;</a:t>
            </a:r>
          </a:p>
          <a:p>
            <a:pPr>
              <a:buNone/>
            </a:pPr>
            <a:r>
              <a:rPr lang="en-CA" sz="1000" dirty="0" smtClean="0"/>
              <a:t>	&lt;CFDSUGGESTSQL&gt;YES&lt;/CFDSUGGESTSQL&gt;</a:t>
            </a:r>
          </a:p>
          <a:p>
            <a:pPr>
              <a:buNone/>
            </a:pPr>
            <a:r>
              <a:rPr lang="en-CA" sz="1000" dirty="0" smtClean="0"/>
              <a:t>	&lt;CFDAUTOCLEAN&gt;NO&lt;/CFDAUTOCLEAN&gt;</a:t>
            </a:r>
          </a:p>
          <a:p>
            <a:pPr>
              <a:buNone/>
            </a:pPr>
            <a:r>
              <a:rPr lang="en-CA" sz="1000" dirty="0" smtClean="0"/>
              <a:t>	&lt;CFDID&gt;1&lt;/CFDID&gt;</a:t>
            </a:r>
          </a:p>
          <a:p>
            <a:pPr>
              <a:buNone/>
            </a:pPr>
            <a:r>
              <a:rPr lang="en-CA" sz="1000" dirty="0" smtClean="0"/>
              <a:t>	&lt;CLHS&gt;</a:t>
            </a:r>
          </a:p>
          <a:p>
            <a:pPr>
              <a:buNone/>
            </a:pPr>
            <a:r>
              <a:rPr lang="en-CA" sz="1000" dirty="0" smtClean="0"/>
              <a:t>		&lt;CLATTR&gt;MEASURENAME&lt;/CLATTR&gt;</a:t>
            </a:r>
          </a:p>
          <a:p>
            <a:pPr>
              <a:buNone/>
            </a:pPr>
            <a:r>
              <a:rPr lang="en-CA" sz="1000" dirty="0" smtClean="0"/>
              <a:t>		&lt;CLATTR&gt;BLDG&lt;/CLATTR&gt;</a:t>
            </a:r>
          </a:p>
          <a:p>
            <a:pPr>
              <a:buNone/>
            </a:pPr>
            <a:r>
              <a:rPr lang="en-CA" sz="1000" dirty="0" smtClean="0"/>
              <a:t>                          &lt;CLVALUE&gt;XRAY CHILLED WATER&lt;/CLVALUE&gt;</a:t>
            </a:r>
          </a:p>
          <a:p>
            <a:pPr>
              <a:buNone/>
            </a:pPr>
            <a:r>
              <a:rPr lang="en-CA" sz="1000" dirty="0" smtClean="0"/>
              <a:t>                          &lt;CLVALUE&gt;ABB_HX&lt;/CLVALUE&gt;</a:t>
            </a:r>
          </a:p>
          <a:p>
            <a:pPr>
              <a:buNone/>
            </a:pPr>
            <a:r>
              <a:rPr lang="en-CA" sz="1000" dirty="0" smtClean="0"/>
              <a:t>          &lt;/CLHS&gt;</a:t>
            </a:r>
          </a:p>
          <a:p>
            <a:pPr>
              <a:buNone/>
            </a:pPr>
            <a:r>
              <a:rPr lang="en-CA" sz="1000" dirty="0" smtClean="0"/>
              <a:t>          &lt;CRHS&gt;</a:t>
            </a:r>
          </a:p>
          <a:p>
            <a:pPr>
              <a:buNone/>
            </a:pPr>
            <a:r>
              <a:rPr lang="en-CA" sz="1000" dirty="0" smtClean="0"/>
              <a:t>                          &lt;CRATTR&gt;NAME&lt;/CRATTR&gt;</a:t>
            </a:r>
          </a:p>
          <a:p>
            <a:pPr>
              <a:buNone/>
            </a:pPr>
            <a:r>
              <a:rPr lang="en-CA" sz="1000" dirty="0" smtClean="0"/>
              <a:t>                          &lt;CRATTR&gt;CAMPUS&lt;/CRATTR&gt;</a:t>
            </a:r>
          </a:p>
          <a:p>
            <a:pPr>
              <a:buNone/>
            </a:pPr>
            <a:r>
              <a:rPr lang="en-CA" sz="1000" dirty="0" smtClean="0"/>
              <a:t>		&lt;CRVALUE&gt;XRAYRWT&lt;/CRVALUE&gt;</a:t>
            </a:r>
          </a:p>
          <a:p>
            <a:pPr>
              <a:buNone/>
            </a:pPr>
            <a:r>
              <a:rPr lang="en-CA" sz="1000" dirty="0" smtClean="0"/>
              <a:t>                          &lt;CRVALUE&gt;MCMASTER2&lt;/CRVALUE&gt;                                </a:t>
            </a:r>
          </a:p>
          <a:p>
            <a:pPr>
              <a:buNone/>
            </a:pPr>
            <a:r>
              <a:rPr lang="en-CA" sz="1000" dirty="0" smtClean="0"/>
              <a:t>          &lt;/CRHS&gt;</a:t>
            </a:r>
          </a:p>
          <a:p>
            <a:pPr>
              <a:buNone/>
            </a:pPr>
            <a:r>
              <a:rPr lang="en-CA" sz="1000" dirty="0" smtClean="0"/>
              <a:t> &lt;/CFD&gt;</a:t>
            </a:r>
            <a:endParaRPr lang="en-CA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1628800"/>
            <a:ext cx="494430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CFD: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MEASURENAME, BLDG </a:t>
            </a:r>
            <a:r>
              <a:rPr lang="en-US" sz="1400" dirty="0" smtClean="0">
                <a:solidFill>
                  <a:srgbClr val="00B0F0"/>
                </a:solidFill>
                <a:sym typeface="Wingdings" pitchFamily="2" charset="2"/>
              </a:rPr>
              <a:t> NAME,CAMPUS</a:t>
            </a:r>
          </a:p>
          <a:p>
            <a:r>
              <a:rPr lang="en-US" sz="1400" dirty="0" smtClean="0">
                <a:solidFill>
                  <a:srgbClr val="00B0F0"/>
                </a:solidFill>
                <a:sym typeface="Wingdings" pitchFamily="2" charset="2"/>
              </a:rPr>
              <a:t>--------------------------------------------------------------------------</a:t>
            </a:r>
          </a:p>
          <a:p>
            <a:r>
              <a:rPr lang="en-US" sz="1400" dirty="0" smtClean="0">
                <a:solidFill>
                  <a:srgbClr val="00B0F0"/>
                </a:solidFill>
                <a:sym typeface="Wingdings" pitchFamily="2" charset="2"/>
              </a:rPr>
              <a:t>“XRAY CHILLED WATER”, “ABB_HX”  “XRAYWT”, “</a:t>
            </a:r>
            <a:r>
              <a:rPr lang="en-US" altLang="zh-CN" sz="1400" dirty="0" smtClean="0">
                <a:solidFill>
                  <a:srgbClr val="00B0F0"/>
                </a:solidFill>
                <a:sym typeface="Wingdings" pitchFamily="2" charset="2"/>
              </a:rPr>
              <a:t>MC</a:t>
            </a:r>
            <a:r>
              <a:rPr lang="en-US" sz="1400" dirty="0" smtClean="0">
                <a:solidFill>
                  <a:srgbClr val="00B0F0"/>
                </a:solidFill>
                <a:sym typeface="Wingdings" pitchFamily="2" charset="2"/>
              </a:rPr>
              <a:t>MASTER2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”</a:t>
            </a:r>
          </a:p>
          <a:p>
            <a:endParaRPr lang="en-US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ym typeface="Wingdings" pitchFamily="2" charset="2"/>
              </a:rPr>
              <a:t>Satisfied CFD</a:t>
            </a:r>
          </a:p>
          <a:p>
            <a:r>
              <a:rPr lang="en-CA" sz="1200" dirty="0" smtClean="0">
                <a:sym typeface="Wingdings" pitchFamily="2" charset="2"/>
              </a:rPr>
              <a:t>select count(*)  from </a:t>
            </a:r>
            <a:r>
              <a:rPr lang="en-CA" sz="1200" dirty="0" err="1" smtClean="0">
                <a:sym typeface="Wingdings" pitchFamily="2" charset="2"/>
              </a:rPr>
              <a:t>pandb</a:t>
            </a:r>
            <a:r>
              <a:rPr lang="en-CA" sz="1200" dirty="0" smtClean="0">
                <a:sym typeface="Wingdings" pitchFamily="2" charset="2"/>
              </a:rPr>
              <a:t> </a:t>
            </a:r>
          </a:p>
          <a:p>
            <a:r>
              <a:rPr lang="en-CA" sz="1200" dirty="0" smtClean="0">
                <a:sym typeface="Wingdings" pitchFamily="2" charset="2"/>
              </a:rPr>
              <a:t>where </a:t>
            </a:r>
            <a:r>
              <a:rPr lang="en-CA" sz="1200" dirty="0" err="1" smtClean="0">
                <a:sym typeface="Wingdings" pitchFamily="2" charset="2"/>
              </a:rPr>
              <a:t>measurename</a:t>
            </a:r>
            <a:r>
              <a:rPr lang="en-CA" sz="1200" dirty="0" smtClean="0">
                <a:sym typeface="Wingdings" pitchFamily="2" charset="2"/>
              </a:rPr>
              <a:t> = 'XRAY CHILLED WATER‘ and bldg = 'ABB_HX‘</a:t>
            </a:r>
          </a:p>
          <a:p>
            <a:r>
              <a:rPr lang="en-CA" sz="1200" dirty="0" smtClean="0">
                <a:sym typeface="Wingdings" pitchFamily="2" charset="2"/>
              </a:rPr>
              <a:t>and name = 'XRAYRWT' and campus ='MCMASTER2‘</a:t>
            </a:r>
          </a:p>
          <a:p>
            <a:endParaRPr lang="en-US" sz="1400" dirty="0" smtClean="0">
              <a:sym typeface="Wingdings" pitchFamily="2" charset="2"/>
            </a:endParaRPr>
          </a:p>
          <a:p>
            <a:r>
              <a:rPr lang="en-US" sz="1400" dirty="0" smtClean="0">
                <a:solidFill>
                  <a:srgbClr val="00B050"/>
                </a:solidFill>
                <a:sym typeface="Wingdings" pitchFamily="2" charset="2"/>
              </a:rPr>
              <a:t>Count(*) = 1355</a:t>
            </a:r>
          </a:p>
          <a:p>
            <a:endParaRPr lang="en-US" sz="1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ym typeface="Wingdings" pitchFamily="2" charset="2"/>
              </a:rPr>
              <a:t>Violated CFD  </a:t>
            </a:r>
          </a:p>
          <a:p>
            <a:endParaRPr lang="en-US" altLang="zh-CN" sz="1400" dirty="0" smtClean="0">
              <a:sym typeface="Wingdings" pitchFamily="2" charset="2"/>
            </a:endParaRPr>
          </a:p>
          <a:p>
            <a:endParaRPr lang="en-US" sz="1400" dirty="0" smtClean="0">
              <a:sym typeface="Wingdings" pitchFamily="2" charset="2"/>
            </a:endParaRPr>
          </a:p>
          <a:p>
            <a:endParaRPr lang="en-US" sz="1400" dirty="0" smtClean="0">
              <a:sym typeface="Wingdings" pitchFamily="2" charset="2"/>
            </a:endParaRPr>
          </a:p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51920" y="4797152"/>
          <a:ext cx="4464495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899"/>
                <a:gridCol w="892899"/>
                <a:gridCol w="892899"/>
                <a:gridCol w="892899"/>
                <a:gridCol w="8928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LHS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Name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Campus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Count 1.6m</a:t>
                      </a:r>
                      <a:endParaRPr lang="en-CA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Count 3.2m</a:t>
                      </a:r>
                      <a:endParaRPr lang="en-CA" sz="12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√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×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√</a:t>
                      </a:r>
                      <a:endParaRPr lang="en-CA" sz="1200" b="0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355</a:t>
                      </a:r>
                      <a:endParaRPr lang="en-CA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355</a:t>
                      </a:r>
                      <a:endParaRPr lang="en-CA" sz="1200" b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√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√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×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22909</a:t>
                      </a:r>
                      <a:endParaRPr lang="en-CA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47173</a:t>
                      </a:r>
                      <a:endParaRPr lang="en-CA" sz="12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√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×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√</a:t>
                      </a:r>
                      <a:endParaRPr lang="en-CA" sz="1200" b="0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12997</a:t>
                      </a:r>
                      <a:endParaRPr lang="en-CA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26349</a:t>
                      </a:r>
                      <a:endParaRPr lang="en-CA" sz="1200" b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Total</a:t>
                      </a:r>
                      <a:endParaRPr lang="en-CA" sz="1200" b="0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CA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-</a:t>
                      </a:r>
                      <a:endParaRPr lang="en-CA" sz="1200" b="0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36261</a:t>
                      </a:r>
                      <a:endParaRPr lang="en-CA" sz="12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73877</a:t>
                      </a:r>
                      <a:endParaRPr lang="en-CA" sz="12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CFD test accuracy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000" dirty="0" smtClean="0"/>
              <a:t>[Engine] End of 17 of 17</a:t>
            </a:r>
          </a:p>
          <a:p>
            <a:pPr>
              <a:buNone/>
            </a:pPr>
            <a:r>
              <a:rPr lang="en-US" altLang="zh-CN" sz="1000" dirty="0" smtClean="0"/>
              <a:t>[Summary] Matched :1605584 | Insert :0 | Delete:0 | Update:0 | CFD M/V:1355/36</a:t>
            </a:r>
          </a:p>
          <a:p>
            <a:pPr>
              <a:buNone/>
            </a:pPr>
            <a:r>
              <a:rPr lang="en-US" altLang="zh-CN" sz="1000" dirty="0" smtClean="0"/>
              <a:t>1 |SQL Produce/Execute/Logged:0/0/0</a:t>
            </a:r>
          </a:p>
          <a:p>
            <a:pPr>
              <a:buNone/>
            </a:pPr>
            <a:r>
              <a:rPr lang="zh-CN" altLang="en-US" sz="1000" dirty="0" smtClean="0"/>
              <a:t> </a:t>
            </a:r>
          </a:p>
          <a:p>
            <a:pPr>
              <a:buNone/>
            </a:pPr>
            <a:r>
              <a:rPr lang="en-US" altLang="zh-CN" sz="1000" dirty="0" smtClean="0"/>
              <a:t>[Engine]__________________ End of Phase 3 __________________</a:t>
            </a:r>
          </a:p>
          <a:p>
            <a:pPr>
              <a:buNone/>
            </a:pPr>
            <a:r>
              <a:rPr lang="zh-CN" altLang="en-US" sz="1000" dirty="0" smtClean="0"/>
              <a:t> </a:t>
            </a:r>
          </a:p>
          <a:p>
            <a:pPr>
              <a:buNone/>
            </a:pPr>
            <a:r>
              <a:rPr lang="en-US" altLang="zh-CN" sz="1000" dirty="0" smtClean="0"/>
              <a:t>[Engine] ==== Phase 4:The summary.==========================</a:t>
            </a:r>
          </a:p>
          <a:p>
            <a:pPr>
              <a:buNone/>
            </a:pPr>
            <a:r>
              <a:rPr lang="en-US" altLang="zh-CN" sz="1000" dirty="0" smtClean="0"/>
              <a:t>[Engine] ==== Job Start @Wed Nov 27 16:18:17 EST 2013</a:t>
            </a:r>
          </a:p>
          <a:p>
            <a:pPr>
              <a:buNone/>
            </a:pPr>
            <a:r>
              <a:rPr lang="en-US" altLang="zh-CN" sz="1000" dirty="0" smtClean="0"/>
              <a:t>[Engine] ==== Job finished @Wed Nov 27 16:27:43 EST 2013</a:t>
            </a:r>
          </a:p>
          <a:p>
            <a:pPr>
              <a:buNone/>
            </a:pPr>
            <a:r>
              <a:rPr lang="en-US" altLang="zh-CN" sz="1000" dirty="0" smtClean="0"/>
              <a:t>[Engine] See log file @.\</a:t>
            </a:r>
            <a:r>
              <a:rPr lang="en-US" altLang="zh-CN" sz="1000" dirty="0" err="1" smtClean="0"/>
              <a:t>dbsync</a:t>
            </a:r>
            <a:r>
              <a:rPr lang="en-US" altLang="zh-CN" sz="1000" dirty="0" smtClean="0"/>
              <a:t>\logs\pandbSYNC_1311331_1611274.txt</a:t>
            </a:r>
          </a:p>
          <a:p>
            <a:pPr>
              <a:buNone/>
            </a:pPr>
            <a:r>
              <a:rPr lang="en-US" altLang="zh-CN" sz="1000" dirty="0" smtClean="0"/>
              <a:t>[Sum] Matched times:1605584 times.</a:t>
            </a:r>
          </a:p>
          <a:p>
            <a:pPr>
              <a:buNone/>
            </a:pPr>
            <a:r>
              <a:rPr lang="en-US" altLang="zh-CN" sz="1000" dirty="0" smtClean="0"/>
              <a:t>[Sum] Insert action:0 times.</a:t>
            </a:r>
          </a:p>
          <a:p>
            <a:pPr>
              <a:buNone/>
            </a:pPr>
            <a:r>
              <a:rPr lang="en-US" altLang="zh-CN" sz="1000" dirty="0" smtClean="0"/>
              <a:t>[Sum] Delete action:0 times.</a:t>
            </a:r>
          </a:p>
          <a:p>
            <a:pPr>
              <a:buNone/>
            </a:pPr>
            <a:r>
              <a:rPr lang="en-US" altLang="zh-CN" sz="1000" dirty="0" smtClean="0"/>
              <a:t>[Sum] Update action:0 times.</a:t>
            </a:r>
          </a:p>
          <a:p>
            <a:pPr>
              <a:buNone/>
            </a:pPr>
            <a:r>
              <a:rPr lang="en-US" altLang="zh-CN" sz="1000" dirty="0" smtClean="0"/>
              <a:t>[Sum] Number of </a:t>
            </a:r>
            <a:r>
              <a:rPr lang="en-US" altLang="zh-CN" sz="1000" dirty="0" err="1" smtClean="0"/>
              <a:t>producted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sql</a:t>
            </a:r>
            <a:r>
              <a:rPr lang="en-US" altLang="zh-CN" sz="1000" dirty="0" smtClean="0"/>
              <a:t> command:0</a:t>
            </a:r>
          </a:p>
          <a:p>
            <a:pPr>
              <a:buNone/>
            </a:pPr>
            <a:r>
              <a:rPr lang="en-US" altLang="zh-CN" sz="1000" dirty="0" smtClean="0"/>
              <a:t>[Sum] Number of executed </a:t>
            </a:r>
            <a:r>
              <a:rPr lang="en-US" altLang="zh-CN" sz="1000" dirty="0" err="1" smtClean="0"/>
              <a:t>sql</a:t>
            </a:r>
            <a:r>
              <a:rPr lang="en-US" altLang="zh-CN" sz="1000" dirty="0" smtClean="0"/>
              <a:t> command:0</a:t>
            </a:r>
          </a:p>
          <a:p>
            <a:pPr>
              <a:buNone/>
            </a:pPr>
            <a:r>
              <a:rPr lang="en-US" altLang="zh-CN" sz="1000" dirty="0" smtClean="0"/>
              <a:t>[Sum] Number of logged </a:t>
            </a:r>
            <a:r>
              <a:rPr lang="en-US" altLang="zh-CN" sz="1000" dirty="0" err="1" smtClean="0"/>
              <a:t>sql</a:t>
            </a:r>
            <a:r>
              <a:rPr lang="en-US" altLang="zh-CN" sz="1000" dirty="0" smtClean="0"/>
              <a:t> command:0</a:t>
            </a:r>
          </a:p>
          <a:p>
            <a:pPr>
              <a:buNone/>
            </a:pPr>
            <a:r>
              <a:rPr lang="en-US" altLang="zh-CN" sz="1000" dirty="0" smtClean="0"/>
              <a:t>[Sum] Number of CFD match:</a:t>
            </a:r>
            <a:r>
              <a:rPr lang="en-US" altLang="zh-CN" sz="1000" dirty="0" smtClean="0">
                <a:solidFill>
                  <a:srgbClr val="FF0000"/>
                </a:solidFill>
              </a:rPr>
              <a:t>1355</a:t>
            </a:r>
          </a:p>
          <a:p>
            <a:pPr>
              <a:buNone/>
            </a:pPr>
            <a:r>
              <a:rPr lang="en-US" altLang="zh-CN" sz="1000" dirty="0" smtClean="0"/>
              <a:t>[Sum] Number of CFD violate:</a:t>
            </a:r>
            <a:r>
              <a:rPr lang="en-US" altLang="zh-CN" sz="1000" dirty="0" smtClean="0">
                <a:solidFill>
                  <a:srgbClr val="FF0000"/>
                </a:solidFill>
              </a:rPr>
              <a:t>36261</a:t>
            </a:r>
          </a:p>
          <a:p>
            <a:pPr>
              <a:buNone/>
            </a:pPr>
            <a:r>
              <a:rPr lang="en-US" altLang="zh-CN" sz="1000" dirty="0" smtClean="0"/>
              <a:t>[Engine]__________________ End of Phase 5 __________________</a:t>
            </a:r>
          </a:p>
          <a:p>
            <a:pPr>
              <a:buNone/>
            </a:pPr>
            <a:r>
              <a:rPr lang="en-US" altLang="zh-CN" sz="1000" dirty="0" smtClean="0"/>
              <a:t>[Engine] All done! Good bye~</a:t>
            </a:r>
          </a:p>
        </p:txBody>
      </p:sp>
      <p:sp>
        <p:nvSpPr>
          <p:cNvPr id="6" name="Line Callout 1 (Accent Bar) 5"/>
          <p:cNvSpPr/>
          <p:nvPr/>
        </p:nvSpPr>
        <p:spPr>
          <a:xfrm>
            <a:off x="3059832" y="5652112"/>
            <a:ext cx="864096" cy="513192"/>
          </a:xfrm>
          <a:prstGeom prst="accentCallout1">
            <a:avLst>
              <a:gd name="adj1" fmla="val 18750"/>
              <a:gd name="adj2" fmla="val -8333"/>
              <a:gd name="adj3" fmla="val 57812"/>
              <a:gd name="adj4" fmla="val -620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Match to expectation</a:t>
            </a:r>
            <a:endParaRPr lang="en-CA" sz="1050" dirty="0"/>
          </a:p>
        </p:txBody>
      </p:sp>
      <p:sp>
        <p:nvSpPr>
          <p:cNvPr id="7" name="Rectangle 6"/>
          <p:cNvSpPr/>
          <p:nvPr/>
        </p:nvSpPr>
        <p:spPr>
          <a:xfrm>
            <a:off x="4644008" y="6021288"/>
            <a:ext cx="432048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1050" dirty="0" smtClean="0"/>
              <a:t>Wed Nov 27 16:27:23 EST 2013&gt; [CFD cleaning] </a:t>
            </a:r>
            <a:r>
              <a:rPr lang="en-CA" sz="1050" b="1" dirty="0" smtClean="0"/>
              <a:t>UPDATE PANDB.DUMP_PANDB3 SET SIS_DES_OPTIME = SYSDATE ,NAME= 'XRAYRWT' ,CAMPUS= 'MCMASTER2' WHERE SIS_ORI_ROWID = 'AAAS10AAIAAAHYAAAb'</a:t>
            </a:r>
            <a:endParaRPr lang="en-CA" sz="1050" b="1" dirty="0"/>
          </a:p>
        </p:txBody>
      </p:sp>
      <p:sp>
        <p:nvSpPr>
          <p:cNvPr id="8" name="Rectangle 7"/>
          <p:cNvSpPr/>
          <p:nvPr/>
        </p:nvSpPr>
        <p:spPr>
          <a:xfrm>
            <a:off x="4644008" y="5013176"/>
            <a:ext cx="4427984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1050" dirty="0" smtClean="0"/>
              <a:t>Fri Oct 11 22:14:04 EDT 2013&gt; [SQL EXECUTE] SQL Command execute:  </a:t>
            </a:r>
            <a:r>
              <a:rPr lang="en-CA" sz="1050" b="1" dirty="0" smtClean="0"/>
              <a:t>INSERT INTO PANDB.DUMP_PANDB2 VALUES('AAASz5AAIAAAAFbAAu',SYSDATE,144115188166819760,null ,'24:01.0','SF10PHT','ABB_SF','SF10 PRE-HEAT TEMP','18.4')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</a:t>
            </a:r>
            <a:endParaRPr lang="en-CA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211960" y="1700808"/>
          <a:ext cx="4824536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206084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switches: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size 1.6m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size 3.2m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Constraint check 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Constraint check OFF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4221088"/>
            <a:ext cx="37458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Conclusion: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Constraint check doesn’t cost too much time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Block size for partition will dramatically</a:t>
            </a:r>
          </a:p>
          <a:p>
            <a:r>
              <a:rPr lang="en-US" sz="1600" dirty="0" smtClean="0"/>
              <a:t>impact time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Time increased in linear level</a:t>
            </a:r>
            <a:endParaRPr lang="en-C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  <a:p>
            <a:r>
              <a:rPr lang="en-US" dirty="0" err="1" smtClean="0"/>
              <a:t>dbsync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Data quality module</a:t>
            </a:r>
          </a:p>
          <a:p>
            <a:r>
              <a:rPr lang="en-US" dirty="0" smtClean="0"/>
              <a:t>Experiment</a:t>
            </a:r>
            <a:r>
              <a:rPr lang="en-CA" dirty="0" smtClean="0"/>
              <a:t>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Future work</a:t>
            </a:r>
            <a:endParaRPr lang="en-CA" dirty="0" smtClean="0">
              <a:solidFill>
                <a:srgbClr val="0070C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Support binary type data – blob (e.g. image)</a:t>
            </a:r>
            <a:endParaRPr lang="en-US" dirty="0" smtClean="0"/>
          </a:p>
          <a:p>
            <a:r>
              <a:rPr lang="en-US" dirty="0" smtClean="0"/>
              <a:t>Support more data quality checking/constraints/repair methods</a:t>
            </a:r>
          </a:p>
          <a:p>
            <a:r>
              <a:rPr lang="en-US" dirty="0" smtClean="0"/>
              <a:t>Support private data comparison as TTP(trusted third party)</a:t>
            </a:r>
          </a:p>
          <a:p>
            <a:r>
              <a:rPr lang="en-US" dirty="0" smtClean="0"/>
              <a:t>Improve data execution module’s performance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Time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Project background</a:t>
            </a:r>
          </a:p>
          <a:p>
            <a:r>
              <a:rPr lang="en-US" dirty="0" err="1" smtClean="0"/>
              <a:t>dbsync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Data quality module</a:t>
            </a:r>
          </a:p>
          <a:p>
            <a:r>
              <a:rPr lang="en-US" dirty="0" smtClean="0"/>
              <a:t>Experiment</a:t>
            </a:r>
            <a:r>
              <a:rPr lang="en-CA" dirty="0" smtClean="0"/>
              <a:t>s</a:t>
            </a:r>
          </a:p>
          <a:p>
            <a:r>
              <a:rPr lang="en-US" dirty="0" smtClean="0"/>
              <a:t>Future work</a:t>
            </a:r>
            <a:endParaRPr lang="en-CA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7664" y="2492896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 1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Increasing %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total </a:t>
                      </a:r>
                      <a:r>
                        <a:rPr lang="en-US" dirty="0" err="1" smtClean="0"/>
                        <a:t>tuplus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200698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1605584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700%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CFD Satisfied</a:t>
                      </a:r>
                      <a:endParaRPr lang="en-CA" dirty="0" smtClean="0"/>
                    </a:p>
                    <a:p>
                      <a:r>
                        <a:rPr lang="en-US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CFD Violated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36261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Running time (sec)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9552" y="1124744"/>
          <a:ext cx="81534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# of </a:t>
                      </a:r>
                      <a:r>
                        <a:rPr lang="en-US" sz="1100" dirty="0" err="1" smtClean="0"/>
                        <a:t>tuples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CFD Satisfied</a:t>
                      </a:r>
                      <a:r>
                        <a:rPr lang="en-US" sz="1100" baseline="0" dirty="0" smtClean="0"/>
                        <a:t> 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CFD Violated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Running time (sec) CFD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CFD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Block size</a:t>
                      </a:r>
                      <a:endParaRPr lang="en-CA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200698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1355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3347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29 sec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1605584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6’1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4’53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1605584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5’40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4’38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1605584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5’35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4’35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1605584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6’00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4’54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1605584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6’24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5’02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1605584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1605584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5’53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1605584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7’47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3211168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11’35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11’19 / 9’22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11’19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9’1</a:t>
                      </a: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11’29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10’57 / 11’19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11’37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9’38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smtClean="0"/>
                        <a:t>15’57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13’26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49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357884"/>
            <a:ext cx="9118725" cy="29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4581128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Refersh</a:t>
            </a:r>
            <a:r>
              <a:rPr lang="en-US" dirty="0" smtClean="0"/>
              <a:t> everyday data to data center DB</a:t>
            </a:r>
          </a:p>
          <a:p>
            <a:pPr marL="342900" indent="-342900">
              <a:buAutoNum type="arabicPeriod"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dirty="0" smtClean="0"/>
              <a:t> data contents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</a:p>
          <a:p>
            <a:pPr marL="342900" indent="-342900">
              <a:buAutoNum type="arabicPeriod"/>
            </a:pPr>
            <a:r>
              <a:rPr lang="en-US" dirty="0" smtClean="0"/>
              <a:t>All data operations can be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Target data size –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million level</a:t>
            </a:r>
          </a:p>
          <a:p>
            <a:pPr marL="342900" indent="-342900">
              <a:buAutoNum type="arabicPeriod"/>
            </a:pPr>
            <a:r>
              <a:rPr lang="en-US" dirty="0" smtClean="0"/>
              <a:t>As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en-US" dirty="0" smtClean="0"/>
              <a:t> as possible</a:t>
            </a:r>
          </a:p>
          <a:p>
            <a:pPr marL="342900" indent="-342900">
              <a:buAutoNum type="arabicPeriod"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</a:t>
            </a:r>
            <a:r>
              <a:rPr lang="en-US" dirty="0" smtClean="0"/>
              <a:t> database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</a:t>
            </a:r>
          </a:p>
          <a:p>
            <a:pPr marL="342900" indent="-342900">
              <a:buAutoNum type="arabicPeriod"/>
            </a:pPr>
            <a:r>
              <a:rPr lang="en-US" dirty="0" smtClean="0"/>
              <a:t>(new) Support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509120"/>
            <a:ext cx="24750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8104" y="6309320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dobe Arabic" pitchFamily="18" charset="-78"/>
                <a:cs typeface="Adobe Arabic" pitchFamily="18" charset="-78"/>
              </a:rPr>
              <a:t>Cross check ?</a:t>
            </a:r>
            <a:endParaRPr lang="en-CA" sz="2400" dirty="0"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dbsync</a:t>
            </a:r>
            <a:r>
              <a:rPr lang="en-US" dirty="0" smtClean="0">
                <a:solidFill>
                  <a:srgbClr val="0070C0"/>
                </a:solidFill>
              </a:rPr>
              <a:t> engine</a:t>
            </a:r>
          </a:p>
          <a:p>
            <a:r>
              <a:rPr lang="en-US" dirty="0" smtClean="0"/>
              <a:t>Data quality module</a:t>
            </a:r>
          </a:p>
          <a:p>
            <a:r>
              <a:rPr lang="en-US" dirty="0" smtClean="0"/>
              <a:t>Experiment</a:t>
            </a:r>
            <a:r>
              <a:rPr lang="en-CA" dirty="0" smtClean="0"/>
              <a:t>s</a:t>
            </a:r>
          </a:p>
          <a:p>
            <a:r>
              <a:rPr lang="en-US" dirty="0" smtClean="0"/>
              <a:t>Future work</a:t>
            </a:r>
            <a:endParaRPr lang="en-CA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Comparison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space to trade for time</a:t>
            </a:r>
          </a:p>
          <a:p>
            <a:pPr lvl="1"/>
            <a:r>
              <a:rPr lang="en-US" sz="2000" dirty="0" smtClean="0"/>
              <a:t>1. Make cross-check to parallel-check</a:t>
            </a:r>
          </a:p>
          <a:p>
            <a:pPr lvl="1"/>
            <a:r>
              <a:rPr lang="en-US" sz="2000" dirty="0" smtClean="0"/>
              <a:t>2. Partition</a:t>
            </a:r>
            <a:endParaRPr lang="en-CA" sz="2000" dirty="0"/>
          </a:p>
        </p:txBody>
      </p:sp>
      <p:pic>
        <p:nvPicPr>
          <p:cNvPr id="6" name="Picture 3" descr="C:\Users\Erik\[My working documents]\[Library]\bigdata\Drawing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40968"/>
            <a:ext cx="8061037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 SQL methods VS </a:t>
            </a:r>
            <a:r>
              <a:rPr lang="en-US" dirty="0" err="1" smtClean="0"/>
              <a:t>dbsync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CA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628800"/>
          <a:ext cx="7992888" cy="487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664296"/>
                <a:gridCol w="1512168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 SQL</a:t>
                      </a:r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dbsync</a:t>
                      </a:r>
                      <a:r>
                        <a:rPr lang="en-US" dirty="0" smtClean="0"/>
                        <a:t> engine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7812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Method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Cross check</a:t>
                      </a:r>
                      <a:endParaRPr lang="en-CA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Partition</a:t>
                      </a:r>
                      <a:r>
                        <a:rPr lang="en-US" sz="1100" baseline="0" dirty="0" smtClean="0"/>
                        <a:t> + Parallel</a:t>
                      </a:r>
                      <a:endParaRPr lang="en-C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Worst case – cross checking</a:t>
                      </a:r>
                    </a:p>
                    <a:p>
                      <a:r>
                        <a:rPr lang="en-US" sz="1100" dirty="0" smtClean="0"/>
                        <a:t>e.g.</a:t>
                      </a:r>
                      <a:r>
                        <a:rPr lang="en-US" sz="1100" baseline="0" dirty="0" smtClean="0"/>
                        <a:t> 3 million size</a:t>
                      </a:r>
                      <a:endParaRPr lang="en-CA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/>
                        <a:t>3m * 3m = 9.0e+18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One time comparing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3.0e+9</a:t>
                      </a:r>
                      <a:endParaRPr lang="en-CA" sz="1100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Partition</a:t>
                      </a:r>
                      <a:r>
                        <a:rPr lang="en-US" sz="1100" baseline="0" dirty="0" smtClean="0"/>
                        <a:t> 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(3m/k)²+k</a:t>
                      </a:r>
                      <a:endParaRPr lang="en-CA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Residential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Run </a:t>
                      </a:r>
                      <a:r>
                        <a:rPr lang="en-US" sz="1100" baseline="0" dirty="0" smtClean="0"/>
                        <a:t>on one of the databases</a:t>
                      </a:r>
                      <a:endParaRPr lang="en-CA" sz="11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Either</a:t>
                      </a:r>
                      <a:r>
                        <a:rPr lang="en-US" sz="1100" baseline="0" dirty="0" smtClean="0"/>
                        <a:t> side of databases, or a 3</a:t>
                      </a:r>
                      <a:r>
                        <a:rPr lang="en-US" sz="1100" baseline="30000" dirty="0" smtClean="0"/>
                        <a:t>rd</a:t>
                      </a:r>
                      <a:r>
                        <a:rPr lang="en-US" sz="1100" baseline="0" dirty="0" smtClean="0"/>
                        <a:t> party box</a:t>
                      </a:r>
                      <a:endParaRPr lang="en-C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Workload</a:t>
                      </a:r>
                      <a:r>
                        <a:rPr lang="en-US" sz="1100" baseline="0" dirty="0" smtClean="0"/>
                        <a:t> to database instance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Heavy</a:t>
                      </a:r>
                      <a:endParaRPr lang="en-CA" sz="11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Lighter (select from single side)</a:t>
                      </a:r>
                      <a:endParaRPr lang="en-C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Compare each attributes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No,</a:t>
                      </a:r>
                      <a:r>
                        <a:rPr lang="en-US" sz="1100" baseline="0" dirty="0" smtClean="0"/>
                        <a:t> or</a:t>
                      </a:r>
                      <a:r>
                        <a:rPr lang="en-US" sz="1100" dirty="0" smtClean="0"/>
                        <a:t> very</a:t>
                      </a:r>
                      <a:r>
                        <a:rPr lang="en-US" sz="1100" baseline="0" dirty="0" smtClean="0"/>
                        <a:t> complex PL/SQL</a:t>
                      </a:r>
                      <a:endParaRPr lang="en-CA" sz="11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Yes, user define</a:t>
                      </a:r>
                      <a:endParaRPr lang="en-C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Generate support SQL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CA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Can generate Insert/Delete/Update,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and repairing suggestions</a:t>
                      </a:r>
                      <a:endParaRPr lang="en-C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Support data</a:t>
                      </a:r>
                      <a:r>
                        <a:rPr lang="en-US" sz="1100" baseline="0" dirty="0" smtClean="0"/>
                        <a:t> quality check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No,</a:t>
                      </a:r>
                      <a:r>
                        <a:rPr lang="en-US" sz="1100" baseline="0" dirty="0" smtClean="0"/>
                        <a:t> or</a:t>
                      </a:r>
                      <a:r>
                        <a:rPr lang="en-US" sz="1100" dirty="0" smtClean="0"/>
                        <a:t> very</a:t>
                      </a:r>
                      <a:r>
                        <a:rPr lang="en-US" sz="1100" baseline="0" dirty="0" smtClean="0"/>
                        <a:t> complex PL/SQL</a:t>
                      </a:r>
                      <a:endParaRPr lang="en-CA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Yes, condition</a:t>
                      </a:r>
                      <a:r>
                        <a:rPr lang="en-US" sz="1100" baseline="0" dirty="0" smtClean="0"/>
                        <a:t>al check, CFD</a:t>
                      </a:r>
                      <a:endParaRPr lang="en-C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Traceable / Logging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Yes,</a:t>
                      </a:r>
                      <a:r>
                        <a:rPr lang="en-US" sz="1100" baseline="0" dirty="0" smtClean="0"/>
                        <a:t> by DBMSs level logging</a:t>
                      </a:r>
                      <a:endParaRPr lang="en-CA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Yes, logs</a:t>
                      </a:r>
                      <a:r>
                        <a:rPr lang="en-US" sz="1100" baseline="0" dirty="0" smtClean="0"/>
                        <a:t> to file system, database, user interface</a:t>
                      </a:r>
                      <a:endParaRPr lang="en-C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Schedule</a:t>
                      </a:r>
                      <a:r>
                        <a:rPr lang="en-US" sz="1100" baseline="0" dirty="0" smtClean="0"/>
                        <a:t> run / Batch run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Yes, implement</a:t>
                      </a:r>
                      <a:r>
                        <a:rPr lang="en-US" sz="1100" baseline="0" dirty="0" smtClean="0"/>
                        <a:t> on DBMS </a:t>
                      </a:r>
                      <a:endParaRPr lang="en-CA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Yes, user define</a:t>
                      </a:r>
                      <a:endParaRPr lang="en-CA" sz="1100" dirty="0" smtClean="0"/>
                    </a:p>
                    <a:p>
                      <a:endParaRPr lang="en-C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Expansibility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Bad</a:t>
                      </a:r>
                      <a:endParaRPr lang="en-CA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Good</a:t>
                      </a:r>
                      <a:endParaRPr lang="en-C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060848"/>
            <a:ext cx="936104" cy="65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Erik\[My working documents]\[Library]\bigdata\Drawing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060848"/>
            <a:ext cx="1289766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e 9"/>
          <p:cNvSpPr/>
          <p:nvPr/>
        </p:nvSpPr>
        <p:spPr>
          <a:xfrm>
            <a:off x="2339752" y="5589240"/>
            <a:ext cx="4248472" cy="648072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Synchronization Engine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Engine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Data Synchronization Engine</a:t>
            </a:r>
          </a:p>
          <a:p>
            <a:r>
              <a:rPr lang="en-US" altLang="zh-CN" dirty="0" smtClean="0"/>
              <a:t>JAVA /JDK 6 or 7 / OJDBC6</a:t>
            </a:r>
          </a:p>
          <a:p>
            <a:r>
              <a:rPr lang="en-US" altLang="zh-CN" dirty="0" smtClean="0"/>
              <a:t>Database – Oracle 8,9,10,11 (12 not test yet)</a:t>
            </a:r>
          </a:p>
        </p:txBody>
      </p:sp>
      <p:sp>
        <p:nvSpPr>
          <p:cNvPr id="12" name="Cube 11"/>
          <p:cNvSpPr/>
          <p:nvPr/>
        </p:nvSpPr>
        <p:spPr>
          <a:xfrm>
            <a:off x="2339752" y="5085184"/>
            <a:ext cx="4248472" cy="648072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Module</a:t>
            </a:r>
            <a:endParaRPr lang="en-CA" dirty="0"/>
          </a:p>
        </p:txBody>
      </p:sp>
      <p:sp>
        <p:nvSpPr>
          <p:cNvPr id="14" name="Rounded Rectangle 13"/>
          <p:cNvSpPr/>
          <p:nvPr/>
        </p:nvSpPr>
        <p:spPr>
          <a:xfrm>
            <a:off x="5076056" y="3645024"/>
            <a:ext cx="1224136" cy="158417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Quality Module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2627784" y="3645024"/>
            <a:ext cx="1224136" cy="15841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Executing Module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3851920" y="3645024"/>
            <a:ext cx="1224136" cy="15841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Comparison Module</a:t>
            </a:r>
            <a:endParaRPr lang="en-CA" sz="1400" dirty="0"/>
          </a:p>
        </p:txBody>
      </p:sp>
      <p:sp>
        <p:nvSpPr>
          <p:cNvPr id="15" name="Rectangle 14"/>
          <p:cNvSpPr/>
          <p:nvPr/>
        </p:nvSpPr>
        <p:spPr>
          <a:xfrm>
            <a:off x="6084168" y="3573016"/>
            <a:ext cx="720080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√  </a:t>
            </a:r>
            <a:r>
              <a:rPr lang="en-US" sz="700" dirty="0" smtClean="0"/>
              <a:t>Conditional Check</a:t>
            </a:r>
            <a:endParaRPr lang="en-CA" sz="900" dirty="0"/>
          </a:p>
        </p:txBody>
      </p:sp>
      <p:sp>
        <p:nvSpPr>
          <p:cNvPr id="16" name="Rectangle 15"/>
          <p:cNvSpPr/>
          <p:nvPr/>
        </p:nvSpPr>
        <p:spPr>
          <a:xfrm>
            <a:off x="6084168" y="4005064"/>
            <a:ext cx="720080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√  CFD</a:t>
            </a:r>
            <a:endParaRPr lang="en-CA" sz="900" dirty="0"/>
          </a:p>
        </p:txBody>
      </p:sp>
      <p:sp>
        <p:nvSpPr>
          <p:cNvPr id="17" name="Rectangle 16"/>
          <p:cNvSpPr/>
          <p:nvPr/>
        </p:nvSpPr>
        <p:spPr>
          <a:xfrm>
            <a:off x="4283968" y="3429000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√ Oracle</a:t>
            </a:r>
            <a:endParaRPr lang="en-CA" sz="900" dirty="0"/>
          </a:p>
        </p:txBody>
      </p:sp>
      <p:sp>
        <p:nvSpPr>
          <p:cNvPr id="18" name="Rectangle 17"/>
          <p:cNvSpPr/>
          <p:nvPr/>
        </p:nvSpPr>
        <p:spPr>
          <a:xfrm>
            <a:off x="2987824" y="3429000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√ Oracle</a:t>
            </a:r>
            <a:endParaRPr lang="en-CA" sz="900" dirty="0"/>
          </a:p>
        </p:txBody>
      </p:sp>
      <p:sp>
        <p:nvSpPr>
          <p:cNvPr id="19" name="Rectangle 18"/>
          <p:cNvSpPr/>
          <p:nvPr/>
        </p:nvSpPr>
        <p:spPr>
          <a:xfrm>
            <a:off x="6372200" y="4869160"/>
            <a:ext cx="86409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√ Database</a:t>
            </a:r>
            <a:endParaRPr lang="en-CA" sz="800" dirty="0"/>
          </a:p>
        </p:txBody>
      </p:sp>
      <p:sp>
        <p:nvSpPr>
          <p:cNvPr id="21" name="Rectangle 20"/>
          <p:cNvSpPr/>
          <p:nvPr/>
        </p:nvSpPr>
        <p:spPr>
          <a:xfrm>
            <a:off x="6372200" y="5157192"/>
            <a:ext cx="86409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√ File System</a:t>
            </a:r>
            <a:endParaRPr lang="en-CA" sz="800" dirty="0"/>
          </a:p>
        </p:txBody>
      </p:sp>
      <p:sp>
        <p:nvSpPr>
          <p:cNvPr id="22" name="Rectangle 21"/>
          <p:cNvSpPr/>
          <p:nvPr/>
        </p:nvSpPr>
        <p:spPr>
          <a:xfrm>
            <a:off x="6372200" y="5445224"/>
            <a:ext cx="86409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√ User interface</a:t>
            </a:r>
            <a:endParaRPr lang="en-CA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  <a:p>
            <a:r>
              <a:rPr lang="en-US" dirty="0" err="1" smtClean="0"/>
              <a:t>dbsync</a:t>
            </a:r>
            <a:r>
              <a:rPr lang="en-US" dirty="0" smtClean="0"/>
              <a:t> engine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Data quality module</a:t>
            </a:r>
          </a:p>
          <a:p>
            <a:r>
              <a:rPr lang="en-US" dirty="0" smtClean="0"/>
              <a:t>Experiment</a:t>
            </a:r>
            <a:r>
              <a:rPr lang="en-CA" dirty="0" smtClean="0"/>
              <a:t>s</a:t>
            </a:r>
          </a:p>
          <a:p>
            <a:r>
              <a:rPr lang="en-US" dirty="0" smtClean="0"/>
              <a:t>Future work</a:t>
            </a:r>
            <a:endParaRPr lang="en-CA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modules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checking</a:t>
            </a:r>
          </a:p>
          <a:p>
            <a:pPr>
              <a:buNone/>
            </a:pPr>
            <a:r>
              <a:rPr lang="en-US" sz="1400" dirty="0" smtClean="0"/>
              <a:t>&lt;FD&gt;</a:t>
            </a:r>
          </a:p>
          <a:p>
            <a:pPr>
              <a:buNone/>
            </a:pPr>
            <a:r>
              <a:rPr lang="en-US" sz="1400" dirty="0" smtClean="0"/>
              <a:t>	&lt;FID&gt;1&lt;/FID&gt;</a:t>
            </a:r>
          </a:p>
          <a:p>
            <a:pPr>
              <a:buNone/>
            </a:pPr>
            <a:r>
              <a:rPr lang="en-US" sz="1400" dirty="0" smtClean="0"/>
              <a:t>       &lt;FATTR&gt;VALUE&lt;/FATTR&gt;</a:t>
            </a:r>
          </a:p>
          <a:p>
            <a:pPr>
              <a:buNone/>
            </a:pPr>
            <a:r>
              <a:rPr lang="en-US" sz="1400" dirty="0" smtClean="0"/>
              <a:t>       &lt;FOPER&gt;great&lt;/FOPER&gt;</a:t>
            </a:r>
          </a:p>
          <a:p>
            <a:pPr>
              <a:buNone/>
            </a:pPr>
            <a:r>
              <a:rPr lang="en-US" sz="1400" dirty="0" smtClean="0"/>
              <a:t>       &lt;FVALUE&gt;2000.05&lt;/FVALUE&gt;</a:t>
            </a:r>
          </a:p>
          <a:p>
            <a:pPr>
              <a:buNone/>
            </a:pPr>
            <a:r>
              <a:rPr lang="en-US" sz="1400" dirty="0" smtClean="0"/>
              <a:t>&lt;/FD&gt;</a:t>
            </a:r>
          </a:p>
          <a:p>
            <a:r>
              <a:rPr lang="en-US" dirty="0" smtClean="0"/>
              <a:t>If values greater than 2000.05, then do something</a:t>
            </a:r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8904</TotalTime>
  <Words>1001</Words>
  <Application>Microsoft Office PowerPoint</Application>
  <PresentationFormat>On-screen Show (4:3)</PresentationFormat>
  <Paragraphs>405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CAS 764 Advanced Topics in Data Management Project report Introduction of Dbsync engine</vt:lpstr>
      <vt:lpstr>Agenda</vt:lpstr>
      <vt:lpstr>Challenge</vt:lpstr>
      <vt:lpstr>Agenda</vt:lpstr>
      <vt:lpstr>Fast Comparison </vt:lpstr>
      <vt:lpstr>Tradition SQL methods VS dbsync</vt:lpstr>
      <vt:lpstr>Synchronization Engine</vt:lpstr>
      <vt:lpstr>Agenda</vt:lpstr>
      <vt:lpstr>Data quality modules</vt:lpstr>
      <vt:lpstr>Data quality modules</vt:lpstr>
      <vt:lpstr>Agenda</vt:lpstr>
      <vt:lpstr>Experiment preparations – HW/SW</vt:lpstr>
      <vt:lpstr>Experiment preparations – data source</vt:lpstr>
      <vt:lpstr>Testing CFD</vt:lpstr>
      <vt:lpstr>CFD test accuracy result</vt:lpstr>
      <vt:lpstr>Experiment result</vt:lpstr>
      <vt:lpstr>Agenda</vt:lpstr>
      <vt:lpstr>Future works</vt:lpstr>
      <vt:lpstr>Thank you</vt:lpstr>
      <vt:lpstr>Slide 20</vt:lpstr>
      <vt:lpstr>Slide 21</vt:lpstr>
      <vt:lpstr>Slide 22</vt:lpstr>
      <vt:lpstr>Slide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EK9</dc:creator>
  <cp:lastModifiedBy>EK9</cp:lastModifiedBy>
  <cp:revision>214</cp:revision>
  <dcterms:created xsi:type="dcterms:W3CDTF">2013-11-26T19:58:52Z</dcterms:created>
  <dcterms:modified xsi:type="dcterms:W3CDTF">2013-12-12T21:05:08Z</dcterms:modified>
</cp:coreProperties>
</file>