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305" r:id="rId2"/>
    <p:sldId id="312" r:id="rId3"/>
    <p:sldId id="315" r:id="rId4"/>
    <p:sldId id="310" r:id="rId5"/>
    <p:sldId id="317" r:id="rId6"/>
    <p:sldId id="313" r:id="rId7"/>
    <p:sldId id="314" r:id="rId8"/>
    <p:sldId id="316" r:id="rId9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0"/>
    <a:srgbClr val="F04E37"/>
    <a:srgbClr val="FDB813"/>
    <a:srgbClr val="FFFFFF"/>
    <a:srgbClr val="010000"/>
    <a:srgbClr val="00B0DA"/>
    <a:srgbClr val="6D6E70"/>
    <a:srgbClr val="AB1A86"/>
    <a:srgbClr val="F19027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19" autoAdjust="0"/>
    <p:restoredTop sz="95338" autoAdjust="0"/>
  </p:normalViewPr>
  <p:slideViewPr>
    <p:cSldViewPr snapToGrid="0" snapToObjects="1">
      <p:cViewPr>
        <p:scale>
          <a:sx n="100" d="100"/>
          <a:sy n="100" d="100"/>
        </p:scale>
        <p:origin x="-972" y="-366"/>
      </p:cViewPr>
      <p:guideLst>
        <p:guide orient="horz" pos="755"/>
        <p:guide pos="2830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2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6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5"/>
            <a:ext cx="8686800" cy="39498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Table of contents/Agenda template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4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Note that the contents/agenda items are written in sentence case</a:t>
            </a:r>
          </a:p>
          <a:p>
            <a:pPr lvl="0"/>
            <a:r>
              <a:rPr lang="en-US" dirty="0" smtClean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 smtClean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Content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0"/>
            <a:ext cx="8503920" cy="394980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 smtClean="0"/>
              <a:t>Full bleed images preferred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1"/>
            <a:ext cx="8503920" cy="225703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 smtClean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 smtClean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18255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6F6E69-880F-4956-8549-CB4C2ABA64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4765675"/>
            <a:ext cx="469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30552"/>
            <a:ext cx="8558784" cy="630936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0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6" y="1370410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3B09B9-FE11-485D-B193-4DE649C9C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49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9A948-DEA7-4EFA-9130-61B45069BC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F9A1-9B46-4608-B497-7E101192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159"/>
            <a:ext cx="3008313" cy="559127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D88F4-1BBD-4436-A230-2453F5FE0D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13219"/>
            <a:ext cx="5486400" cy="394980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2209-4EDF-4572-8BE8-285CD08041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2635" y="219075"/>
            <a:ext cx="782778" cy="38933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24DF2-28ED-446F-A429-CB9011BDF2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480" y="4765676"/>
            <a:ext cx="464058" cy="1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480" y="4765676"/>
            <a:ext cx="464058" cy="1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480" y="4765675"/>
            <a:ext cx="464058" cy="1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480" y="4765676"/>
            <a:ext cx="464058" cy="1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480" y="4765676"/>
            <a:ext cx="464058" cy="1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purple-tri-color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12480" y="4765676"/>
            <a:ext cx="464058" cy="1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4" descr="cover-waller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2863"/>
            <a:ext cx="9144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of presentation in this location as long as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 smtClean="0"/>
              <a:t>IBM 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2738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page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4" y="1370410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6"/>
            <a:ext cx="868680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4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3" descr="IBM-logo-50-black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831263" y="4552950"/>
            <a:ext cx="160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5" r:id="rId9"/>
    <p:sldLayoutId id="2147483696" r:id="rId10"/>
    <p:sldLayoutId id="2147483694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>
              <a:ea typeface="ＭＳ Ｐゴシック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808284"/>
                </a:solidFill>
              </a:rPr>
              <a:t>Symphony Support Toronto Team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808284"/>
                </a:solidFill>
              </a:rPr>
              <a:t>Sep 2015</a:t>
            </a:r>
            <a:endParaRPr lang="en-US" dirty="0" smtClean="0">
              <a:solidFill>
                <a:srgbClr val="808284"/>
              </a:solidFill>
            </a:endParaRP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8328" y="1431893"/>
            <a:ext cx="8558784" cy="1329595"/>
          </a:xfrm>
        </p:spPr>
        <p:txBody>
          <a:bodyPr/>
          <a:lstStyle/>
          <a:p>
            <a:r>
              <a:rPr lang="en-US" dirty="0" smtClean="0"/>
              <a:t>EGO VEMKD Performance Analysis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763308"/>
            <a:ext cx="8455025" cy="4003564"/>
          </a:xfrm>
        </p:spPr>
        <p:txBody>
          <a:bodyPr/>
          <a:lstStyle/>
          <a:p>
            <a:r>
              <a:rPr lang="en-US" dirty="0" smtClean="0"/>
              <a:t>Some issues are caused by VEMKD performance. </a:t>
            </a:r>
          </a:p>
          <a:p>
            <a:r>
              <a:rPr lang="en-US" dirty="0" smtClean="0"/>
              <a:t>We have logs but can’t use them efficiently</a:t>
            </a:r>
          </a:p>
          <a:p>
            <a:endParaRPr lang="en-US" dirty="0" smtClean="0"/>
          </a:p>
          <a:p>
            <a:r>
              <a:rPr lang="en-US" dirty="0" smtClean="0"/>
              <a:t>Current VEMKD performance log </a:t>
            </a:r>
          </a:p>
          <a:p>
            <a:pPr marL="0" indent="0">
              <a:buNone/>
            </a:pPr>
            <a:r>
              <a:rPr lang="en-US" dirty="0"/>
              <a:t>Hard to understand trend during a period of time</a:t>
            </a:r>
          </a:p>
          <a:p>
            <a:pPr marL="0" indent="0">
              <a:buNone/>
            </a:pPr>
            <a:r>
              <a:rPr lang="en-US" dirty="0" smtClean="0"/>
              <a:t>Hard to explain to customer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marL="0" indent="0">
              <a:buNone/>
            </a:pPr>
            <a:r>
              <a:rPr lang="en-US" dirty="0" smtClean="0"/>
              <a:t>Help support engineers and customers to understand VEMKD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VEMKD performance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763308"/>
            <a:ext cx="8455025" cy="4003564"/>
          </a:xfrm>
        </p:spPr>
        <p:txBody>
          <a:bodyPr/>
          <a:lstStyle/>
          <a:p>
            <a:r>
              <a:rPr lang="en-US" dirty="0" smtClean="0"/>
              <a:t>By default VEMKD will log all operation time in a cycle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EGO_PERF_LOG_INTERVAL=300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chanPoll</a:t>
            </a:r>
            <a:r>
              <a:rPr lang="en-US" dirty="0" smtClean="0"/>
              <a:t> </a:t>
            </a:r>
            <a:r>
              <a:rPr lang="en-US" dirty="0"/>
              <a:t>+ discipline + </a:t>
            </a:r>
            <a:r>
              <a:rPr lang="en-US" dirty="0" err="1" smtClean="0"/>
              <a:t>refreshlock</a:t>
            </a:r>
            <a:r>
              <a:rPr lang="en-US" dirty="0" smtClean="0"/>
              <a:t> +…. = 300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chanPoll</a:t>
            </a:r>
            <a:r>
              <a:rPr lang="en-US" dirty="0" smtClean="0"/>
              <a:t> – large is better, if it is small, then we can check which function took more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VEMKD Performance logs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763308"/>
            <a:ext cx="8455025" cy="2742009"/>
          </a:xfrm>
        </p:spPr>
        <p:txBody>
          <a:bodyPr/>
          <a:lstStyle/>
          <a:p>
            <a:r>
              <a:rPr lang="en-US" dirty="0" smtClean="0"/>
              <a:t>VEMKD performance logs</a:t>
            </a:r>
          </a:p>
          <a:p>
            <a:pPr marL="0" indent="0">
              <a:buNone/>
            </a:pPr>
            <a:r>
              <a:rPr lang="en-US" sz="800" dirty="0"/>
              <a:t>2015-06-08 23:41:49.000 EDT WARN [10662:47427390956096] </a:t>
            </a:r>
            <a:r>
              <a:rPr lang="en-US" sz="800" dirty="0" err="1"/>
              <a:t>printPerf</a:t>
            </a:r>
            <a:r>
              <a:rPr lang="en-US" sz="800" dirty="0"/>
              <a:t>: op code &lt;20&gt; </a:t>
            </a:r>
            <a:r>
              <a:rPr lang="en-US" sz="800" dirty="0" err="1"/>
              <a:t>totalCnt</a:t>
            </a:r>
            <a:r>
              <a:rPr lang="en-US" sz="800" dirty="0"/>
              <a:t> &lt;2238&gt; </a:t>
            </a:r>
            <a:r>
              <a:rPr lang="en-US" sz="800" dirty="0" err="1"/>
              <a:t>totalTime</a:t>
            </a:r>
            <a:r>
              <a:rPr lang="en-US" sz="800" dirty="0"/>
              <a:t> &lt;0.037743&gt; </a:t>
            </a:r>
            <a:r>
              <a:rPr lang="en-US" sz="800" dirty="0" err="1"/>
              <a:t>maxTime</a:t>
            </a:r>
            <a:r>
              <a:rPr lang="en-US" sz="800" dirty="0"/>
              <a:t> &lt;0.000735&gt; </a:t>
            </a:r>
            <a:r>
              <a:rPr lang="en-US" sz="800" dirty="0" err="1"/>
              <a:t>minTime</a:t>
            </a:r>
            <a:r>
              <a:rPr lang="en-US" sz="800" dirty="0"/>
              <a:t> &lt;0.000007&gt; </a:t>
            </a:r>
            <a:r>
              <a:rPr lang="en-US" sz="800" dirty="0" err="1"/>
              <a:t>totalFileIO</a:t>
            </a:r>
            <a:r>
              <a:rPr lang="en-US" sz="800" dirty="0"/>
              <a:t> &lt;0.011466&gt; </a:t>
            </a:r>
            <a:r>
              <a:rPr lang="en-US" sz="800" dirty="0" err="1"/>
              <a:t>maxFileIO</a:t>
            </a:r>
            <a:r>
              <a:rPr lang="en-US" sz="800" dirty="0"/>
              <a:t> &lt;0.000034&gt; </a:t>
            </a:r>
            <a:r>
              <a:rPr lang="en-US" sz="800" dirty="0" err="1"/>
              <a:t>minFileIO</a:t>
            </a:r>
            <a:r>
              <a:rPr lang="en-US" sz="800" dirty="0"/>
              <a:t> &lt;0.000002&gt; </a:t>
            </a:r>
            <a:r>
              <a:rPr lang="en-US" sz="800" dirty="0" err="1"/>
              <a:t>totalIOCounter</a:t>
            </a:r>
            <a:r>
              <a:rPr lang="en-US" sz="800" dirty="0"/>
              <a:t> &lt;2238&gt; </a:t>
            </a:r>
            <a:r>
              <a:rPr lang="en-US" sz="800" dirty="0" err="1"/>
              <a:t>totalChanOpenTime</a:t>
            </a:r>
            <a:r>
              <a:rPr lang="en-US" sz="800" dirty="0"/>
              <a:t> &lt;0.000000&gt; </a:t>
            </a:r>
            <a:r>
              <a:rPr lang="en-US" sz="800" dirty="0" err="1"/>
              <a:t>maxChanOpenTime</a:t>
            </a:r>
            <a:r>
              <a:rPr lang="en-US" sz="800" dirty="0"/>
              <a:t> &lt;0.000000&gt; </a:t>
            </a:r>
            <a:r>
              <a:rPr lang="en-US" sz="800" dirty="0" err="1"/>
              <a:t>minChanOpenTime</a:t>
            </a:r>
            <a:r>
              <a:rPr lang="en-US" sz="800" dirty="0"/>
              <a:t> &lt;0.000000&gt; </a:t>
            </a:r>
            <a:r>
              <a:rPr lang="en-US" sz="800" dirty="0" err="1"/>
              <a:t>func</a:t>
            </a:r>
            <a:r>
              <a:rPr lang="en-US" sz="800" dirty="0"/>
              <a:t> &lt;VEM_CONTAINER_STATUS_UPDATE&gt;</a:t>
            </a:r>
          </a:p>
          <a:p>
            <a:pPr marL="0" indent="0">
              <a:buNone/>
            </a:pPr>
            <a:r>
              <a:rPr lang="en-US" sz="800" dirty="0"/>
              <a:t>2015-06-08 23:41:49.000 EDT WARN [10662:47427390956096] </a:t>
            </a:r>
            <a:r>
              <a:rPr lang="en-US" sz="800" dirty="0" err="1"/>
              <a:t>printPerf</a:t>
            </a:r>
            <a:r>
              <a:rPr lang="en-US" sz="800" dirty="0"/>
              <a:t>: op code &lt;35&gt; </a:t>
            </a:r>
            <a:r>
              <a:rPr lang="en-US" sz="800" dirty="0" err="1"/>
              <a:t>totalCnt</a:t>
            </a:r>
            <a:r>
              <a:rPr lang="en-US" sz="800" dirty="0"/>
              <a:t> &lt;891&gt; </a:t>
            </a:r>
            <a:r>
              <a:rPr lang="en-US" sz="800" dirty="0" err="1"/>
              <a:t>totalTime</a:t>
            </a:r>
            <a:r>
              <a:rPr lang="en-US" sz="800" dirty="0"/>
              <a:t> &lt;0.530613&gt; </a:t>
            </a:r>
            <a:r>
              <a:rPr lang="en-US" sz="800" dirty="0" err="1"/>
              <a:t>maxTime</a:t>
            </a:r>
            <a:r>
              <a:rPr lang="en-US" sz="800" dirty="0"/>
              <a:t> &lt;0.019354&gt; </a:t>
            </a:r>
            <a:r>
              <a:rPr lang="en-US" sz="800" dirty="0" err="1"/>
              <a:t>minTime</a:t>
            </a:r>
            <a:r>
              <a:rPr lang="en-US" sz="800" dirty="0"/>
              <a:t> &lt;0.000152&gt; </a:t>
            </a:r>
            <a:r>
              <a:rPr lang="en-US" sz="800" dirty="0" err="1"/>
              <a:t>totalFileIO</a:t>
            </a:r>
            <a:r>
              <a:rPr lang="en-US" sz="800" dirty="0"/>
              <a:t> &lt;0.000000&gt; </a:t>
            </a:r>
            <a:r>
              <a:rPr lang="en-US" sz="800" dirty="0" err="1"/>
              <a:t>maxFileIO</a:t>
            </a:r>
            <a:r>
              <a:rPr lang="en-US" sz="800" dirty="0"/>
              <a:t> &lt;0.000000&gt; </a:t>
            </a:r>
            <a:r>
              <a:rPr lang="en-US" sz="800" dirty="0" err="1"/>
              <a:t>minFileIO</a:t>
            </a:r>
            <a:r>
              <a:rPr lang="en-US" sz="800" dirty="0"/>
              <a:t> &lt;0.000000&gt; </a:t>
            </a:r>
            <a:r>
              <a:rPr lang="en-US" sz="800" dirty="0" err="1"/>
              <a:t>totalIOCounter</a:t>
            </a:r>
            <a:r>
              <a:rPr lang="en-US" sz="800" dirty="0"/>
              <a:t> &lt;0&gt; </a:t>
            </a:r>
            <a:r>
              <a:rPr lang="en-US" sz="800" dirty="0" err="1"/>
              <a:t>totalChanOpenTime</a:t>
            </a:r>
            <a:r>
              <a:rPr lang="en-US" sz="800" dirty="0"/>
              <a:t> &lt;0.000000&gt; </a:t>
            </a:r>
            <a:r>
              <a:rPr lang="en-US" sz="800" dirty="0" err="1"/>
              <a:t>maxChanOpenTime</a:t>
            </a:r>
            <a:r>
              <a:rPr lang="en-US" sz="800" dirty="0"/>
              <a:t> &lt;0.000000&gt; </a:t>
            </a:r>
            <a:r>
              <a:rPr lang="en-US" sz="800" dirty="0" err="1"/>
              <a:t>minChanOpenTime</a:t>
            </a:r>
            <a:r>
              <a:rPr lang="en-US" sz="800" dirty="0"/>
              <a:t> &lt;0.000000&gt; </a:t>
            </a:r>
            <a:r>
              <a:rPr lang="en-US" sz="800" dirty="0" err="1"/>
              <a:t>func</a:t>
            </a:r>
            <a:r>
              <a:rPr lang="en-US" sz="800" dirty="0"/>
              <a:t> &lt;VEM_HOST_INFO&gt;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~b5769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6" y="2323475"/>
            <a:ext cx="4928609" cy="17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~b7001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5" y="2125207"/>
            <a:ext cx="3864808" cy="189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Symphony Insight Case study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5251" y="763307"/>
            <a:ext cx="8801412" cy="41301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 Specifications</a:t>
            </a:r>
          </a:p>
          <a:p>
            <a:r>
              <a:rPr lang="en-US" sz="1400" dirty="0" smtClean="0"/>
              <a:t>Agile</a:t>
            </a:r>
          </a:p>
          <a:p>
            <a:r>
              <a:rPr lang="en-US" sz="1400" dirty="0" smtClean="0"/>
              <a:t>Modularity design</a:t>
            </a:r>
          </a:p>
          <a:p>
            <a:r>
              <a:rPr lang="en-US" sz="1400" dirty="0" smtClean="0"/>
              <a:t>Flexible configuration</a:t>
            </a:r>
          </a:p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r>
              <a:rPr lang="en-US" sz="1400" dirty="0" smtClean="0"/>
              <a:t>Import and parse </a:t>
            </a:r>
            <a:r>
              <a:rPr lang="en-US" sz="1400" dirty="0" err="1" smtClean="0"/>
              <a:t>vemkd</a:t>
            </a:r>
            <a:r>
              <a:rPr lang="en-US" sz="1400" dirty="0" smtClean="0"/>
              <a:t> performance logs into database</a:t>
            </a:r>
          </a:p>
          <a:p>
            <a:r>
              <a:rPr lang="en-US" sz="1400" dirty="0" smtClean="0"/>
              <a:t>Command line and Web interface</a:t>
            </a:r>
          </a:p>
          <a:p>
            <a:r>
              <a:rPr lang="en-US" sz="1400" dirty="0" smtClean="0"/>
              <a:t>Online view or export to PDF/HTML</a:t>
            </a:r>
          </a:p>
          <a:p>
            <a:pPr marL="0" indent="0">
              <a:buNone/>
            </a:pPr>
            <a:r>
              <a:rPr lang="en-US" dirty="0"/>
              <a:t>Modules</a:t>
            </a:r>
          </a:p>
          <a:p>
            <a:r>
              <a:rPr lang="en-US" sz="1200" dirty="0" err="1"/>
              <a:t>SiShell</a:t>
            </a:r>
            <a:r>
              <a:rPr lang="en-US" sz="1200" dirty="0"/>
              <a:t> – Java</a:t>
            </a:r>
          </a:p>
          <a:p>
            <a:r>
              <a:rPr lang="en-US" sz="1200" dirty="0"/>
              <a:t>Report engine – Eclipse BIRT</a:t>
            </a:r>
          </a:p>
          <a:p>
            <a:r>
              <a:rPr lang="en-US" sz="1200" dirty="0"/>
              <a:t>Web – Tomcat + JSP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 </a:t>
            </a:r>
          </a:p>
          <a:p>
            <a:pPr marL="0" indent="0">
              <a:buNone/>
            </a:pPr>
            <a:endParaRPr lang="en-US" sz="9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647700" y="695325"/>
            <a:ext cx="7553325" cy="4198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Symphony Insight ( tentative name)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133475" y="1181100"/>
            <a:ext cx="1028700" cy="154305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81298" y="3483769"/>
            <a:ext cx="464820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191919"/>
                </a:solidFill>
                <a:latin typeface="HelvNeue Light for IBM" pitchFamily="34" charset="0"/>
              </a:rPr>
              <a:t>SiShell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43500" y="1033463"/>
            <a:ext cx="2076450" cy="5953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191919"/>
                </a:solidFill>
                <a:latin typeface="HelvNeue Light for IBM" pitchFamily="34" charset="0"/>
              </a:rPr>
              <a:t>BIRT Report design tool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781300" y="2733675"/>
            <a:ext cx="971550" cy="719138"/>
          </a:xfrm>
          <a:prstGeom prst="rect">
            <a:avLst/>
          </a:prstGeom>
          <a:solidFill>
            <a:srgbClr val="00A6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191919"/>
                </a:solidFill>
                <a:latin typeface="HelvNeue Light for IBM" pitchFamily="34" charset="0"/>
              </a:rPr>
              <a:t>Parser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67150" y="2733675"/>
            <a:ext cx="1133475" cy="719138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191919"/>
                </a:solidFill>
                <a:latin typeface="HelvNeue Light for IBM" pitchFamily="34" charset="0"/>
              </a:rPr>
              <a:t>DB module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124450" y="2733675"/>
            <a:ext cx="1095375" cy="719138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191919"/>
                </a:solidFill>
                <a:latin typeface="HelvNeue Light for IBM" pitchFamily="34" charset="0"/>
              </a:rPr>
              <a:t>Report generator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34124" y="2733675"/>
            <a:ext cx="1095375" cy="719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191919"/>
                </a:solidFill>
                <a:latin typeface="HelvNeue Light for IBM" pitchFamily="34" charset="0"/>
              </a:rPr>
              <a:t>Web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9" name="Round Diagonal Corner Rectangle 18"/>
          <p:cNvSpPr/>
          <p:nvPr/>
        </p:nvSpPr>
        <p:spPr bwMode="auto">
          <a:xfrm>
            <a:off x="5143500" y="1647826"/>
            <a:ext cx="1457325" cy="457200"/>
          </a:xfrm>
          <a:prstGeom prst="round2Diag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191919"/>
                </a:solidFill>
                <a:latin typeface="HelvNeue Light for IBM" pitchFamily="34" charset="0"/>
              </a:rPr>
              <a:t>Report design</a:t>
            </a:r>
            <a:endParaRPr lang="en-US" sz="12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72137" y="2195512"/>
            <a:ext cx="0" cy="495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2988469" y="2195512"/>
            <a:ext cx="302419" cy="495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1140619" y="1628776"/>
            <a:ext cx="1350171" cy="27693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191919"/>
                </a:solidFill>
                <a:latin typeface="HelvNeue Light for IBM" pitchFamily="34" charset="0"/>
              </a:rPr>
              <a:t>Symphony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 bwMode="auto">
          <a:xfrm>
            <a:off x="2200276" y="1647826"/>
            <a:ext cx="971550" cy="457200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191919"/>
                </a:solidFill>
                <a:latin typeface="HelvNeue Light for IBM" pitchFamily="34" charset="0"/>
              </a:rPr>
              <a:t>Vemkd</a:t>
            </a: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 perf logs</a:t>
            </a:r>
          </a:p>
        </p:txBody>
      </p:sp>
    </p:spTree>
    <p:extLst>
      <p:ext uri="{BB962C8B-B14F-4D97-AF65-F5344CB8AC3E}">
        <p14:creationId xmlns:p14="http://schemas.microsoft.com/office/powerpoint/2010/main" val="7813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Symphony Insight Case study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5251" y="763308"/>
            <a:ext cx="8801412" cy="3906128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PMR</a:t>
            </a:r>
            <a:r>
              <a:rPr lang="en-US" sz="1100" b="1" dirty="0" smtClean="0"/>
              <a:t>:</a:t>
            </a:r>
          </a:p>
          <a:p>
            <a:pPr marL="0" indent="0">
              <a:buNone/>
            </a:pPr>
            <a:r>
              <a:rPr lang="en-US" sz="1100" dirty="0" smtClean="0"/>
              <a:t>58838,499,000 </a:t>
            </a:r>
            <a:r>
              <a:rPr lang="en-US" sz="1100" dirty="0"/>
              <a:t>LE cluster down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Customer: Fannie Mae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100" b="1" dirty="0" smtClean="0"/>
              <a:t>Symptom:</a:t>
            </a:r>
          </a:p>
          <a:p>
            <a:pPr marL="0" indent="0">
              <a:buNone/>
            </a:pPr>
            <a:r>
              <a:rPr lang="en-US" sz="1100" dirty="0" smtClean="0"/>
              <a:t>Master host  had very low performance  -  Can ping, can’t </a:t>
            </a:r>
            <a:r>
              <a:rPr lang="en-US" sz="1100" dirty="0" err="1" smtClean="0"/>
              <a:t>ssh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The fail-over was partially completed. Some ego service didn’t start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Investigation:</a:t>
            </a:r>
          </a:p>
          <a:p>
            <a:pPr marL="0" indent="0">
              <a:buNone/>
            </a:pPr>
            <a:r>
              <a:rPr lang="en-US" sz="1100" dirty="0" smtClean="0"/>
              <a:t>Use our tool to </a:t>
            </a:r>
            <a:r>
              <a:rPr lang="en-US" sz="1100" dirty="0" err="1" smtClean="0"/>
              <a:t>visulaize</a:t>
            </a:r>
            <a:r>
              <a:rPr lang="en-US" sz="1100" dirty="0" smtClean="0"/>
              <a:t> VEMKD performance log</a:t>
            </a:r>
          </a:p>
          <a:p>
            <a:pPr marL="0" indent="0">
              <a:buNone/>
            </a:pPr>
            <a:r>
              <a:rPr lang="en-US" sz="1100" dirty="0" err="1" smtClean="0"/>
              <a:t>chanPoll</a:t>
            </a:r>
            <a:r>
              <a:rPr lang="en-US" sz="1100" dirty="0" smtClean="0"/>
              <a:t> has a significant decrease corresponding to IO time increasing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Suggested customer to check shared network file system performance</a:t>
            </a:r>
          </a:p>
          <a:p>
            <a:pPr marL="0" indent="0">
              <a:buNone/>
            </a:pPr>
            <a:r>
              <a:rPr lang="en-US" sz="1100" dirty="0" smtClean="0"/>
              <a:t>Customer will have new storage vendor in this December</a:t>
            </a:r>
          </a:p>
          <a:p>
            <a:pPr marL="0" indent="0">
              <a:buNone/>
            </a:pPr>
            <a:endParaRPr lang="en-US" sz="9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2" name="Picture 4" descr="~b368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92" y="577367"/>
            <a:ext cx="4216745" cy="23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~b5851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42" y="2619375"/>
            <a:ext cx="421674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6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Symphony Insight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90121" y="2009774"/>
            <a:ext cx="263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2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386</Words>
  <Application>Microsoft Office PowerPoint</Application>
  <PresentationFormat>On-screen Show (16:9)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10 September 2009</vt:lpstr>
      <vt:lpstr>EGO VEMKD Performance Analysis Tool</vt:lpstr>
      <vt:lpstr>Background</vt:lpstr>
      <vt:lpstr>Check VEMKD performance</vt:lpstr>
      <vt:lpstr>VEMKD Performance logs</vt:lpstr>
      <vt:lpstr>Symphony Insight Case study</vt:lpstr>
      <vt:lpstr>Symphony Insight ( tentative name)</vt:lpstr>
      <vt:lpstr>Symphony Insight Case study</vt:lpstr>
      <vt:lpstr>Symphony Insight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ADMINIBM</cp:lastModifiedBy>
  <cp:revision>285</cp:revision>
  <dcterms:created xsi:type="dcterms:W3CDTF">2014-12-08T21:56:56Z</dcterms:created>
  <dcterms:modified xsi:type="dcterms:W3CDTF">2015-10-01T19:55:06Z</dcterms:modified>
</cp:coreProperties>
</file>