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36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374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49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52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08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684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9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96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29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1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67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917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6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38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28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1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9A79-8D4F-4ADE-B648-324A70AC2B8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A16DED-47A9-409D-9DE5-2C5B9F0A28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5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-scm.com/book/es/v1/Empezando-Acerca-del-control-de-versiones#Sistemas-de-control-de-versiones-loca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it-scm.com/book/es/v1/Empezando-Acerca-del-control-de-versiones#Sistemas-de-control-de-versiones-centralizad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it-scm.com/book/es/v1/Empezando-Acerca-del-control-de-versiones#Sistemas-de-control-de-versiones-distribuid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controlador de versiones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8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el control de versiones?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7182" y="1799980"/>
            <a:ext cx="8596668" cy="2527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versiones es un sistema que registra los cambios realizados sobre un archivo o conjunto de archivos a lo largo del </a:t>
            </a: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tiempo</a:t>
            </a:r>
          </a:p>
          <a:p>
            <a:pPr marL="0" indent="0" algn="just">
              <a:buNone/>
            </a:pPr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revertir archivos a un estado anterior, revertir el proyecto entero a un estado anterior, comparar cambios a lo largo del tiempo, ver quién modificó por última vez algo que puede estar causando un problema, quién introdujo un error y cuándo</a:t>
            </a:r>
          </a:p>
        </p:txBody>
      </p:sp>
    </p:spTree>
    <p:extLst>
      <p:ext uri="{BB962C8B-B14F-4D97-AF65-F5344CB8AC3E}">
        <p14:creationId xmlns:p14="http://schemas.microsoft.com/office/powerpoint/2010/main" val="7656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>
                <a:hlinkClick r:id="rId2"/>
              </a:rPr>
              <a:t>Sistemas de control de versiones locales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6586351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método de control de versiones usado por mucha gente es copiar los archivos a otro directorio </a:t>
            </a: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 es fácil olvidar donde ubicamos esos archivos</a:t>
            </a:r>
          </a:p>
          <a:p>
            <a:pPr marL="0" indent="0" algn="just">
              <a:buNone/>
            </a:pPr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programadores desarrollaron hace tiempo </a:t>
            </a:r>
            <a:r>
              <a:rPr lang="es-MX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VCSs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locales que contenían una simple base de datos en la que se llevaba registro de todos los </a:t>
            </a: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realizados sobre los </a:t>
            </a: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</a:t>
            </a: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 (</a:t>
            </a:r>
            <a:r>
              <a:rPr lang="es-MX" dirty="0" err="1">
                <a:solidFill>
                  <a:schemeClr val="tx1"/>
                </a:solidFill>
              </a:rPr>
              <a:t>Version</a:t>
            </a:r>
            <a:r>
              <a:rPr lang="es-MX" dirty="0">
                <a:solidFill>
                  <a:schemeClr val="tx1"/>
                </a:solidFill>
              </a:rPr>
              <a:t> control </a:t>
            </a:r>
            <a:r>
              <a:rPr lang="es-MX" dirty="0" err="1">
                <a:solidFill>
                  <a:schemeClr val="tx1"/>
                </a:solidFill>
              </a:rPr>
              <a:t>systems</a:t>
            </a: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git-scm.com/figures/18333fig010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63" y="2318845"/>
            <a:ext cx="3810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303" y="467395"/>
            <a:ext cx="9226520" cy="1320800"/>
          </a:xfrm>
        </p:spPr>
        <p:txBody>
          <a:bodyPr>
            <a:normAutofit fontScale="90000"/>
          </a:bodyPr>
          <a:lstStyle/>
          <a:p>
            <a:r>
              <a:rPr lang="es-MX" b="1" dirty="0">
                <a:hlinkClick r:id="rId2"/>
              </a:rPr>
              <a:t>Sistemas de control de versiones centralizados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4303" y="2110704"/>
            <a:ext cx="5633314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Otro problema es que se necesita </a:t>
            </a:r>
            <a:r>
              <a:rPr lang="es-MX" dirty="0">
                <a:solidFill>
                  <a:schemeClr val="tx1"/>
                </a:solidFill>
              </a:rPr>
              <a:t>colaborar con desarrolladores en otros sistemas. </a:t>
            </a:r>
            <a:endParaRPr lang="es-MX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Para </a:t>
            </a:r>
            <a:r>
              <a:rPr lang="es-MX" dirty="0">
                <a:solidFill>
                  <a:schemeClr val="tx1"/>
                </a:solidFill>
              </a:rPr>
              <a:t>solventar este problema, se desarrollaron los sistemas de control de versiones centralizados (</a:t>
            </a:r>
            <a:r>
              <a:rPr lang="es-MX" dirty="0" err="1">
                <a:solidFill>
                  <a:schemeClr val="tx1"/>
                </a:solidFill>
              </a:rPr>
              <a:t>Centralized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Version</a:t>
            </a:r>
            <a:r>
              <a:rPr lang="es-MX" dirty="0">
                <a:solidFill>
                  <a:schemeClr val="tx1"/>
                </a:solidFill>
              </a:rPr>
              <a:t> Control </a:t>
            </a:r>
            <a:r>
              <a:rPr lang="es-MX" dirty="0" err="1">
                <a:solidFill>
                  <a:schemeClr val="tx1"/>
                </a:solidFill>
              </a:rPr>
              <a:t>Systems</a:t>
            </a:r>
            <a:r>
              <a:rPr lang="es-MX" dirty="0">
                <a:solidFill>
                  <a:schemeClr val="tx1"/>
                </a:solidFill>
              </a:rPr>
              <a:t> o </a:t>
            </a:r>
            <a:r>
              <a:rPr lang="es-MX" dirty="0" err="1">
                <a:solidFill>
                  <a:schemeClr val="tx1"/>
                </a:solidFill>
              </a:rPr>
              <a:t>CVCSs</a:t>
            </a:r>
            <a:r>
              <a:rPr lang="es-MX" dirty="0">
                <a:solidFill>
                  <a:schemeClr val="tx1"/>
                </a:solidFill>
              </a:rPr>
              <a:t> en inglés). Estos sistemas, como CVS, </a:t>
            </a:r>
            <a:r>
              <a:rPr lang="es-MX" dirty="0" err="1">
                <a:solidFill>
                  <a:schemeClr val="tx1"/>
                </a:solidFill>
              </a:rPr>
              <a:t>Subversion</a:t>
            </a:r>
            <a:r>
              <a:rPr lang="es-MX" dirty="0">
                <a:solidFill>
                  <a:schemeClr val="tx1"/>
                </a:solidFill>
              </a:rPr>
              <a:t>, y </a:t>
            </a:r>
            <a:r>
              <a:rPr lang="es-MX" dirty="0" err="1">
                <a:solidFill>
                  <a:schemeClr val="tx1"/>
                </a:solidFill>
              </a:rPr>
              <a:t>Perforce</a:t>
            </a:r>
            <a:r>
              <a:rPr lang="es-MX" dirty="0">
                <a:solidFill>
                  <a:schemeClr val="tx1"/>
                </a:solidFill>
              </a:rPr>
              <a:t>, tienen un único servidor que contiene todos los archivos versionados, y varios clientes que descargan los archivos desde ese lugar central.</a:t>
            </a:r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24" y="2108736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idx="1"/>
          </p:nvPr>
        </p:nvSpPr>
        <p:spPr>
          <a:xfrm>
            <a:off x="903321" y="1400736"/>
            <a:ext cx="8144694" cy="1612921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Se puede </a:t>
            </a:r>
            <a:r>
              <a:rPr lang="es-MX" dirty="0">
                <a:solidFill>
                  <a:schemeClr val="tx1"/>
                </a:solidFill>
              </a:rPr>
              <a:t>saber (hasta cierto punto) en qué están trabajando los otros colaboradores del proyecto. Los administradores tienen control detallado de qué puede hacer cada uno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31443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Desventajas</a:t>
            </a: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3320" y="4068213"/>
            <a:ext cx="8370681" cy="16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Si </a:t>
            </a:r>
            <a:r>
              <a:rPr lang="es-MX" dirty="0" smtClean="0">
                <a:solidFill>
                  <a:schemeClr val="tx1"/>
                </a:solidFill>
              </a:rPr>
              <a:t>el </a:t>
            </a:r>
            <a:r>
              <a:rPr lang="es-MX" dirty="0">
                <a:solidFill>
                  <a:schemeClr val="tx1"/>
                </a:solidFill>
              </a:rPr>
              <a:t>servidor se cae durante una hora, entonces durante esa hora nadie puede colaborar o guardar cambios versionados de aquello en que están trabajando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Si </a:t>
            </a:r>
            <a:r>
              <a:rPr lang="es-MX" dirty="0">
                <a:solidFill>
                  <a:schemeClr val="tx1"/>
                </a:solidFill>
              </a:rPr>
              <a:t>el disco duro en el que se encuentra la base de datos central se corrompe, y no se han llevado copias de seguridad adecuadamente, pierdes absolutamente todo</a:t>
            </a:r>
          </a:p>
        </p:txBody>
      </p:sp>
    </p:spTree>
    <p:extLst>
      <p:ext uri="{BB962C8B-B14F-4D97-AF65-F5344CB8AC3E}">
        <p14:creationId xmlns:p14="http://schemas.microsoft.com/office/powerpoint/2010/main" val="37271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78790" cy="1320800"/>
          </a:xfrm>
        </p:spPr>
        <p:txBody>
          <a:bodyPr>
            <a:normAutofit fontScale="90000"/>
          </a:bodyPr>
          <a:lstStyle/>
          <a:p>
            <a:r>
              <a:rPr lang="es-MX" b="1" dirty="0">
                <a:hlinkClick r:id="rId2"/>
              </a:rPr>
              <a:t>Sistemas de control de versiones distribuidos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534077"/>
            <a:ext cx="4963612" cy="331293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En un DVCS (como </a:t>
            </a:r>
            <a:r>
              <a:rPr lang="es-MX" dirty="0" err="1">
                <a:solidFill>
                  <a:schemeClr val="tx1"/>
                </a:solidFill>
              </a:rPr>
              <a:t>Git</a:t>
            </a:r>
            <a:r>
              <a:rPr lang="es-MX" dirty="0">
                <a:solidFill>
                  <a:schemeClr val="tx1"/>
                </a:solidFill>
              </a:rPr>
              <a:t>, Mercurial, </a:t>
            </a:r>
            <a:r>
              <a:rPr lang="es-MX" dirty="0" err="1">
                <a:solidFill>
                  <a:schemeClr val="tx1"/>
                </a:solidFill>
              </a:rPr>
              <a:t>Bazaar</a:t>
            </a:r>
            <a:r>
              <a:rPr lang="es-MX" dirty="0">
                <a:solidFill>
                  <a:schemeClr val="tx1"/>
                </a:solidFill>
              </a:rPr>
              <a:t> o </a:t>
            </a:r>
            <a:r>
              <a:rPr lang="es-MX" dirty="0" err="1">
                <a:solidFill>
                  <a:schemeClr val="tx1"/>
                </a:solidFill>
              </a:rPr>
              <a:t>Darcs</a:t>
            </a:r>
            <a:r>
              <a:rPr lang="es-MX" dirty="0">
                <a:solidFill>
                  <a:schemeClr val="tx1"/>
                </a:solidFill>
              </a:rPr>
              <a:t>), los clientes no sólo descargan la última instantánea de los archivos: replican completamente el repositorio. Así, si un servidor muere, y estos sistemas estaban colaborando a través de él, cualquiera de los repositorios de los clientes puede copiarse en el servidor para restaurarlo. </a:t>
            </a:r>
          </a:p>
        </p:txBody>
      </p:sp>
      <p:pic>
        <p:nvPicPr>
          <p:cNvPr id="307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86" y="1270000"/>
            <a:ext cx="47625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0213" y="297722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software de control de versiones diseñado por </a:t>
            </a:r>
            <a:r>
              <a:rPr lang="es-MX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Linus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Torvalds</a:t>
            </a: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, 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pensando en la eficiencia y la confiabilidad del mantenimiento de versiones de aplicaciones cuando estas tienen un gran número de archivos de código fuente. </a:t>
            </a:r>
          </a:p>
        </p:txBody>
      </p:sp>
      <p:pic>
        <p:nvPicPr>
          <p:cNvPr id="4098" name="Picture 2" descr="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047" y="1243437"/>
            <a:ext cx="1905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2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Buenas practicas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908" y="1542403"/>
            <a:ext cx="9574249" cy="5315597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s-MX" sz="3500" dirty="0">
                <a:solidFill>
                  <a:schemeClr val="tx1"/>
                </a:solidFill>
              </a:rPr>
              <a:t>Cada desarrollador o equipo de desarrollo puede hacer uso de </a:t>
            </a:r>
            <a:r>
              <a:rPr lang="es-MX" sz="3500" dirty="0" err="1">
                <a:solidFill>
                  <a:schemeClr val="tx1"/>
                </a:solidFill>
              </a:rPr>
              <a:t>Git</a:t>
            </a:r>
            <a:r>
              <a:rPr lang="es-MX" sz="3500" dirty="0">
                <a:solidFill>
                  <a:schemeClr val="tx1"/>
                </a:solidFill>
              </a:rPr>
              <a:t> de la forma que le parezca conveniente. Sin embargo una buena práctica es la siguiente:</a:t>
            </a:r>
          </a:p>
          <a:p>
            <a:pPr marL="0" indent="0" algn="just">
              <a:buNone/>
            </a:pPr>
            <a:r>
              <a:rPr lang="es-MX" sz="3500" dirty="0">
                <a:solidFill>
                  <a:schemeClr val="tx1"/>
                </a:solidFill>
              </a:rPr>
              <a:t>Se deben utilizar 4 tipos de ramas: Master, </a:t>
            </a:r>
            <a:r>
              <a:rPr lang="es-MX" sz="3500" dirty="0" err="1">
                <a:solidFill>
                  <a:schemeClr val="tx1"/>
                </a:solidFill>
              </a:rPr>
              <a:t>Development</a:t>
            </a:r>
            <a:r>
              <a:rPr lang="es-MX" sz="3500" dirty="0">
                <a:solidFill>
                  <a:schemeClr val="tx1"/>
                </a:solidFill>
              </a:rPr>
              <a:t>, </a:t>
            </a:r>
            <a:r>
              <a:rPr lang="es-MX" sz="3500" dirty="0" err="1">
                <a:solidFill>
                  <a:schemeClr val="tx1"/>
                </a:solidFill>
              </a:rPr>
              <a:t>Features</a:t>
            </a:r>
            <a:r>
              <a:rPr lang="es-MX" sz="3500" dirty="0">
                <a:solidFill>
                  <a:schemeClr val="tx1"/>
                </a:solidFill>
              </a:rPr>
              <a:t>, y </a:t>
            </a:r>
            <a:r>
              <a:rPr lang="es-MX" sz="3500" dirty="0" err="1">
                <a:solidFill>
                  <a:schemeClr val="tx1"/>
                </a:solidFill>
              </a:rPr>
              <a:t>Hotfix</a:t>
            </a:r>
            <a:r>
              <a:rPr lang="es-MX" sz="35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MX" sz="3500" dirty="0">
                <a:solidFill>
                  <a:schemeClr val="tx1"/>
                </a:solidFill>
              </a:rPr>
              <a:t>Master:</a:t>
            </a:r>
          </a:p>
          <a:p>
            <a:pPr algn="just"/>
            <a:r>
              <a:rPr lang="es-MX" sz="3500" dirty="0">
                <a:solidFill>
                  <a:schemeClr val="tx1"/>
                </a:solidFill>
              </a:rPr>
              <a:t>Es la rama principal. Contiene el repositorio que se encuentra publicado en producción, por lo que debe estar siempre </a:t>
            </a:r>
            <a:r>
              <a:rPr lang="es-MX" sz="3500">
                <a:solidFill>
                  <a:schemeClr val="tx1"/>
                </a:solidFill>
              </a:rPr>
              <a:t>estable</a:t>
            </a:r>
            <a:r>
              <a:rPr lang="es-MX" sz="350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s-MX" sz="3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3500" dirty="0" err="1">
                <a:solidFill>
                  <a:schemeClr val="tx1"/>
                </a:solidFill>
              </a:rPr>
              <a:t>Development</a:t>
            </a:r>
            <a:r>
              <a:rPr lang="es-MX" sz="35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MX" sz="3500" dirty="0">
                <a:solidFill>
                  <a:schemeClr val="tx1"/>
                </a:solidFill>
              </a:rPr>
              <a:t>Es una rama sacada de master. Es la rama de integración, todas las nuevas funcionalidades se deben integrar en esta rama. Luego que se realice la integración y se corrijan los errores (en caso de haber alguno), es decir que la rama se encuentre estable, se puede hacer un </a:t>
            </a:r>
            <a:r>
              <a:rPr lang="es-MX" sz="3500" dirty="0" err="1">
                <a:solidFill>
                  <a:schemeClr val="tx1"/>
                </a:solidFill>
              </a:rPr>
              <a:t>merge</a:t>
            </a:r>
            <a:r>
              <a:rPr lang="es-MX" sz="3500" dirty="0">
                <a:solidFill>
                  <a:schemeClr val="tx1"/>
                </a:solidFill>
              </a:rPr>
              <a:t> de </a:t>
            </a:r>
            <a:r>
              <a:rPr lang="es-MX" sz="3500" dirty="0" err="1">
                <a:solidFill>
                  <a:schemeClr val="tx1"/>
                </a:solidFill>
              </a:rPr>
              <a:t>development</a:t>
            </a:r>
            <a:r>
              <a:rPr lang="es-MX" sz="3500" dirty="0">
                <a:solidFill>
                  <a:schemeClr val="tx1"/>
                </a:solidFill>
              </a:rPr>
              <a:t> sobre la rama master.</a:t>
            </a:r>
          </a:p>
          <a:p>
            <a:pPr marL="0" indent="0" algn="just">
              <a:buNone/>
            </a:pPr>
            <a:endParaRPr lang="es-MX" sz="35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3500" dirty="0" err="1" smtClean="0">
                <a:solidFill>
                  <a:schemeClr val="tx1"/>
                </a:solidFill>
              </a:rPr>
              <a:t>Features</a:t>
            </a:r>
            <a:r>
              <a:rPr lang="es-MX" sz="35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MX" sz="3500" dirty="0">
                <a:solidFill>
                  <a:schemeClr val="tx1"/>
                </a:solidFill>
              </a:rPr>
              <a:t>Cada nueva funcionalidad se debe realizar en una rama nueva, específica para esa funcionalidad. Estas se deben sacar de </a:t>
            </a:r>
            <a:r>
              <a:rPr lang="es-MX" sz="3500" dirty="0" err="1">
                <a:solidFill>
                  <a:schemeClr val="tx1"/>
                </a:solidFill>
              </a:rPr>
              <a:t>development</a:t>
            </a:r>
            <a:r>
              <a:rPr lang="es-MX" sz="3500" dirty="0">
                <a:solidFill>
                  <a:schemeClr val="tx1"/>
                </a:solidFill>
              </a:rPr>
              <a:t>. Una vez que la funcionalidad esté pronta, se hace un </a:t>
            </a:r>
            <a:r>
              <a:rPr lang="es-MX" sz="3500" dirty="0" err="1">
                <a:solidFill>
                  <a:schemeClr val="tx1"/>
                </a:solidFill>
              </a:rPr>
              <a:t>merge</a:t>
            </a:r>
            <a:r>
              <a:rPr lang="es-MX" sz="3500" dirty="0">
                <a:solidFill>
                  <a:schemeClr val="tx1"/>
                </a:solidFill>
              </a:rPr>
              <a:t> de la rama sobre </a:t>
            </a:r>
            <a:r>
              <a:rPr lang="es-MX" sz="3500" dirty="0" err="1">
                <a:solidFill>
                  <a:schemeClr val="tx1"/>
                </a:solidFill>
              </a:rPr>
              <a:t>development</a:t>
            </a:r>
            <a:r>
              <a:rPr lang="es-MX" sz="3500" dirty="0">
                <a:solidFill>
                  <a:schemeClr val="tx1"/>
                </a:solidFill>
              </a:rPr>
              <a:t>, donde se integrará con las demás </a:t>
            </a:r>
            <a:r>
              <a:rPr lang="es-MX" sz="3500" dirty="0" smtClean="0">
                <a:solidFill>
                  <a:schemeClr val="tx1"/>
                </a:solidFill>
              </a:rPr>
              <a:t>funcionalidades.</a:t>
            </a:r>
          </a:p>
          <a:p>
            <a:pPr marL="0" indent="0" algn="just">
              <a:buNone/>
            </a:pPr>
            <a:r>
              <a:rPr lang="es-MX" sz="3500" dirty="0" err="1" smtClean="0">
                <a:solidFill>
                  <a:schemeClr val="tx1"/>
                </a:solidFill>
              </a:rPr>
              <a:t>Hotfix</a:t>
            </a:r>
            <a:r>
              <a:rPr lang="es-MX" sz="35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MX" sz="3500" dirty="0">
                <a:solidFill>
                  <a:schemeClr val="tx1"/>
                </a:solidFill>
              </a:rPr>
              <a:t>Son bugs que surgen en producción, por lo que se deben arreglar y publicar de forma urgente. Es por ello, que son ramas sacadas de master. Una vez corregido el error, se debe hacer un </a:t>
            </a:r>
            <a:r>
              <a:rPr lang="es-MX" sz="3500" dirty="0" err="1">
                <a:solidFill>
                  <a:schemeClr val="tx1"/>
                </a:solidFill>
              </a:rPr>
              <a:t>merge</a:t>
            </a:r>
            <a:r>
              <a:rPr lang="es-MX" sz="3500" dirty="0">
                <a:solidFill>
                  <a:schemeClr val="tx1"/>
                </a:solidFill>
              </a:rPr>
              <a:t> de la rama sobre master. Al final, para que no quede desactualizada, se debe realizar el </a:t>
            </a:r>
            <a:r>
              <a:rPr lang="es-MX" sz="3500" dirty="0" err="1">
                <a:solidFill>
                  <a:schemeClr val="tx1"/>
                </a:solidFill>
              </a:rPr>
              <a:t>merge</a:t>
            </a:r>
            <a:r>
              <a:rPr lang="es-MX" sz="3500" dirty="0">
                <a:solidFill>
                  <a:schemeClr val="tx1"/>
                </a:solidFill>
              </a:rPr>
              <a:t> de master sobre </a:t>
            </a:r>
            <a:r>
              <a:rPr lang="es-MX" sz="3500" dirty="0" err="1">
                <a:solidFill>
                  <a:schemeClr val="tx1"/>
                </a:solidFill>
              </a:rPr>
              <a:t>development</a:t>
            </a:r>
            <a:r>
              <a:rPr lang="es-MX" sz="35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82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598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Sistema controlador de versiones</vt:lpstr>
      <vt:lpstr>¿Qué es el control de versiones?</vt:lpstr>
      <vt:lpstr>Sistemas de control de versiones locales </vt:lpstr>
      <vt:lpstr>Sistemas de control de versiones centralizados </vt:lpstr>
      <vt:lpstr>Ventajas</vt:lpstr>
      <vt:lpstr>Sistemas de control de versiones distribuidos </vt:lpstr>
      <vt:lpstr>Presentación de PowerPoint</vt:lpstr>
      <vt:lpstr>Buenas practicas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Erik Kolovos Ortega</dc:creator>
  <cp:lastModifiedBy>Erik Kolovos Ortega</cp:lastModifiedBy>
  <cp:revision>3</cp:revision>
  <dcterms:created xsi:type="dcterms:W3CDTF">2015-01-28T16:47:17Z</dcterms:created>
  <dcterms:modified xsi:type="dcterms:W3CDTF">2015-01-28T21:31:40Z</dcterms:modified>
</cp:coreProperties>
</file>