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8" r:id="rId23"/>
    <p:sldId id="279" r:id="rId24"/>
    <p:sldId id="280" r:id="rId25"/>
    <p:sldId id="277" r:id="rId26"/>
    <p:sldId id="281" r:id="rId27"/>
    <p:sldId id="282" r:id="rId28"/>
    <p:sldId id="283" r:id="rId29"/>
    <p:sldId id="289" r:id="rId30"/>
    <p:sldId id="284" r:id="rId31"/>
    <p:sldId id="290" r:id="rId32"/>
    <p:sldId id="285" r:id="rId33"/>
    <p:sldId id="288" r:id="rId34"/>
    <p:sldId id="286"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proyectoingsoftware-dev.eba-bnuzdhiu.us-east-1.elasticbeanstalk.com/" TargetMode="External"/><Relationship Id="rId2" Type="http://schemas.openxmlformats.org/officeDocument/2006/relationships/hyperlink" Target="https://github.com/erikzon/IngSoftwareProyectoFin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E53BD-16BB-4282-9BE6-853EBA676A81}"/>
              </a:ext>
            </a:extLst>
          </p:cNvPr>
          <p:cNvSpPr>
            <a:spLocks noGrp="1"/>
          </p:cNvSpPr>
          <p:nvPr>
            <p:ph type="ctrTitle"/>
          </p:nvPr>
        </p:nvSpPr>
        <p:spPr>
          <a:xfrm>
            <a:off x="1876424" y="1122363"/>
            <a:ext cx="8791575" cy="477837"/>
          </a:xfrm>
        </p:spPr>
        <p:txBody>
          <a:bodyPr>
            <a:noAutofit/>
          </a:bodyPr>
          <a:lstStyle/>
          <a:p>
            <a:pPr algn="ctr"/>
            <a:r>
              <a:rPr lang="es-ES" sz="4000" b="0" i="0" u="none" strike="noStrike" dirty="0">
                <a:solidFill>
                  <a:srgbClr val="FFFFFF"/>
                </a:solidFill>
                <a:effectLst/>
                <a:latin typeface="Oswald" panose="020F0502020204030204" pitchFamily="2" charset="0"/>
              </a:rPr>
              <a:t>Proyecto final Ingeniería de Software</a:t>
            </a:r>
            <a:endParaRPr lang="es-GT" sz="8000" dirty="0"/>
          </a:p>
        </p:txBody>
      </p:sp>
      <p:sp>
        <p:nvSpPr>
          <p:cNvPr id="3" name="Subtítulo 2">
            <a:extLst>
              <a:ext uri="{FF2B5EF4-FFF2-40B4-BE49-F238E27FC236}">
                <a16:creationId xmlns:a16="http://schemas.microsoft.com/office/drawing/2014/main" id="{D48B2FE6-0FF1-8934-5975-A9A32E17BCA1}"/>
              </a:ext>
            </a:extLst>
          </p:cNvPr>
          <p:cNvSpPr>
            <a:spLocks noGrp="1"/>
          </p:cNvSpPr>
          <p:nvPr>
            <p:ph type="subTitle" idx="1"/>
          </p:nvPr>
        </p:nvSpPr>
        <p:spPr>
          <a:xfrm>
            <a:off x="2028824" y="3133725"/>
            <a:ext cx="8791575" cy="3619500"/>
          </a:xfrm>
        </p:spPr>
        <p:txBody>
          <a:bodyPr>
            <a:normAutofit fontScale="62500" lnSpcReduction="20000"/>
          </a:bodyPr>
          <a:lstStyle/>
          <a:p>
            <a:pPr algn="ctr" rtl="0">
              <a:spcBef>
                <a:spcPts val="0"/>
              </a:spcBef>
              <a:spcAft>
                <a:spcPts val="0"/>
              </a:spcAft>
            </a:pPr>
            <a:r>
              <a:rPr lang="es-GT" sz="4000" b="1" i="0" u="none" strike="noStrike" dirty="0">
                <a:solidFill>
                  <a:srgbClr val="CACACA"/>
                </a:solidFill>
                <a:effectLst/>
                <a:latin typeface="Average"/>
              </a:rPr>
              <a:t>Integrantes: </a:t>
            </a:r>
            <a:endParaRPr lang="es-GT" sz="4000" b="1" dirty="0">
              <a:effectLst/>
            </a:endParaRPr>
          </a:p>
          <a:p>
            <a:pPr rtl="0">
              <a:spcBef>
                <a:spcPts val="0"/>
              </a:spcBef>
              <a:spcAft>
                <a:spcPts val="0"/>
              </a:spcAft>
            </a:pPr>
            <a:r>
              <a:rPr lang="es-GT" sz="4000" b="0" i="0" u="none" strike="noStrike" dirty="0">
                <a:solidFill>
                  <a:srgbClr val="CACACA"/>
                </a:solidFill>
                <a:effectLst/>
                <a:latin typeface="Average"/>
              </a:rPr>
              <a:t>Erick Donaldo Oliva del Cid 7691-20-10863 </a:t>
            </a:r>
            <a:endParaRPr lang="es-GT" sz="4000" b="0" dirty="0">
              <a:effectLst/>
            </a:endParaRPr>
          </a:p>
          <a:p>
            <a:pPr rtl="0">
              <a:spcBef>
                <a:spcPts val="0"/>
              </a:spcBef>
              <a:spcAft>
                <a:spcPts val="0"/>
              </a:spcAft>
            </a:pPr>
            <a:r>
              <a:rPr lang="es-GT" sz="4000" b="0" i="0" u="none" strike="noStrike" dirty="0">
                <a:solidFill>
                  <a:srgbClr val="CACACA"/>
                </a:solidFill>
                <a:effectLst/>
                <a:latin typeface="Average"/>
              </a:rPr>
              <a:t>Hugo Wilhelm </a:t>
            </a:r>
            <a:r>
              <a:rPr lang="es-GT" sz="4000" b="0" i="0" u="none" strike="noStrike" dirty="0" err="1">
                <a:solidFill>
                  <a:srgbClr val="CACACA"/>
                </a:solidFill>
                <a:effectLst/>
                <a:latin typeface="Average"/>
              </a:rPr>
              <a:t>Ubedo</a:t>
            </a:r>
            <a:r>
              <a:rPr lang="es-GT" sz="4000" b="0" i="0" u="none" strike="noStrike" dirty="0">
                <a:solidFill>
                  <a:srgbClr val="CACACA"/>
                </a:solidFill>
                <a:effectLst/>
                <a:latin typeface="Average"/>
              </a:rPr>
              <a:t> Reyes 7691-20-2920 </a:t>
            </a:r>
            <a:endParaRPr lang="es-GT" sz="4000" b="0" dirty="0">
              <a:effectLst/>
            </a:endParaRPr>
          </a:p>
          <a:p>
            <a:pPr rtl="0">
              <a:spcBef>
                <a:spcPts val="0"/>
              </a:spcBef>
              <a:spcAft>
                <a:spcPts val="0"/>
              </a:spcAft>
            </a:pPr>
            <a:r>
              <a:rPr lang="es-GT" sz="4000" b="0" i="0" u="none" strike="noStrike" dirty="0">
                <a:solidFill>
                  <a:srgbClr val="CACACA"/>
                </a:solidFill>
                <a:effectLst/>
                <a:latin typeface="Average"/>
              </a:rPr>
              <a:t>Elmer Fernando Monterroso </a:t>
            </a:r>
            <a:r>
              <a:rPr lang="es-GT" sz="4000" b="0" i="0" u="none" strike="noStrike" dirty="0" err="1">
                <a:solidFill>
                  <a:srgbClr val="CACACA"/>
                </a:solidFill>
                <a:effectLst/>
                <a:latin typeface="Average"/>
              </a:rPr>
              <a:t>Quisquinay</a:t>
            </a:r>
            <a:r>
              <a:rPr lang="es-GT" sz="4000" b="0" i="0" u="none" strike="noStrike" dirty="0">
                <a:solidFill>
                  <a:srgbClr val="CACACA"/>
                </a:solidFill>
                <a:effectLst/>
                <a:latin typeface="Average"/>
              </a:rPr>
              <a:t> 7690-20-16343 </a:t>
            </a:r>
            <a:br>
              <a:rPr lang="es-GT" sz="4000" b="0" i="0" u="none" strike="noStrike" dirty="0">
                <a:solidFill>
                  <a:srgbClr val="CACACA"/>
                </a:solidFill>
                <a:effectLst/>
                <a:latin typeface="Average"/>
              </a:rPr>
            </a:br>
            <a:r>
              <a:rPr lang="es-GT" sz="4000" b="0" i="0" u="none" strike="noStrike" dirty="0">
                <a:solidFill>
                  <a:srgbClr val="CACACA"/>
                </a:solidFill>
                <a:effectLst/>
                <a:latin typeface="Average"/>
              </a:rPr>
              <a:t>Manuela Yesenia García Pérez 7690-20-12268 </a:t>
            </a:r>
            <a:endParaRPr lang="es-GT" sz="4000" b="0" dirty="0">
              <a:effectLst/>
            </a:endParaRPr>
          </a:p>
          <a:p>
            <a:pPr rtl="0">
              <a:spcBef>
                <a:spcPts val="0"/>
              </a:spcBef>
              <a:spcAft>
                <a:spcPts val="0"/>
              </a:spcAft>
            </a:pPr>
            <a:r>
              <a:rPr lang="es-GT" sz="4000" b="0" i="0" u="none" strike="noStrike" dirty="0">
                <a:solidFill>
                  <a:srgbClr val="CACACA"/>
                </a:solidFill>
                <a:effectLst/>
                <a:latin typeface="Average"/>
              </a:rPr>
              <a:t>Wilmer Juan Deleon 7690-20-7733 </a:t>
            </a:r>
            <a:endParaRPr lang="es-GT" sz="4000" b="0" dirty="0">
              <a:effectLst/>
            </a:endParaRPr>
          </a:p>
          <a:p>
            <a:pPr rtl="0">
              <a:spcBef>
                <a:spcPts val="0"/>
              </a:spcBef>
              <a:spcAft>
                <a:spcPts val="0"/>
              </a:spcAft>
            </a:pPr>
            <a:r>
              <a:rPr lang="es-GT" sz="4000" b="0" i="0" u="none" strike="noStrike" dirty="0">
                <a:solidFill>
                  <a:srgbClr val="CACACA"/>
                </a:solidFill>
                <a:effectLst/>
                <a:latin typeface="Average"/>
              </a:rPr>
              <a:t>Angela Valentina González </a:t>
            </a:r>
            <a:r>
              <a:rPr lang="es-GT" sz="4000" b="0" i="0" u="none" strike="noStrike" dirty="0" err="1">
                <a:solidFill>
                  <a:srgbClr val="CACACA"/>
                </a:solidFill>
                <a:effectLst/>
                <a:latin typeface="Average"/>
              </a:rPr>
              <a:t>Pamal</a:t>
            </a:r>
            <a:r>
              <a:rPr lang="es-GT" sz="4000" b="0" i="0" u="none" strike="noStrike" dirty="0">
                <a:solidFill>
                  <a:srgbClr val="CACACA"/>
                </a:solidFill>
                <a:effectLst/>
                <a:latin typeface="Average"/>
              </a:rPr>
              <a:t> 1290-20-19006 </a:t>
            </a:r>
            <a:endParaRPr lang="es-GT" sz="4000" b="0" dirty="0">
              <a:effectLst/>
            </a:endParaRPr>
          </a:p>
          <a:p>
            <a:br>
              <a:rPr lang="es-GT" b="0" dirty="0">
                <a:effectLst/>
              </a:rPr>
            </a:br>
            <a:endParaRPr lang="es-GT" dirty="0"/>
          </a:p>
        </p:txBody>
      </p:sp>
      <p:sp>
        <p:nvSpPr>
          <p:cNvPr id="4" name="CuadroTexto 3">
            <a:extLst>
              <a:ext uri="{FF2B5EF4-FFF2-40B4-BE49-F238E27FC236}">
                <a16:creationId xmlns:a16="http://schemas.microsoft.com/office/drawing/2014/main" id="{43ABB6E0-F5FD-570F-7B1C-61D1107A5098}"/>
              </a:ext>
            </a:extLst>
          </p:cNvPr>
          <p:cNvSpPr txBox="1"/>
          <p:nvPr/>
        </p:nvSpPr>
        <p:spPr>
          <a:xfrm>
            <a:off x="3648075" y="2300972"/>
            <a:ext cx="6562725" cy="646331"/>
          </a:xfrm>
          <a:prstGeom prst="rect">
            <a:avLst/>
          </a:prstGeom>
          <a:noFill/>
        </p:spPr>
        <p:txBody>
          <a:bodyPr wrap="square" rtlCol="0">
            <a:spAutoFit/>
          </a:bodyPr>
          <a:lstStyle/>
          <a:p>
            <a:r>
              <a:rPr lang="es-GT" sz="3600" dirty="0"/>
              <a:t>GRUPO No. 2 TRANSMETRO</a:t>
            </a:r>
            <a:r>
              <a:rPr lang="es-GT" dirty="0"/>
              <a:t> </a:t>
            </a:r>
          </a:p>
        </p:txBody>
      </p:sp>
    </p:spTree>
    <p:extLst>
      <p:ext uri="{BB962C8B-B14F-4D97-AF65-F5344CB8AC3E}">
        <p14:creationId xmlns:p14="http://schemas.microsoft.com/office/powerpoint/2010/main" val="287631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4C7AEF6-B7AF-B849-2197-E12F5B0959FF}"/>
              </a:ext>
            </a:extLst>
          </p:cNvPr>
          <p:cNvSpPr>
            <a:spLocks noGrp="1"/>
          </p:cNvSpPr>
          <p:nvPr>
            <p:ph idx="1"/>
          </p:nvPr>
        </p:nvSpPr>
        <p:spPr>
          <a:xfrm>
            <a:off x="960437" y="877886"/>
            <a:ext cx="9905999" cy="5522913"/>
          </a:xfrm>
        </p:spPr>
        <p:txBody>
          <a:bodyPr>
            <a:normAutofit fontScale="92500"/>
          </a:bodyPr>
          <a:lstStyle/>
          <a:p>
            <a:pPr algn="just"/>
            <a:r>
              <a:rPr lang="es-ES" b="1" u="sng" dirty="0"/>
              <a:t>La factibilidad operativa: </a:t>
            </a:r>
            <a:r>
              <a:rPr lang="es-ES" dirty="0"/>
              <a:t>del sistema de </a:t>
            </a:r>
            <a:r>
              <a:rPr lang="es-ES" dirty="0" err="1"/>
              <a:t>transmetro</a:t>
            </a:r>
            <a:r>
              <a:rPr lang="es-ES" dirty="0"/>
              <a:t> se centra en asegurar una integración fluida y eficiente de sus diversos componentes, incluyendo la gestión de líneas, estaciones, buses y personal. Esto implica establecer protocolos de comunicación estandarizados y mantener la interoperabilidad para evitar cuellos de botella. Será crucial desarrollar procedimientos operativos claros, definir roles y responsabilidades precisas, y establecer sistemas de monitoreo y alertas en tiempo real. Además, se implementará un programa integral de capacitación para asegurar que todo el personal posea las habilidades necesarias para su rol. La implementación del sistema será gradual para minimizar interrupciones, acompañada de un plan de mantenimiento robusto y un soporte técnico adecuado. También se enfatizará en la gestión de la información, garantizando la seguridad y privacidad de los datos, y se generarán reportes para monitorear y mejorar continuamente la operación del sistema.</a:t>
            </a:r>
            <a:endParaRPr lang="es-GT" dirty="0"/>
          </a:p>
        </p:txBody>
      </p:sp>
    </p:spTree>
    <p:extLst>
      <p:ext uri="{BB962C8B-B14F-4D97-AF65-F5344CB8AC3E}">
        <p14:creationId xmlns:p14="http://schemas.microsoft.com/office/powerpoint/2010/main" val="417242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CDD632-8F56-F56B-8041-FB024B5ABE9C}"/>
              </a:ext>
            </a:extLst>
          </p:cNvPr>
          <p:cNvSpPr>
            <a:spLocks noGrp="1"/>
          </p:cNvSpPr>
          <p:nvPr>
            <p:ph idx="1"/>
          </p:nvPr>
        </p:nvSpPr>
        <p:spPr>
          <a:xfrm>
            <a:off x="1143000" y="639762"/>
            <a:ext cx="9905999" cy="5380038"/>
          </a:xfrm>
        </p:spPr>
        <p:txBody>
          <a:bodyPr>
            <a:normAutofit lnSpcReduction="10000"/>
          </a:bodyPr>
          <a:lstStyle/>
          <a:p>
            <a:pPr algn="just"/>
            <a:r>
              <a:rPr lang="es-ES" dirty="0"/>
              <a:t>Factibilidad Económica y Financiera: La inversión inicial para el desarrollo e implementación de la aplicación web del sistema Transmetro asciende a Q.56,000. Los costos se distribuyen en desarrollo de software (Q.28,000) que cubre programación, diseño de interfaz y integración con sistemas existentes; diseño gráfico (Q.5,000) para la creación de interfaz y elementos gráficos; pruebas y puesta en marcha (Q.8,000) para asegurar funcionalidad, rendimiento y seguridad; y finalmente infraestructura de TI (Q.15,000) que abarca el hardware, software y conectividad necesarios. Además, se propone un modelo de ingresos a través de publicidad utilizando Google AdSense para la web y Google </a:t>
            </a:r>
            <a:r>
              <a:rPr lang="es-ES" dirty="0" err="1"/>
              <a:t>AdMob</a:t>
            </a:r>
            <a:r>
              <a:rPr lang="es-ES" dirty="0"/>
              <a:t> para la aplicación móvil, ofreciendo potencial de monetización basado en clics y visualizaciones de anuncios, respectivamente, para ayudar a mitigar los costos iniciales de adquisición de la aplicación.</a:t>
            </a:r>
            <a:endParaRPr lang="es-GT" dirty="0"/>
          </a:p>
        </p:txBody>
      </p:sp>
    </p:spTree>
    <p:extLst>
      <p:ext uri="{BB962C8B-B14F-4D97-AF65-F5344CB8AC3E}">
        <p14:creationId xmlns:p14="http://schemas.microsoft.com/office/powerpoint/2010/main" val="366844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969940-85DE-3D26-9BD9-E2678A769FC7}"/>
              </a:ext>
            </a:extLst>
          </p:cNvPr>
          <p:cNvSpPr>
            <a:spLocks noGrp="1"/>
          </p:cNvSpPr>
          <p:nvPr>
            <p:ph idx="1"/>
          </p:nvPr>
        </p:nvSpPr>
        <p:spPr>
          <a:xfrm>
            <a:off x="1141412" y="762000"/>
            <a:ext cx="9905999" cy="5029201"/>
          </a:xfrm>
        </p:spPr>
        <p:txBody>
          <a:bodyPr>
            <a:normAutofit lnSpcReduction="10000"/>
          </a:bodyPr>
          <a:lstStyle/>
          <a:p>
            <a:pPr algn="just"/>
            <a:r>
              <a:rPr lang="es-ES" b="1" u="sng" dirty="0"/>
              <a:t>Las proyecciones financieras </a:t>
            </a:r>
            <a:r>
              <a:rPr lang="es-ES" dirty="0"/>
              <a:t>para el sistema de transporte anticipan un crecimiento en diversas fuentes de ingresos debido a la modernización y expansión del sistema. Se espera un incremento gradual en los ingresos por pasajes con el aumento de pasajeros. Igualmente, los ingresos por publicidad y patrocinios deberían aumentar con la modernización de las estaciones y expansión de la cobertura. Los ingresos por tarifas de estacionamiento también se verán incrementados por la modernización de las infraestructuras. Además, se prevé una diversificación y aumento en los ingresos por servicios adicionales y por convenios interinstitucionales con entidades públicas y privadas. Los ingresos por servicios de conectividad y por la venta de datos y estadísticas se proyectan en aumento, aprovechando las mejoras tecnológicas y el análisis detallado de los datos recopilados.</a:t>
            </a:r>
            <a:endParaRPr lang="es-GT" dirty="0"/>
          </a:p>
        </p:txBody>
      </p:sp>
    </p:spTree>
    <p:extLst>
      <p:ext uri="{BB962C8B-B14F-4D97-AF65-F5344CB8AC3E}">
        <p14:creationId xmlns:p14="http://schemas.microsoft.com/office/powerpoint/2010/main" val="139514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061" name="Rectangle 206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6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1CFA8231-D5CC-B8E1-4E34-BB1702A11071}"/>
              </a:ext>
            </a:extLst>
          </p:cNvPr>
          <p:cNvSpPr>
            <a:spLocks noGrp="1"/>
          </p:cNvSpPr>
          <p:nvPr>
            <p:ph type="title"/>
          </p:nvPr>
        </p:nvSpPr>
        <p:spPr>
          <a:xfrm>
            <a:off x="731838" y="2485908"/>
            <a:ext cx="2851417" cy="1478570"/>
          </a:xfrm>
        </p:spPr>
        <p:txBody>
          <a:bodyPr>
            <a:normAutofit/>
          </a:bodyPr>
          <a:lstStyle/>
          <a:p>
            <a:r>
              <a:rPr lang="es-GT" sz="2700" dirty="0">
                <a:solidFill>
                  <a:srgbClr val="FFFFFF"/>
                </a:solidFill>
                <a:effectLst/>
                <a:latin typeface="Arial" panose="020B0604020202020204" pitchFamily="34" charset="0"/>
                <a:ea typeface="Calibri" panose="020F0502020204030204" pitchFamily="34" charset="0"/>
              </a:rPr>
              <a:t>Planificación (Diagrama de Gantt)</a:t>
            </a:r>
            <a:endParaRPr lang="es-GT" sz="2700" dirty="0">
              <a:solidFill>
                <a:srgbClr val="FFFFFF"/>
              </a:solidFill>
            </a:endParaRPr>
          </a:p>
        </p:txBody>
      </p:sp>
      <p:grpSp>
        <p:nvGrpSpPr>
          <p:cNvPr id="2065" name="Group 206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6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206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6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6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GT"/>
            </a:p>
          </p:txBody>
        </p:sp>
        <p:sp>
          <p:nvSpPr>
            <p:cNvPr id="207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7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208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8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9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9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209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pic>
        <p:nvPicPr>
          <p:cNvPr id="2050" name="Picture 2">
            <a:extLst>
              <a:ext uri="{FF2B5EF4-FFF2-40B4-BE49-F238E27FC236}">
                <a16:creationId xmlns:a16="http://schemas.microsoft.com/office/drawing/2014/main" id="{DAD04C23-08C4-0D7B-7EBB-B9F087121F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1570300"/>
            <a:ext cx="6844045" cy="371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5036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085" name="Rectangle 308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07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4C365578-0B95-8AB8-2E26-B4A0B941E3DB}"/>
              </a:ext>
            </a:extLst>
          </p:cNvPr>
          <p:cNvSpPr>
            <a:spLocks noGrp="1"/>
          </p:cNvSpPr>
          <p:nvPr>
            <p:ph type="title"/>
          </p:nvPr>
        </p:nvSpPr>
        <p:spPr>
          <a:xfrm>
            <a:off x="817563" y="2634946"/>
            <a:ext cx="2851417" cy="1478570"/>
          </a:xfrm>
        </p:spPr>
        <p:txBody>
          <a:bodyPr>
            <a:normAutofit/>
          </a:bodyPr>
          <a:lstStyle/>
          <a:p>
            <a:r>
              <a:rPr lang="es-GT" sz="3200" dirty="0">
                <a:solidFill>
                  <a:srgbClr val="FFFFFF"/>
                </a:solidFill>
                <a:effectLst/>
                <a:latin typeface="Arial" panose="020B0604020202020204" pitchFamily="34" charset="0"/>
                <a:ea typeface="Calibri" panose="020F0502020204030204" pitchFamily="34" charset="0"/>
              </a:rPr>
              <a:t>Modelo Entidad Relación</a:t>
            </a:r>
            <a:endParaRPr lang="es-GT" sz="3200" dirty="0">
              <a:solidFill>
                <a:srgbClr val="FFFFFF"/>
              </a:solidFill>
            </a:endParaRPr>
          </a:p>
        </p:txBody>
      </p:sp>
      <p:grpSp>
        <p:nvGrpSpPr>
          <p:cNvPr id="3077" name="Group 308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07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308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0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08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GT"/>
            </a:p>
          </p:txBody>
        </p:sp>
        <p:sp>
          <p:nvSpPr>
            <p:cNvPr id="31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31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31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pic>
        <p:nvPicPr>
          <p:cNvPr id="3074" name="Picture 2">
            <a:extLst>
              <a:ext uri="{FF2B5EF4-FFF2-40B4-BE49-F238E27FC236}">
                <a16:creationId xmlns:a16="http://schemas.microsoft.com/office/drawing/2014/main" id="{9CF12EFD-4D84-3803-F4A0-41B3846EDC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3990" y="643467"/>
            <a:ext cx="6219621"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6669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2A224-9A50-2444-EDF7-2049F9C84FAD}"/>
              </a:ext>
            </a:extLst>
          </p:cNvPr>
          <p:cNvSpPr>
            <a:spLocks noGrp="1"/>
          </p:cNvSpPr>
          <p:nvPr>
            <p:ph type="title"/>
          </p:nvPr>
        </p:nvSpPr>
        <p:spPr>
          <a:xfrm>
            <a:off x="1236663" y="28575"/>
            <a:ext cx="9905998" cy="676275"/>
          </a:xfrm>
        </p:spPr>
        <p:txBody>
          <a:bodyPr>
            <a:normAutofit/>
          </a:bodyPr>
          <a:lstStyle/>
          <a:p>
            <a:pPr algn="ctr"/>
            <a:r>
              <a:rPr lang="es-GT" sz="2000" dirty="0">
                <a:effectLst/>
                <a:latin typeface="Arial" panose="020B0604020202020204" pitchFamily="34" charset="0"/>
                <a:ea typeface="Calibri" panose="020F0502020204030204" pitchFamily="34" charset="0"/>
              </a:rPr>
              <a:t>Script para creación de las estructuras en la base de datos</a:t>
            </a:r>
            <a:endParaRPr lang="es-GT" sz="4000" dirty="0"/>
          </a:p>
        </p:txBody>
      </p:sp>
      <p:pic>
        <p:nvPicPr>
          <p:cNvPr id="5" name="Imagen 4">
            <a:extLst>
              <a:ext uri="{FF2B5EF4-FFF2-40B4-BE49-F238E27FC236}">
                <a16:creationId xmlns:a16="http://schemas.microsoft.com/office/drawing/2014/main" id="{8DB57035-617A-9898-13B7-6BCA7E75840E}"/>
              </a:ext>
            </a:extLst>
          </p:cNvPr>
          <p:cNvPicPr>
            <a:picLocks noChangeAspect="1"/>
          </p:cNvPicPr>
          <p:nvPr/>
        </p:nvPicPr>
        <p:blipFill>
          <a:blip r:embed="rId2"/>
          <a:stretch>
            <a:fillRect/>
          </a:stretch>
        </p:blipFill>
        <p:spPr>
          <a:xfrm>
            <a:off x="1466685" y="837975"/>
            <a:ext cx="3810330" cy="5182049"/>
          </a:xfrm>
          <a:prstGeom prst="rect">
            <a:avLst/>
          </a:prstGeom>
        </p:spPr>
      </p:pic>
      <p:pic>
        <p:nvPicPr>
          <p:cNvPr id="7" name="Imagen 6">
            <a:extLst>
              <a:ext uri="{FF2B5EF4-FFF2-40B4-BE49-F238E27FC236}">
                <a16:creationId xmlns:a16="http://schemas.microsoft.com/office/drawing/2014/main" id="{FCDABCEF-7274-DE51-06B5-8A52F378A1FB}"/>
              </a:ext>
            </a:extLst>
          </p:cNvPr>
          <p:cNvPicPr>
            <a:picLocks noChangeAspect="1"/>
          </p:cNvPicPr>
          <p:nvPr/>
        </p:nvPicPr>
        <p:blipFill>
          <a:blip r:embed="rId3"/>
          <a:stretch>
            <a:fillRect/>
          </a:stretch>
        </p:blipFill>
        <p:spPr>
          <a:xfrm>
            <a:off x="6819741" y="676275"/>
            <a:ext cx="3657917" cy="5258256"/>
          </a:xfrm>
          <a:prstGeom prst="rect">
            <a:avLst/>
          </a:prstGeom>
        </p:spPr>
      </p:pic>
    </p:spTree>
    <p:extLst>
      <p:ext uri="{BB962C8B-B14F-4D97-AF65-F5344CB8AC3E}">
        <p14:creationId xmlns:p14="http://schemas.microsoft.com/office/powerpoint/2010/main" val="312377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2A224-9A50-2444-EDF7-2049F9C84FAD}"/>
              </a:ext>
            </a:extLst>
          </p:cNvPr>
          <p:cNvSpPr>
            <a:spLocks noGrp="1"/>
          </p:cNvSpPr>
          <p:nvPr>
            <p:ph type="title"/>
          </p:nvPr>
        </p:nvSpPr>
        <p:spPr>
          <a:xfrm>
            <a:off x="1236663" y="28575"/>
            <a:ext cx="9905998" cy="676275"/>
          </a:xfrm>
        </p:spPr>
        <p:txBody>
          <a:bodyPr>
            <a:normAutofit/>
          </a:bodyPr>
          <a:lstStyle/>
          <a:p>
            <a:pPr algn="ctr"/>
            <a:r>
              <a:rPr lang="es-GT" sz="2000" dirty="0">
                <a:effectLst/>
                <a:latin typeface="Arial" panose="020B0604020202020204" pitchFamily="34" charset="0"/>
                <a:ea typeface="Calibri" panose="020F0502020204030204" pitchFamily="34" charset="0"/>
              </a:rPr>
              <a:t>Script para creación de las estructuras en la base de datos</a:t>
            </a:r>
            <a:endParaRPr lang="es-GT" sz="4000" dirty="0"/>
          </a:p>
        </p:txBody>
      </p:sp>
      <p:pic>
        <p:nvPicPr>
          <p:cNvPr id="4" name="Imagen 3">
            <a:extLst>
              <a:ext uri="{FF2B5EF4-FFF2-40B4-BE49-F238E27FC236}">
                <a16:creationId xmlns:a16="http://schemas.microsoft.com/office/drawing/2014/main" id="{DEB2245F-689A-4DCA-12DC-C1C97F5FF13A}"/>
              </a:ext>
            </a:extLst>
          </p:cNvPr>
          <p:cNvPicPr>
            <a:picLocks noChangeAspect="1"/>
          </p:cNvPicPr>
          <p:nvPr/>
        </p:nvPicPr>
        <p:blipFill>
          <a:blip r:embed="rId2"/>
          <a:stretch>
            <a:fillRect/>
          </a:stretch>
        </p:blipFill>
        <p:spPr>
          <a:xfrm>
            <a:off x="1236663" y="704850"/>
            <a:ext cx="3779848" cy="5646909"/>
          </a:xfrm>
          <a:prstGeom prst="rect">
            <a:avLst/>
          </a:prstGeom>
        </p:spPr>
      </p:pic>
      <p:pic>
        <p:nvPicPr>
          <p:cNvPr id="8" name="Imagen 7">
            <a:extLst>
              <a:ext uri="{FF2B5EF4-FFF2-40B4-BE49-F238E27FC236}">
                <a16:creationId xmlns:a16="http://schemas.microsoft.com/office/drawing/2014/main" id="{A1D878EC-CA64-53DF-D96C-67238F0C2080}"/>
              </a:ext>
            </a:extLst>
          </p:cNvPr>
          <p:cNvPicPr>
            <a:picLocks noChangeAspect="1"/>
          </p:cNvPicPr>
          <p:nvPr/>
        </p:nvPicPr>
        <p:blipFill>
          <a:blip r:embed="rId3"/>
          <a:stretch>
            <a:fillRect/>
          </a:stretch>
        </p:blipFill>
        <p:spPr>
          <a:xfrm>
            <a:off x="6591136" y="704850"/>
            <a:ext cx="3772227" cy="5197290"/>
          </a:xfrm>
          <a:prstGeom prst="rect">
            <a:avLst/>
          </a:prstGeom>
        </p:spPr>
      </p:pic>
    </p:spTree>
    <p:extLst>
      <p:ext uri="{BB962C8B-B14F-4D97-AF65-F5344CB8AC3E}">
        <p14:creationId xmlns:p14="http://schemas.microsoft.com/office/powerpoint/2010/main" val="403891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2A224-9A50-2444-EDF7-2049F9C84FAD}"/>
              </a:ext>
            </a:extLst>
          </p:cNvPr>
          <p:cNvSpPr>
            <a:spLocks noGrp="1"/>
          </p:cNvSpPr>
          <p:nvPr>
            <p:ph type="title"/>
          </p:nvPr>
        </p:nvSpPr>
        <p:spPr>
          <a:xfrm>
            <a:off x="1236663" y="28575"/>
            <a:ext cx="9905998" cy="676275"/>
          </a:xfrm>
        </p:spPr>
        <p:txBody>
          <a:bodyPr>
            <a:normAutofit/>
          </a:bodyPr>
          <a:lstStyle/>
          <a:p>
            <a:pPr algn="ctr"/>
            <a:r>
              <a:rPr lang="es-GT" sz="2000" dirty="0">
                <a:effectLst/>
                <a:latin typeface="Arial" panose="020B0604020202020204" pitchFamily="34" charset="0"/>
                <a:ea typeface="Calibri" panose="020F0502020204030204" pitchFamily="34" charset="0"/>
              </a:rPr>
              <a:t>Script para creación de las estructuras en la base de datos</a:t>
            </a:r>
            <a:endParaRPr lang="es-GT" sz="4000" dirty="0"/>
          </a:p>
        </p:txBody>
      </p:sp>
      <p:pic>
        <p:nvPicPr>
          <p:cNvPr id="5" name="Imagen 4">
            <a:extLst>
              <a:ext uri="{FF2B5EF4-FFF2-40B4-BE49-F238E27FC236}">
                <a16:creationId xmlns:a16="http://schemas.microsoft.com/office/drawing/2014/main" id="{D943C8D6-4AE7-BCFB-B7CA-F8224407353F}"/>
              </a:ext>
            </a:extLst>
          </p:cNvPr>
          <p:cNvPicPr>
            <a:picLocks noChangeAspect="1"/>
          </p:cNvPicPr>
          <p:nvPr/>
        </p:nvPicPr>
        <p:blipFill>
          <a:blip r:embed="rId2"/>
          <a:stretch>
            <a:fillRect/>
          </a:stretch>
        </p:blipFill>
        <p:spPr>
          <a:xfrm>
            <a:off x="1552411" y="704850"/>
            <a:ext cx="3772227" cy="5464013"/>
          </a:xfrm>
          <a:prstGeom prst="rect">
            <a:avLst/>
          </a:prstGeom>
        </p:spPr>
      </p:pic>
      <p:pic>
        <p:nvPicPr>
          <p:cNvPr id="7" name="Imagen 6">
            <a:extLst>
              <a:ext uri="{FF2B5EF4-FFF2-40B4-BE49-F238E27FC236}">
                <a16:creationId xmlns:a16="http://schemas.microsoft.com/office/drawing/2014/main" id="{9800BBE6-2329-17F1-59E7-3B48D67B5395}"/>
              </a:ext>
            </a:extLst>
          </p:cNvPr>
          <p:cNvPicPr>
            <a:picLocks noChangeAspect="1"/>
          </p:cNvPicPr>
          <p:nvPr/>
        </p:nvPicPr>
        <p:blipFill>
          <a:blip r:embed="rId3"/>
          <a:stretch>
            <a:fillRect/>
          </a:stretch>
        </p:blipFill>
        <p:spPr>
          <a:xfrm>
            <a:off x="6852121" y="704850"/>
            <a:ext cx="3787468" cy="5715495"/>
          </a:xfrm>
          <a:prstGeom prst="rect">
            <a:avLst/>
          </a:prstGeom>
        </p:spPr>
      </p:pic>
    </p:spTree>
    <p:extLst>
      <p:ext uri="{BB962C8B-B14F-4D97-AF65-F5344CB8AC3E}">
        <p14:creationId xmlns:p14="http://schemas.microsoft.com/office/powerpoint/2010/main" val="374444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903288" y="0"/>
            <a:ext cx="9905998" cy="524482"/>
          </a:xfrm>
        </p:spPr>
        <p:txBody>
          <a:bodyPr>
            <a:normAutofit/>
          </a:bodyPr>
          <a:lstStyle/>
          <a:p>
            <a:pPr algn="ctr"/>
            <a:r>
              <a:rPr lang="es-GT" sz="2400" b="0" i="0" u="none" strike="noStrike" dirty="0">
                <a:effectLst/>
                <a:latin typeface="Times New Roman" panose="02020603050405020304" pitchFamily="18" charset="0"/>
              </a:rPr>
              <a:t>Diagramas UML</a:t>
            </a:r>
            <a:endParaRPr lang="es-GT" sz="4400" dirty="0"/>
          </a:p>
        </p:txBody>
      </p:sp>
      <p:sp>
        <p:nvSpPr>
          <p:cNvPr id="3" name="Marcador de contenido 2">
            <a:extLst>
              <a:ext uri="{FF2B5EF4-FFF2-40B4-BE49-F238E27FC236}">
                <a16:creationId xmlns:a16="http://schemas.microsoft.com/office/drawing/2014/main" id="{E157C5DB-E3B9-1455-BD85-D2DAC9AD0918}"/>
              </a:ext>
            </a:extLst>
          </p:cNvPr>
          <p:cNvSpPr>
            <a:spLocks noGrp="1"/>
          </p:cNvSpPr>
          <p:nvPr>
            <p:ph idx="1"/>
          </p:nvPr>
        </p:nvSpPr>
        <p:spPr>
          <a:xfrm>
            <a:off x="942975" y="734032"/>
            <a:ext cx="11249025" cy="5857267"/>
          </a:xfrm>
        </p:spPr>
        <p:txBody>
          <a:bodyPr>
            <a:normAutofit fontScale="25000" lnSpcReduction="20000"/>
          </a:bodyPr>
          <a:lstStyle/>
          <a:p>
            <a:pPr indent="0" algn="just" rtl="0">
              <a:spcBef>
                <a:spcPts val="0"/>
              </a:spcBef>
              <a:spcAft>
                <a:spcPts val="800"/>
              </a:spcAft>
              <a:buNone/>
            </a:pPr>
            <a:r>
              <a:rPr lang="es-ES" sz="8000" dirty="0"/>
              <a:t>Casos de Uso: </a:t>
            </a:r>
          </a:p>
          <a:p>
            <a:pPr marL="228600" rtl="0" fontAlgn="base">
              <a:spcBef>
                <a:spcPts val="0"/>
              </a:spcBef>
              <a:spcAft>
                <a:spcPts val="0"/>
              </a:spcAft>
              <a:buFont typeface="Arial" panose="020B0604020202020204" pitchFamily="34" charset="0"/>
              <a:buChar char="•"/>
            </a:pPr>
            <a:r>
              <a:rPr lang="es-ES" sz="6400" dirty="0"/>
              <a:t>Registrar Línea: Registrar nueva línea de Transmetro, incluyendo su ruta, estaciones y orden de las mismas. </a:t>
            </a:r>
          </a:p>
          <a:p>
            <a:pPr marL="228600" rtl="0" fontAlgn="base">
              <a:spcBef>
                <a:spcPts val="0"/>
              </a:spcBef>
              <a:spcAft>
                <a:spcPts val="0"/>
              </a:spcAft>
              <a:buFont typeface="Arial" panose="020B0604020202020204" pitchFamily="34" charset="0"/>
              <a:buChar char="•"/>
            </a:pPr>
            <a:r>
              <a:rPr lang="es-ES" sz="6400" dirty="0"/>
              <a:t>Modificar Línea: Modificar información de una línea existente, como ruta, estaciones o orden de las mismas. </a:t>
            </a:r>
          </a:p>
          <a:p>
            <a:pPr marL="228600" rtl="0" fontAlgn="base">
              <a:spcBef>
                <a:spcPts val="0"/>
              </a:spcBef>
              <a:spcAft>
                <a:spcPts val="0"/>
              </a:spcAft>
              <a:buFont typeface="Arial" panose="020B0604020202020204" pitchFamily="34" charset="0"/>
              <a:buChar char="•"/>
            </a:pPr>
            <a:r>
              <a:rPr lang="es-ES" sz="6400" dirty="0"/>
              <a:t>Eliminar Línea: Eliminar una línea de Transmetro existente. </a:t>
            </a:r>
          </a:p>
          <a:p>
            <a:pPr marL="228600" rtl="0" fontAlgn="base">
              <a:spcBef>
                <a:spcPts val="0"/>
              </a:spcBef>
              <a:spcAft>
                <a:spcPts val="0"/>
              </a:spcAft>
              <a:buFont typeface="Arial" panose="020B0604020202020204" pitchFamily="34" charset="0"/>
              <a:buChar char="•"/>
            </a:pPr>
            <a:r>
              <a:rPr lang="es-ES" sz="6400" dirty="0"/>
              <a:t>Registrar Estación: Registrar nueva estación de Transmetro, incluyendo su nombre, ubicación, accesos y municipio al que pertenece. </a:t>
            </a:r>
          </a:p>
          <a:p>
            <a:pPr marL="228600" rtl="0" fontAlgn="base">
              <a:spcBef>
                <a:spcPts val="0"/>
              </a:spcBef>
              <a:spcAft>
                <a:spcPts val="0"/>
              </a:spcAft>
              <a:buFont typeface="Arial" panose="020B0604020202020204" pitchFamily="34" charset="0"/>
              <a:buChar char="•"/>
            </a:pPr>
            <a:r>
              <a:rPr lang="es-ES" sz="6400" dirty="0"/>
              <a:t>Modificar Estación: Modificar información de una estación existente, como nombre, ubicación, accesos o municipio al que pertenece. </a:t>
            </a:r>
          </a:p>
          <a:p>
            <a:pPr marL="228600" rtl="0" fontAlgn="base">
              <a:spcBef>
                <a:spcPts val="0"/>
              </a:spcBef>
              <a:spcAft>
                <a:spcPts val="0"/>
              </a:spcAft>
              <a:buFont typeface="Arial" panose="020B0604020202020204" pitchFamily="34" charset="0"/>
              <a:buChar char="•"/>
            </a:pPr>
            <a:r>
              <a:rPr lang="es-ES" sz="6400" dirty="0"/>
              <a:t>Eliminar Estación: Eliminar una estación de Transmetro existente. </a:t>
            </a:r>
          </a:p>
          <a:p>
            <a:pPr marL="228600" rtl="0" fontAlgn="base">
              <a:spcBef>
                <a:spcPts val="0"/>
              </a:spcBef>
              <a:spcAft>
                <a:spcPts val="0"/>
              </a:spcAft>
              <a:buFont typeface="Arial" panose="020B0604020202020204" pitchFamily="34" charset="0"/>
              <a:buChar char="•"/>
            </a:pPr>
            <a:r>
              <a:rPr lang="es-ES" sz="6400" dirty="0"/>
              <a:t>Asignar Bus a Línea: Asignar buses a una línea de Transmetro, cumpliendo con las restricciones de cantidad mínima y máxima. </a:t>
            </a:r>
          </a:p>
          <a:p>
            <a:pPr marL="228600" rtl="0" fontAlgn="base">
              <a:spcBef>
                <a:spcPts val="0"/>
              </a:spcBef>
              <a:spcAft>
                <a:spcPts val="0"/>
              </a:spcAft>
              <a:buFont typeface="Arial" panose="020B0604020202020204" pitchFamily="34" charset="0"/>
              <a:buChar char="•"/>
            </a:pPr>
            <a:r>
              <a:rPr lang="es-ES" sz="6400" dirty="0"/>
              <a:t>Desasignar Bus de Línea: Desasignar un bus de una línea de Transmetro. </a:t>
            </a:r>
          </a:p>
          <a:p>
            <a:pPr marL="228600" rtl="0" fontAlgn="base">
              <a:spcBef>
                <a:spcPts val="0"/>
              </a:spcBef>
              <a:spcAft>
                <a:spcPts val="0"/>
              </a:spcAft>
              <a:buFont typeface="Arial" panose="020B0604020202020204" pitchFamily="34" charset="0"/>
              <a:buChar char="•"/>
            </a:pPr>
            <a:r>
              <a:rPr lang="es-ES" sz="6400" dirty="0"/>
              <a:t>Registrar Parqueo: Registrar nuevo parqueo para buses, incluyendo su ubicación y capacidad. </a:t>
            </a:r>
          </a:p>
          <a:p>
            <a:pPr marL="228600" rtl="0" fontAlgn="base">
              <a:spcBef>
                <a:spcPts val="0"/>
              </a:spcBef>
              <a:spcAft>
                <a:spcPts val="0"/>
              </a:spcAft>
              <a:buFont typeface="Arial" panose="020B0604020202020204" pitchFamily="34" charset="0"/>
              <a:buChar char="•"/>
            </a:pPr>
            <a:r>
              <a:rPr lang="es-ES" sz="6400" dirty="0"/>
              <a:t>Asignar Bus a Parqueo: Asignar un bus a un parqueo disponible. </a:t>
            </a:r>
          </a:p>
          <a:p>
            <a:pPr marL="228600" rtl="0" fontAlgn="base">
              <a:spcBef>
                <a:spcPts val="0"/>
              </a:spcBef>
              <a:spcAft>
                <a:spcPts val="0"/>
              </a:spcAft>
              <a:buFont typeface="Arial" panose="020B0604020202020204" pitchFamily="34" charset="0"/>
              <a:buChar char="•"/>
            </a:pPr>
            <a:r>
              <a:rPr lang="es-ES" sz="6400" dirty="0"/>
              <a:t>Modificar Asignación de Bus a Parqueo: Cambiar la asignación de un bus a otro parqueo. </a:t>
            </a:r>
          </a:p>
          <a:p>
            <a:pPr marL="228600" rtl="0" fontAlgn="base">
              <a:spcBef>
                <a:spcPts val="0"/>
              </a:spcBef>
              <a:spcAft>
                <a:spcPts val="0"/>
              </a:spcAft>
              <a:buFont typeface="Arial" panose="020B0604020202020204" pitchFamily="34" charset="0"/>
              <a:buChar char="•"/>
            </a:pPr>
            <a:r>
              <a:rPr lang="es-ES" sz="6400" dirty="0"/>
              <a:t>Registrar Piloto: Registrar nuevo piloto, incluyendo sus datos personales, historial educativo y datos de contacto. </a:t>
            </a:r>
          </a:p>
          <a:p>
            <a:pPr marL="228600" rtl="0" fontAlgn="base">
              <a:spcBef>
                <a:spcPts val="0"/>
              </a:spcBef>
              <a:spcAft>
                <a:spcPts val="0"/>
              </a:spcAft>
              <a:buFont typeface="Arial" panose="020B0604020202020204" pitchFamily="34" charset="0"/>
              <a:buChar char="•"/>
            </a:pPr>
            <a:r>
              <a:rPr lang="es-ES" sz="6400" dirty="0"/>
              <a:t>Asignar Piloto a Bus: Asignar un piloto a un bus específico. </a:t>
            </a:r>
          </a:p>
          <a:p>
            <a:pPr marL="228600" rtl="0" fontAlgn="base">
              <a:spcBef>
                <a:spcPts val="0"/>
              </a:spcBef>
              <a:spcAft>
                <a:spcPts val="0"/>
              </a:spcAft>
              <a:buFont typeface="Arial" panose="020B0604020202020204" pitchFamily="34" charset="0"/>
              <a:buChar char="•"/>
            </a:pPr>
            <a:r>
              <a:rPr lang="es-ES" sz="6400" dirty="0"/>
              <a:t>Modificar Asignación de Piloto a Bus: Cambiar la asignación de un piloto a otro bus. </a:t>
            </a:r>
          </a:p>
          <a:p>
            <a:pPr marL="228600" rtl="0" fontAlgn="base">
              <a:spcBef>
                <a:spcPts val="0"/>
              </a:spcBef>
              <a:spcAft>
                <a:spcPts val="0"/>
              </a:spcAft>
              <a:buFont typeface="Arial" panose="020B0604020202020204" pitchFamily="34" charset="0"/>
              <a:buChar char="•"/>
            </a:pPr>
            <a:r>
              <a:rPr lang="es-ES" sz="6400" dirty="0"/>
              <a:t>Registrar Guardia: Registrar nuevo guardia de seguridad, incluyendo sus datos personales y estación a la que está asignado. </a:t>
            </a:r>
          </a:p>
          <a:p>
            <a:pPr marL="228600" rtl="0" fontAlgn="base">
              <a:spcBef>
                <a:spcPts val="0"/>
              </a:spcBef>
              <a:spcAft>
                <a:spcPts val="0"/>
              </a:spcAft>
              <a:buFont typeface="Arial" panose="020B0604020202020204" pitchFamily="34" charset="0"/>
              <a:buChar char="•"/>
            </a:pPr>
            <a:r>
              <a:rPr lang="es-ES" sz="6400" dirty="0"/>
              <a:t>Registrar Alerta de Afluencia: Registrar una alerta cuando una estación supera el 50% de su capacidad máxima. </a:t>
            </a:r>
          </a:p>
          <a:p>
            <a:pPr marL="228600" rtl="0" fontAlgn="base">
              <a:spcBef>
                <a:spcPts val="0"/>
              </a:spcBef>
              <a:spcAft>
                <a:spcPts val="0"/>
              </a:spcAft>
              <a:buFont typeface="Arial" panose="020B0604020202020204" pitchFamily="34" charset="0"/>
              <a:buChar char="•"/>
            </a:pPr>
            <a:r>
              <a:rPr lang="es-ES" sz="6400" dirty="0"/>
              <a:t>Registrar Atraso de Bus: Registrar un atraso en la llegada de un bus a una estación. </a:t>
            </a:r>
          </a:p>
          <a:p>
            <a:pPr marL="228600" rtl="0" fontAlgn="base">
              <a:spcBef>
                <a:spcPts val="0"/>
              </a:spcBef>
              <a:spcAft>
                <a:spcPts val="0"/>
              </a:spcAft>
              <a:buFont typeface="Arial" panose="020B0604020202020204" pitchFamily="34" charset="0"/>
              <a:buChar char="•"/>
            </a:pPr>
            <a:r>
              <a:rPr lang="es-ES" sz="6400" dirty="0"/>
              <a:t>Asignar Operador a Estación: Asignar un operador a una estación de Transmetro para que controle el sistema. </a:t>
            </a:r>
          </a:p>
          <a:p>
            <a:pPr marL="228600" rtl="0" fontAlgn="base">
              <a:spcBef>
                <a:spcPts val="0"/>
              </a:spcBef>
              <a:spcAft>
                <a:spcPts val="0"/>
              </a:spcAft>
              <a:buFont typeface="Arial" panose="020B0604020202020204" pitchFamily="34" charset="0"/>
              <a:buChar char="•"/>
            </a:pPr>
            <a:r>
              <a:rPr lang="es-ES" sz="6400" dirty="0"/>
              <a:t>Registrar Conexión de Máquinas: Registrar la conexión entre las máquinas de una estación de Transmetro y otra. </a:t>
            </a:r>
          </a:p>
          <a:p>
            <a:endParaRPr lang="es-GT" dirty="0"/>
          </a:p>
        </p:txBody>
      </p:sp>
    </p:spTree>
    <p:extLst>
      <p:ext uri="{BB962C8B-B14F-4D97-AF65-F5344CB8AC3E}">
        <p14:creationId xmlns:p14="http://schemas.microsoft.com/office/powerpoint/2010/main" val="3188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903288" y="0"/>
            <a:ext cx="9905998" cy="524482"/>
          </a:xfrm>
        </p:spPr>
        <p:txBody>
          <a:bodyPr>
            <a:normAutofit/>
          </a:bodyPr>
          <a:lstStyle/>
          <a:p>
            <a:pPr algn="ctr"/>
            <a:r>
              <a:rPr lang="es-GT" sz="2400" b="0" i="0" u="none" strike="noStrike" dirty="0">
                <a:effectLst/>
                <a:latin typeface="Times New Roman" panose="02020603050405020304" pitchFamily="18" charset="0"/>
              </a:rPr>
              <a:t>Diagramas UML</a:t>
            </a:r>
            <a:endParaRPr lang="es-GT" sz="4400" dirty="0"/>
          </a:p>
        </p:txBody>
      </p:sp>
      <p:sp>
        <p:nvSpPr>
          <p:cNvPr id="3" name="Marcador de contenido 2">
            <a:extLst>
              <a:ext uri="{FF2B5EF4-FFF2-40B4-BE49-F238E27FC236}">
                <a16:creationId xmlns:a16="http://schemas.microsoft.com/office/drawing/2014/main" id="{E157C5DB-E3B9-1455-BD85-D2DAC9AD0918}"/>
              </a:ext>
            </a:extLst>
          </p:cNvPr>
          <p:cNvSpPr>
            <a:spLocks noGrp="1"/>
          </p:cNvSpPr>
          <p:nvPr>
            <p:ph idx="1"/>
          </p:nvPr>
        </p:nvSpPr>
        <p:spPr>
          <a:xfrm>
            <a:off x="809625" y="724507"/>
            <a:ext cx="11249025" cy="5857267"/>
          </a:xfrm>
        </p:spPr>
        <p:txBody>
          <a:bodyPr>
            <a:normAutofit/>
          </a:bodyPr>
          <a:lstStyle/>
          <a:p>
            <a:pPr indent="0" algn="just">
              <a:lnSpc>
                <a:spcPct val="100000"/>
              </a:lnSpc>
              <a:spcBef>
                <a:spcPts val="0"/>
              </a:spcBef>
              <a:spcAft>
                <a:spcPts val="800"/>
              </a:spcAft>
              <a:buNone/>
            </a:pPr>
            <a:r>
              <a:rPr lang="es-ES" dirty="0"/>
              <a:t>Clases: </a:t>
            </a:r>
          </a:p>
          <a:p>
            <a:pPr fontAlgn="base">
              <a:lnSpc>
                <a:spcPct val="110000"/>
              </a:lnSpc>
              <a:spcBef>
                <a:spcPts val="0"/>
              </a:spcBef>
            </a:pPr>
            <a:r>
              <a:rPr lang="es-ES" sz="1800" dirty="0"/>
              <a:t>Línea: Representa una línea de Transmetro, con atributos como nombre, ruta, estaciones y orden de las mismas. </a:t>
            </a:r>
          </a:p>
          <a:p>
            <a:pPr fontAlgn="base">
              <a:lnSpc>
                <a:spcPct val="110000"/>
              </a:lnSpc>
              <a:spcBef>
                <a:spcPts val="0"/>
              </a:spcBef>
            </a:pPr>
            <a:r>
              <a:rPr lang="es-ES" sz="1800" dirty="0"/>
              <a:t>Estación: Representa una estación de Transmetro, con atributos como nombre, ubicación, accesos, municipio al que pertenece y guardias asignados. </a:t>
            </a:r>
          </a:p>
          <a:p>
            <a:pPr fontAlgn="base">
              <a:lnSpc>
                <a:spcPct val="110000"/>
              </a:lnSpc>
              <a:spcBef>
                <a:spcPts val="0"/>
              </a:spcBef>
            </a:pPr>
            <a:r>
              <a:rPr lang="es-ES" sz="1800" dirty="0"/>
              <a:t>Acceso: Representa un acceso a una estación de Transmetro, con atributos como nombre y ubicación. </a:t>
            </a:r>
          </a:p>
          <a:p>
            <a:pPr fontAlgn="base">
              <a:lnSpc>
                <a:spcPct val="110000"/>
              </a:lnSpc>
              <a:spcBef>
                <a:spcPts val="0"/>
              </a:spcBef>
            </a:pPr>
            <a:r>
              <a:rPr lang="es-ES" sz="1800" dirty="0"/>
              <a:t>Bus: Representa un bus de Transmetro, con atributos como placa, capacidad, parqueo asignado, piloto asignado y estado (en ruta, en parqueo, etc.). </a:t>
            </a:r>
          </a:p>
          <a:p>
            <a:pPr fontAlgn="base">
              <a:lnSpc>
                <a:spcPct val="110000"/>
              </a:lnSpc>
              <a:spcBef>
                <a:spcPts val="0"/>
              </a:spcBef>
            </a:pPr>
            <a:r>
              <a:rPr lang="es-ES" sz="1800" dirty="0"/>
              <a:t>Parqueo: Representa un parqueo para buses, con atributos como ubicación y capacidad. </a:t>
            </a:r>
          </a:p>
          <a:p>
            <a:pPr fontAlgn="base">
              <a:lnSpc>
                <a:spcPct val="110000"/>
              </a:lnSpc>
              <a:spcBef>
                <a:spcPts val="0"/>
              </a:spcBef>
            </a:pPr>
            <a:r>
              <a:rPr lang="es-ES" sz="1800" dirty="0"/>
              <a:t>Piloto: Representa un piloto de Transmetro, con atributos como datos personales, historial educativo, datos de contacto y bus asignado. </a:t>
            </a:r>
          </a:p>
          <a:p>
            <a:pPr fontAlgn="base">
              <a:lnSpc>
                <a:spcPct val="110000"/>
              </a:lnSpc>
              <a:spcBef>
                <a:spcPts val="0"/>
              </a:spcBef>
            </a:pPr>
            <a:r>
              <a:rPr lang="es-ES" sz="1800" dirty="0"/>
              <a:t>Guardia: Representa un guardia de seguridad de Transmetro, con atributos como datos personales y estación asignada. </a:t>
            </a:r>
          </a:p>
          <a:p>
            <a:pPr fontAlgn="base">
              <a:lnSpc>
                <a:spcPct val="110000"/>
              </a:lnSpc>
              <a:spcBef>
                <a:spcPts val="0"/>
              </a:spcBef>
            </a:pPr>
            <a:r>
              <a:rPr lang="es-ES" sz="1800" dirty="0"/>
              <a:t>Operador: Representa un operador del sistema de control de Transmetro, con atributos como datos personales y estación asignada. </a:t>
            </a:r>
          </a:p>
          <a:p>
            <a:pPr fontAlgn="base">
              <a:lnSpc>
                <a:spcPct val="110000"/>
              </a:lnSpc>
              <a:spcBef>
                <a:spcPts val="0"/>
              </a:spcBef>
            </a:pPr>
            <a:r>
              <a:rPr lang="es-ES" sz="1800" dirty="0"/>
              <a:t>Alerta: Representa una alerta generada por el sistema, con atributos como tipo de alerta (afluencia, atraso), fecha, hora y estación afectada. </a:t>
            </a:r>
          </a:p>
          <a:p>
            <a:pPr fontAlgn="base">
              <a:lnSpc>
                <a:spcPct val="110000"/>
              </a:lnSpc>
              <a:spcBef>
                <a:spcPts val="0"/>
              </a:spcBef>
            </a:pPr>
            <a:r>
              <a:rPr lang="es-ES" sz="1800" dirty="0"/>
              <a:t>Conexión: Representa una conexión entre las máquinas de dos estaciones de Transmetro, con atributos como estaciones origen y destino, tipo de conexión y estado. </a:t>
            </a:r>
          </a:p>
          <a:p>
            <a:endParaRPr lang="es-GT" dirty="0"/>
          </a:p>
        </p:txBody>
      </p:sp>
    </p:spTree>
    <p:extLst>
      <p:ext uri="{BB962C8B-B14F-4D97-AF65-F5344CB8AC3E}">
        <p14:creationId xmlns:p14="http://schemas.microsoft.com/office/powerpoint/2010/main" val="22515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574F-D740-09F7-21B9-56E4E37F8FE9}"/>
              </a:ext>
            </a:extLst>
          </p:cNvPr>
          <p:cNvSpPr>
            <a:spLocks noGrp="1"/>
          </p:cNvSpPr>
          <p:nvPr>
            <p:ph type="title"/>
          </p:nvPr>
        </p:nvSpPr>
        <p:spPr/>
        <p:txBody>
          <a:bodyPr/>
          <a:lstStyle/>
          <a:p>
            <a:r>
              <a:rPr lang="es-GT" dirty="0"/>
              <a:t>introducción</a:t>
            </a:r>
          </a:p>
        </p:txBody>
      </p:sp>
      <p:sp>
        <p:nvSpPr>
          <p:cNvPr id="3" name="Marcador de contenido 2">
            <a:extLst>
              <a:ext uri="{FF2B5EF4-FFF2-40B4-BE49-F238E27FC236}">
                <a16:creationId xmlns:a16="http://schemas.microsoft.com/office/drawing/2014/main" id="{9254ACD2-9373-ED70-71FB-1352F7705D24}"/>
              </a:ext>
            </a:extLst>
          </p:cNvPr>
          <p:cNvSpPr>
            <a:spLocks noGrp="1"/>
          </p:cNvSpPr>
          <p:nvPr>
            <p:ph idx="1"/>
          </p:nvPr>
        </p:nvSpPr>
        <p:spPr>
          <a:xfrm>
            <a:off x="1141413" y="2097088"/>
            <a:ext cx="9905999" cy="3541714"/>
          </a:xfrm>
        </p:spPr>
        <p:txBody>
          <a:bodyPr/>
          <a:lstStyle/>
          <a:p>
            <a:pPr algn="just"/>
            <a:r>
              <a:rPr lang="es-ES" dirty="0"/>
              <a:t>La consultoría solicitada debe abordar estos aspectos a través de un análisis exhaustivo de los requerimientos, planificación detallada y el desarrollo de una solución tecnológica que incluya una aplicación web, una base de datos y la integración de diversas herramientas tecnológicas para el monitoreo y control del sistema. Este enfoque integral es esencial para la implementación exitosa del proyecto Transmetro, asegurando su efectividad y sostenibilidad a largo plazo.</a:t>
            </a:r>
            <a:endParaRPr lang="es-GT" dirty="0"/>
          </a:p>
        </p:txBody>
      </p:sp>
    </p:spTree>
    <p:extLst>
      <p:ext uri="{BB962C8B-B14F-4D97-AF65-F5344CB8AC3E}">
        <p14:creationId xmlns:p14="http://schemas.microsoft.com/office/powerpoint/2010/main" val="262481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903288" y="0"/>
            <a:ext cx="9905998" cy="524482"/>
          </a:xfrm>
        </p:spPr>
        <p:txBody>
          <a:bodyPr>
            <a:normAutofit/>
          </a:bodyPr>
          <a:lstStyle/>
          <a:p>
            <a:pPr algn="ctr"/>
            <a:r>
              <a:rPr lang="es-GT" sz="2400" b="0" i="0" u="none" strike="noStrike" dirty="0">
                <a:effectLst/>
                <a:latin typeface="Times New Roman" panose="02020603050405020304" pitchFamily="18" charset="0"/>
              </a:rPr>
              <a:t>Diagramas UML</a:t>
            </a:r>
            <a:endParaRPr lang="es-GT" sz="4400" dirty="0"/>
          </a:p>
        </p:txBody>
      </p:sp>
      <p:sp>
        <p:nvSpPr>
          <p:cNvPr id="3" name="Marcador de contenido 2">
            <a:extLst>
              <a:ext uri="{FF2B5EF4-FFF2-40B4-BE49-F238E27FC236}">
                <a16:creationId xmlns:a16="http://schemas.microsoft.com/office/drawing/2014/main" id="{E157C5DB-E3B9-1455-BD85-D2DAC9AD0918}"/>
              </a:ext>
            </a:extLst>
          </p:cNvPr>
          <p:cNvSpPr>
            <a:spLocks noGrp="1"/>
          </p:cNvSpPr>
          <p:nvPr>
            <p:ph idx="1"/>
          </p:nvPr>
        </p:nvSpPr>
        <p:spPr>
          <a:xfrm>
            <a:off x="809625" y="724507"/>
            <a:ext cx="11249025" cy="5857267"/>
          </a:xfrm>
        </p:spPr>
        <p:txBody>
          <a:bodyPr>
            <a:normAutofit/>
          </a:bodyPr>
          <a:lstStyle/>
          <a:p>
            <a:pPr indent="0" algn="just">
              <a:lnSpc>
                <a:spcPct val="100000"/>
              </a:lnSpc>
              <a:spcBef>
                <a:spcPts val="0"/>
              </a:spcBef>
              <a:spcAft>
                <a:spcPts val="800"/>
              </a:spcAft>
              <a:buNone/>
            </a:pPr>
            <a:r>
              <a:rPr lang="es-ES" dirty="0"/>
              <a:t>Relaciones: </a:t>
            </a:r>
          </a:p>
          <a:p>
            <a:pPr marL="228600" rtl="0" fontAlgn="base">
              <a:spcBef>
                <a:spcPts val="0"/>
              </a:spcBef>
              <a:spcAft>
                <a:spcPts val="0"/>
              </a:spcAft>
              <a:buFont typeface="Arial" panose="020B0604020202020204" pitchFamily="34" charset="0"/>
              <a:buChar char="•"/>
            </a:pPr>
            <a:r>
              <a:rPr lang="es-ES" sz="1800" dirty="0"/>
              <a:t>Línea-Estación: Una línea está compuesta por una serie de estaciones en un orden determinado. </a:t>
            </a:r>
          </a:p>
          <a:p>
            <a:pPr marL="228600" rtl="0" fontAlgn="base">
              <a:spcBef>
                <a:spcPts val="0"/>
              </a:spcBef>
              <a:spcAft>
                <a:spcPts val="0"/>
              </a:spcAft>
              <a:buFont typeface="Arial" panose="020B0604020202020204" pitchFamily="34" charset="0"/>
              <a:buChar char="•"/>
            </a:pPr>
            <a:r>
              <a:rPr lang="es-ES" sz="1800" dirty="0"/>
              <a:t>Estación-Acceso: Una estación puede tener varios accesos, pero un acceso solo puede pertenecer a una estación. </a:t>
            </a:r>
          </a:p>
          <a:p>
            <a:pPr marL="228600" rtl="0" fontAlgn="base">
              <a:spcBef>
                <a:spcPts val="0"/>
              </a:spcBef>
              <a:spcAft>
                <a:spcPts val="0"/>
              </a:spcAft>
              <a:buFont typeface="Arial" panose="020B0604020202020204" pitchFamily="34" charset="0"/>
              <a:buChar char="•"/>
            </a:pPr>
            <a:r>
              <a:rPr lang="es-ES" sz="1800" dirty="0"/>
              <a:t>Línea-Bus: Una línea tiene asignados una serie de buses. </a:t>
            </a:r>
          </a:p>
          <a:p>
            <a:pPr marL="228600" rtl="0" fontAlgn="base">
              <a:spcBef>
                <a:spcPts val="0"/>
              </a:spcBef>
              <a:spcAft>
                <a:spcPts val="0"/>
              </a:spcAft>
              <a:buFont typeface="Arial" panose="020B0604020202020204" pitchFamily="34" charset="0"/>
              <a:buChar char="•"/>
            </a:pPr>
            <a:r>
              <a:rPr lang="es-ES" sz="1800" dirty="0"/>
              <a:t>Bus-Parqueo: Un bus tiene asignado un parqueo. </a:t>
            </a:r>
          </a:p>
          <a:p>
            <a:pPr marL="228600" rtl="0" fontAlgn="base">
              <a:spcBef>
                <a:spcPts val="0"/>
              </a:spcBef>
              <a:spcAft>
                <a:spcPts val="0"/>
              </a:spcAft>
              <a:buFont typeface="Arial" panose="020B0604020202020204" pitchFamily="34" charset="0"/>
              <a:buChar char="•"/>
            </a:pPr>
            <a:r>
              <a:rPr lang="es-ES" sz="1800" dirty="0"/>
              <a:t>Piloto-Bus: Un piloto está asignado a un bus. </a:t>
            </a:r>
          </a:p>
          <a:p>
            <a:pPr marL="228600" rtl="0" fontAlgn="base">
              <a:spcBef>
                <a:spcPts val="0"/>
              </a:spcBef>
              <a:spcAft>
                <a:spcPts val="0"/>
              </a:spcAft>
              <a:buFont typeface="Arial" panose="020B0604020202020204" pitchFamily="34" charset="0"/>
              <a:buChar char="•"/>
            </a:pPr>
            <a:r>
              <a:rPr lang="es-ES" sz="1800" dirty="0"/>
              <a:t>Estación-Guardia: Una estación tiene asignados uno o más guardias. </a:t>
            </a:r>
          </a:p>
          <a:p>
            <a:pPr marL="228600" rtl="0" fontAlgn="base">
              <a:spcBef>
                <a:spcPts val="0"/>
              </a:spcBef>
              <a:spcAft>
                <a:spcPts val="0"/>
              </a:spcAft>
              <a:buFont typeface="Arial" panose="020B0604020202020204" pitchFamily="34" charset="0"/>
              <a:buChar char="•"/>
            </a:pPr>
            <a:r>
              <a:rPr lang="es-ES" sz="1800" dirty="0"/>
              <a:t>Estación-Operador: Una estación tiene asignado un operador. </a:t>
            </a:r>
          </a:p>
          <a:p>
            <a:pPr marL="228600" rtl="0" fontAlgn="base">
              <a:spcBef>
                <a:spcPts val="0"/>
              </a:spcBef>
              <a:spcAft>
                <a:spcPts val="0"/>
              </a:spcAft>
              <a:buFont typeface="Arial" panose="020B0604020202020204" pitchFamily="34" charset="0"/>
              <a:buChar char="•"/>
            </a:pPr>
            <a:r>
              <a:rPr lang="es-ES" sz="1800" dirty="0"/>
              <a:t>Línea-Municipio: Una línea pertenece a un municipio. </a:t>
            </a:r>
          </a:p>
          <a:p>
            <a:pPr marL="228600" rtl="0" fontAlgn="base">
              <a:spcBef>
                <a:spcPts val="0"/>
              </a:spcBef>
              <a:spcAft>
                <a:spcPts val="0"/>
              </a:spcAft>
              <a:buFont typeface="Arial" panose="020B0604020202020204" pitchFamily="34" charset="0"/>
              <a:buChar char="•"/>
            </a:pPr>
            <a:r>
              <a:rPr lang="es-ES" sz="1800" dirty="0"/>
              <a:t>Estación-Municipio: Una estación pertenece a un municipio. </a:t>
            </a:r>
          </a:p>
          <a:p>
            <a:pPr marL="228600" rtl="0" fontAlgn="base">
              <a:spcBef>
                <a:spcPts val="0"/>
              </a:spcBef>
              <a:spcAft>
                <a:spcPts val="0"/>
              </a:spcAft>
              <a:buFont typeface="Arial" panose="020B0604020202020204" pitchFamily="34" charset="0"/>
              <a:buChar char="•"/>
            </a:pPr>
            <a:r>
              <a:rPr lang="es-ES" sz="1800" dirty="0"/>
              <a:t>Línea-Distancia: Una línea tiene una distancia total. </a:t>
            </a:r>
          </a:p>
          <a:p>
            <a:pPr marL="228600" rtl="0" fontAlgn="base">
              <a:spcBef>
                <a:spcPts val="0"/>
              </a:spcBef>
              <a:spcAft>
                <a:spcPts val="0"/>
              </a:spcAft>
              <a:buFont typeface="Arial" panose="020B0604020202020204" pitchFamily="34" charset="0"/>
              <a:buChar char="•"/>
            </a:pPr>
            <a:r>
              <a:rPr lang="es-ES" sz="1800" dirty="0"/>
              <a:t>Estación-Distancia-Adyacente: Una estación tiene una distancia a cada estación adyacente. </a:t>
            </a:r>
          </a:p>
          <a:p>
            <a:pPr marL="228600" rtl="0" fontAlgn="base">
              <a:spcBef>
                <a:spcPts val="0"/>
              </a:spcBef>
              <a:spcAft>
                <a:spcPts val="0"/>
              </a:spcAft>
              <a:buFont typeface="Arial" panose="020B0604020202020204" pitchFamily="34" charset="0"/>
              <a:buChar char="•"/>
            </a:pPr>
            <a:r>
              <a:rPr lang="es-ES" sz="1800" dirty="0"/>
              <a:t>Bus-Capacidad-Pasajeros: Un bus tiene una capacidad máxima de pasajeros. </a:t>
            </a:r>
          </a:p>
          <a:p>
            <a:pPr marL="228600" rtl="0" fontAlgn="base">
              <a:spcBef>
                <a:spcPts val="0"/>
              </a:spcBef>
              <a:spcAft>
                <a:spcPts val="0"/>
              </a:spcAft>
              <a:buFont typeface="Arial" panose="020B0604020202020204" pitchFamily="34" charset="0"/>
              <a:buChar char="•"/>
            </a:pPr>
            <a:r>
              <a:rPr lang="es-ES" sz="1800" dirty="0"/>
              <a:t>Alerta-Estación: Una alerta está asociada a una estación específica. </a:t>
            </a:r>
          </a:p>
          <a:p>
            <a:endParaRPr lang="es-GT" dirty="0"/>
          </a:p>
        </p:txBody>
      </p:sp>
    </p:spTree>
    <p:extLst>
      <p:ext uri="{BB962C8B-B14F-4D97-AF65-F5344CB8AC3E}">
        <p14:creationId xmlns:p14="http://schemas.microsoft.com/office/powerpoint/2010/main" val="407830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105" name="Group 410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10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0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0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0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1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1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2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3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3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4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4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5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sp>
        <p:nvSpPr>
          <p:cNvPr id="4161" name="Rectangle 4160">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163"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165" name="Group 4164">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4166"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67"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68"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69"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70"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1"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2"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3"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4"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5"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6"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7"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8"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79"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0"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1"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2"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3"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4"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5"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6"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7"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8"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89"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0"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1"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2"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3"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4"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195"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6"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7"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8"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199"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0"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1"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2"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3"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4"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5"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6"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4207"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8"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09"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0"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1"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2"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3"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4"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5"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6"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7"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8"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4219"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b="0" i="0" u="none" strike="noStrike" dirty="0">
                <a:solidFill>
                  <a:srgbClr val="FFFFFF"/>
                </a:solidFill>
                <a:effectLst/>
              </a:rPr>
              <a:t>Diagramas UML</a:t>
            </a:r>
            <a:endParaRPr lang="en-US" sz="4800" dirty="0">
              <a:solidFill>
                <a:srgbClr val="FFFFFF"/>
              </a:solidFill>
            </a:endParaRPr>
          </a:p>
        </p:txBody>
      </p:sp>
      <p:sp>
        <p:nvSpPr>
          <p:cNvPr id="5" name="Marcador de contenido 4">
            <a:extLst>
              <a:ext uri="{FF2B5EF4-FFF2-40B4-BE49-F238E27FC236}">
                <a16:creationId xmlns:a16="http://schemas.microsoft.com/office/drawing/2014/main" id="{9C07C57C-2FA8-D46E-0484-12DEF047B3BD}"/>
              </a:ext>
            </a:extLst>
          </p:cNvPr>
          <p:cNvSpPr>
            <a:spLocks noGrp="1"/>
          </p:cNvSpPr>
          <p:nvPr>
            <p:ph idx="1"/>
          </p:nvPr>
        </p:nvSpPr>
        <p:spPr>
          <a:xfrm>
            <a:off x="1876425" y="3602038"/>
            <a:ext cx="3734942" cy="2052720"/>
          </a:xfrm>
        </p:spPr>
        <p:txBody>
          <a:bodyPr vert="horz" lIns="91440" tIns="45720" rIns="91440" bIns="45720" rtlCol="0">
            <a:normAutofit/>
          </a:bodyPr>
          <a:lstStyle/>
          <a:p>
            <a:pPr marL="0" indent="0">
              <a:buNone/>
            </a:pPr>
            <a:r>
              <a:rPr lang="en-US" sz="2000" cap="all">
                <a:solidFill>
                  <a:schemeClr val="bg2"/>
                </a:solidFill>
              </a:rPr>
              <a:t>Diagrama Casos de Uso</a:t>
            </a:r>
          </a:p>
        </p:txBody>
      </p:sp>
      <p:sp useBgFill="1">
        <p:nvSpPr>
          <p:cNvPr id="4221"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9437166-A20E-FD3A-400B-374D5494B0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8114" y="1136606"/>
            <a:ext cx="3902146"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04836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131" name="Group 513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13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3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3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3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3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3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3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3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4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5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6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6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7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7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8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sp>
        <p:nvSpPr>
          <p:cNvPr id="5187" name="Rectangle 518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8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191" name="Group 519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519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9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9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9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19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9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9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19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0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1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22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2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523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3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524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b="0" i="0" u="none" strike="noStrike" dirty="0">
                <a:solidFill>
                  <a:srgbClr val="FFFFFF"/>
                </a:solidFill>
                <a:effectLst/>
              </a:rPr>
              <a:t>Diagramas UML</a:t>
            </a:r>
            <a:endParaRPr lang="en-US" sz="4800" dirty="0">
              <a:solidFill>
                <a:srgbClr val="FFFFFF"/>
              </a:solidFill>
            </a:endParaRPr>
          </a:p>
        </p:txBody>
      </p:sp>
      <p:sp>
        <p:nvSpPr>
          <p:cNvPr id="5" name="Marcador de contenido 4">
            <a:extLst>
              <a:ext uri="{FF2B5EF4-FFF2-40B4-BE49-F238E27FC236}">
                <a16:creationId xmlns:a16="http://schemas.microsoft.com/office/drawing/2014/main" id="{9C07C57C-2FA8-D46E-0484-12DEF047B3BD}"/>
              </a:ext>
            </a:extLst>
          </p:cNvPr>
          <p:cNvSpPr>
            <a:spLocks noGrp="1"/>
          </p:cNvSpPr>
          <p:nvPr>
            <p:ph idx="1"/>
          </p:nvPr>
        </p:nvSpPr>
        <p:spPr>
          <a:xfrm>
            <a:off x="1876425" y="3602038"/>
            <a:ext cx="3734942" cy="2052720"/>
          </a:xfrm>
        </p:spPr>
        <p:txBody>
          <a:bodyPr vert="horz" lIns="91440" tIns="45720" rIns="91440" bIns="45720" rtlCol="0">
            <a:normAutofit/>
          </a:bodyPr>
          <a:lstStyle/>
          <a:p>
            <a:pPr marL="0" indent="0">
              <a:buNone/>
            </a:pPr>
            <a:r>
              <a:rPr lang="en-US" sz="2000" cap="all" dirty="0">
                <a:solidFill>
                  <a:schemeClr val="bg2"/>
                </a:solidFill>
              </a:rPr>
              <a:t>DIAGRAMA ENTIDAD RELACIÓN</a:t>
            </a:r>
          </a:p>
        </p:txBody>
      </p:sp>
      <p:sp useBgFill="1">
        <p:nvSpPr>
          <p:cNvPr id="524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AA7AFB4E-4F2B-1706-ECF8-402FCC94B4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21396" y="1350831"/>
            <a:ext cx="4635583" cy="414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39477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155" name="Rectangle 615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5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930276" y="769990"/>
            <a:ext cx="2851417" cy="1478570"/>
          </a:xfrm>
        </p:spPr>
        <p:txBody>
          <a:bodyPr vert="horz" lIns="91440" tIns="45720" rIns="91440" bIns="45720" rtlCol="0">
            <a:normAutofit/>
          </a:bodyPr>
          <a:lstStyle/>
          <a:p>
            <a:r>
              <a:rPr lang="en-US" sz="3200" b="0" i="0" u="none" strike="noStrike" dirty="0">
                <a:solidFill>
                  <a:srgbClr val="FFFFFF"/>
                </a:solidFill>
                <a:effectLst/>
              </a:rPr>
              <a:t>Diagramas UML</a:t>
            </a:r>
            <a:endParaRPr lang="en-US" sz="3200" dirty="0">
              <a:solidFill>
                <a:srgbClr val="FFFFFF"/>
              </a:solidFill>
            </a:endParaRPr>
          </a:p>
        </p:txBody>
      </p:sp>
      <p:sp>
        <p:nvSpPr>
          <p:cNvPr id="5" name="Marcador de contenido 4">
            <a:extLst>
              <a:ext uri="{FF2B5EF4-FFF2-40B4-BE49-F238E27FC236}">
                <a16:creationId xmlns:a16="http://schemas.microsoft.com/office/drawing/2014/main" id="{9C07C57C-2FA8-D46E-0484-12DEF047B3BD}"/>
              </a:ext>
            </a:extLst>
          </p:cNvPr>
          <p:cNvSpPr>
            <a:spLocks noGrp="1"/>
          </p:cNvSpPr>
          <p:nvPr>
            <p:ph idx="1"/>
          </p:nvPr>
        </p:nvSpPr>
        <p:spPr>
          <a:xfrm>
            <a:off x="844620" y="2249487"/>
            <a:ext cx="2862444" cy="3957302"/>
          </a:xfrm>
        </p:spPr>
        <p:txBody>
          <a:bodyPr vert="horz" lIns="91440" tIns="45720" rIns="91440" bIns="45720" rtlCol="0">
            <a:normAutofit/>
          </a:bodyPr>
          <a:lstStyle/>
          <a:p>
            <a:pPr marL="0" indent="0">
              <a:buNone/>
            </a:pPr>
            <a:r>
              <a:rPr lang="en-US" sz="1800" cap="all" dirty="0">
                <a:solidFill>
                  <a:srgbClr val="FFFFFF"/>
                </a:solidFill>
              </a:rPr>
              <a:t>DIAGRAMA DE ACTIVIDADES</a:t>
            </a:r>
          </a:p>
          <a:p>
            <a:pPr marL="0" indent="0">
              <a:buNone/>
            </a:pPr>
            <a:endParaRPr lang="en-US" sz="1400" cap="all" dirty="0">
              <a:solidFill>
                <a:srgbClr val="FFFFFF"/>
              </a:solidFill>
            </a:endParaRPr>
          </a:p>
        </p:txBody>
      </p:sp>
      <p:grpSp>
        <p:nvGrpSpPr>
          <p:cNvPr id="6159" name="Group 615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16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616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6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GT"/>
            </a:p>
          </p:txBody>
        </p:sp>
        <p:sp>
          <p:nvSpPr>
            <p:cNvPr id="617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617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7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8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pic>
        <p:nvPicPr>
          <p:cNvPr id="6146" name="Picture 2">
            <a:extLst>
              <a:ext uri="{FF2B5EF4-FFF2-40B4-BE49-F238E27FC236}">
                <a16:creationId xmlns:a16="http://schemas.microsoft.com/office/drawing/2014/main" id="{35D61C55-77CD-BDCA-C135-77F59E666B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11778" y="706240"/>
            <a:ext cx="6844045" cy="544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6030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1" name="Rectangle 717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213" name="Rectangle 717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21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5715BA1D-4985-2715-3D80-C4CDABAD393B}"/>
              </a:ext>
            </a:extLst>
          </p:cNvPr>
          <p:cNvSpPr>
            <a:spLocks noGrp="1"/>
          </p:cNvSpPr>
          <p:nvPr>
            <p:ph type="title"/>
          </p:nvPr>
        </p:nvSpPr>
        <p:spPr>
          <a:xfrm>
            <a:off x="937707" y="992717"/>
            <a:ext cx="2851417" cy="1478570"/>
          </a:xfrm>
        </p:spPr>
        <p:txBody>
          <a:bodyPr vert="horz" lIns="91440" tIns="45720" rIns="91440" bIns="45720" rtlCol="0">
            <a:normAutofit/>
          </a:bodyPr>
          <a:lstStyle/>
          <a:p>
            <a:r>
              <a:rPr lang="en-US" sz="3200" b="0" i="0" u="none" strike="noStrike" dirty="0">
                <a:solidFill>
                  <a:srgbClr val="FFFFFF"/>
                </a:solidFill>
                <a:effectLst/>
              </a:rPr>
              <a:t>Diagramas UML</a:t>
            </a:r>
            <a:endParaRPr lang="en-US" sz="3200" dirty="0">
              <a:solidFill>
                <a:srgbClr val="FFFFFF"/>
              </a:solidFill>
            </a:endParaRPr>
          </a:p>
        </p:txBody>
      </p:sp>
      <p:sp>
        <p:nvSpPr>
          <p:cNvPr id="5" name="Marcador de contenido 4">
            <a:extLst>
              <a:ext uri="{FF2B5EF4-FFF2-40B4-BE49-F238E27FC236}">
                <a16:creationId xmlns:a16="http://schemas.microsoft.com/office/drawing/2014/main" id="{9C07C57C-2FA8-D46E-0484-12DEF047B3BD}"/>
              </a:ext>
            </a:extLst>
          </p:cNvPr>
          <p:cNvSpPr>
            <a:spLocks noGrp="1"/>
          </p:cNvSpPr>
          <p:nvPr>
            <p:ph idx="1"/>
          </p:nvPr>
        </p:nvSpPr>
        <p:spPr>
          <a:xfrm>
            <a:off x="950359" y="2671705"/>
            <a:ext cx="2862444" cy="3957302"/>
          </a:xfrm>
        </p:spPr>
        <p:txBody>
          <a:bodyPr vert="horz" lIns="91440" tIns="45720" rIns="91440" bIns="45720" rtlCol="0">
            <a:normAutofit/>
          </a:bodyPr>
          <a:lstStyle/>
          <a:p>
            <a:pPr marL="0" indent="0">
              <a:buNone/>
            </a:pPr>
            <a:r>
              <a:rPr lang="en-US" sz="1800" cap="all" dirty="0">
                <a:solidFill>
                  <a:srgbClr val="FFFFFF"/>
                </a:solidFill>
              </a:rPr>
              <a:t>DIAGRAMA DE SECUENCIAS</a:t>
            </a:r>
          </a:p>
          <a:p>
            <a:pPr marL="0" indent="0">
              <a:buNone/>
            </a:pPr>
            <a:endParaRPr lang="en-US" sz="1400" cap="all" dirty="0">
              <a:solidFill>
                <a:srgbClr val="FFFFFF"/>
              </a:solidFill>
            </a:endParaRPr>
          </a:p>
        </p:txBody>
      </p:sp>
      <p:grpSp>
        <p:nvGrpSpPr>
          <p:cNvPr id="7215" name="Group 718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1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721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1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1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GT"/>
            </a:p>
          </p:txBody>
        </p:sp>
        <p:sp>
          <p:nvSpPr>
            <p:cNvPr id="722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2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3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3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4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614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4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4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4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4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615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0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0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0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721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pic>
        <p:nvPicPr>
          <p:cNvPr id="7170" name="Picture 2">
            <a:extLst>
              <a:ext uri="{FF2B5EF4-FFF2-40B4-BE49-F238E27FC236}">
                <a16:creationId xmlns:a16="http://schemas.microsoft.com/office/drawing/2014/main" id="{05D11D46-EC53-68D3-7061-877242A365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1548" y="643467"/>
            <a:ext cx="4244504" cy="556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5181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6960D-F396-132B-B24D-8C10A4A4361F}"/>
              </a:ext>
            </a:extLst>
          </p:cNvPr>
          <p:cNvSpPr>
            <a:spLocks noGrp="1"/>
          </p:cNvSpPr>
          <p:nvPr>
            <p:ph type="title"/>
          </p:nvPr>
        </p:nvSpPr>
        <p:spPr>
          <a:xfrm>
            <a:off x="1141413" y="618518"/>
            <a:ext cx="9905998" cy="581632"/>
          </a:xfrm>
        </p:spPr>
        <p:txBody>
          <a:bodyPr>
            <a:normAutofit fontScale="90000"/>
          </a:bodyPr>
          <a:lstStyle/>
          <a:p>
            <a:r>
              <a:rPr lang="es-GT" sz="2000" dirty="0">
                <a:effectLst/>
                <a:latin typeface="Arial" panose="020B0604020202020204" pitchFamily="34" charset="0"/>
                <a:ea typeface="Calibri" panose="020F0502020204030204" pitchFamily="34" charset="0"/>
              </a:rPr>
              <a:t>Aplicación WEB funcional alojada en la nube, herramientas a su elección</a:t>
            </a:r>
            <a:endParaRPr lang="es-GT" sz="4000" dirty="0"/>
          </a:p>
        </p:txBody>
      </p:sp>
      <p:sp>
        <p:nvSpPr>
          <p:cNvPr id="3" name="Marcador de contenido 2">
            <a:extLst>
              <a:ext uri="{FF2B5EF4-FFF2-40B4-BE49-F238E27FC236}">
                <a16:creationId xmlns:a16="http://schemas.microsoft.com/office/drawing/2014/main" id="{CAD61EAF-DE77-45A2-6204-60975F5C9663}"/>
              </a:ext>
            </a:extLst>
          </p:cNvPr>
          <p:cNvSpPr>
            <a:spLocks noGrp="1"/>
          </p:cNvSpPr>
          <p:nvPr>
            <p:ph idx="1"/>
          </p:nvPr>
        </p:nvSpPr>
        <p:spPr>
          <a:xfrm>
            <a:off x="1141412" y="1658143"/>
            <a:ext cx="9905999" cy="3541714"/>
          </a:xfrm>
        </p:spPr>
        <p:txBody>
          <a:bodyPr/>
          <a:lstStyle/>
          <a:p>
            <a:pPr algn="just" rtl="0">
              <a:spcBef>
                <a:spcPts val="1200"/>
              </a:spcBef>
              <a:spcAft>
                <a:spcPts val="0"/>
              </a:spcAft>
            </a:pPr>
            <a:r>
              <a:rPr lang="es-GT" dirty="0"/>
              <a:t>Link </a:t>
            </a:r>
            <a:r>
              <a:rPr lang="es-GT" dirty="0" err="1"/>
              <a:t>Github</a:t>
            </a:r>
            <a:r>
              <a:rPr lang="es-GT" dirty="0"/>
              <a:t>:  </a:t>
            </a:r>
            <a:r>
              <a:rPr lang="es-GT" b="0" i="0" u="sng" strike="noStrike" dirty="0">
                <a:solidFill>
                  <a:srgbClr val="1155CC"/>
                </a:solidFill>
                <a:effectLst/>
                <a:latin typeface="Times New Roman" panose="02020603050405020304" pitchFamily="18" charset="0"/>
                <a:hlinkClick r:id="rId2"/>
              </a:rPr>
              <a:t>https://github.com/erikzon/IngSoftwareProyectoFinal</a:t>
            </a:r>
            <a:endParaRPr lang="es-GT" b="0" i="0" u="sng" strike="noStrike" dirty="0">
              <a:solidFill>
                <a:srgbClr val="1155CC"/>
              </a:solidFill>
              <a:effectLst/>
              <a:latin typeface="Times New Roman" panose="02020603050405020304" pitchFamily="18" charset="0"/>
            </a:endParaRPr>
          </a:p>
          <a:p>
            <a:pPr algn="just" rtl="0">
              <a:spcBef>
                <a:spcPts val="1200"/>
              </a:spcBef>
              <a:spcAft>
                <a:spcPts val="0"/>
              </a:spcAft>
            </a:pPr>
            <a:endParaRPr lang="es-GT" sz="3200" b="0" dirty="0">
              <a:effectLst/>
            </a:endParaRPr>
          </a:p>
          <a:p>
            <a:pPr marL="457200" rtl="0">
              <a:spcBef>
                <a:spcPts val="1200"/>
              </a:spcBef>
              <a:spcAft>
                <a:spcPts val="0"/>
              </a:spcAft>
            </a:pPr>
            <a:r>
              <a:rPr lang="es-GT" dirty="0"/>
              <a:t>Link de sitio app: </a:t>
            </a:r>
            <a:r>
              <a:rPr lang="es-GT" b="0" i="0" u="sng" strike="noStrike" dirty="0">
                <a:solidFill>
                  <a:srgbClr val="1155CC"/>
                </a:solidFill>
                <a:effectLst/>
                <a:latin typeface="Times New Roman" panose="02020603050405020304" pitchFamily="18" charset="0"/>
                <a:hlinkClick r:id="rId3"/>
              </a:rPr>
              <a:t>http://proyectoingsoftware-dev.eba-bnuzdhiu.us-east-1.elasticbeanstalk.com/</a:t>
            </a:r>
            <a:endParaRPr lang="es-GT" sz="3200" b="0" dirty="0">
              <a:effectLst/>
            </a:endParaRPr>
          </a:p>
          <a:p>
            <a:pPr marL="0" indent="0">
              <a:buNone/>
            </a:pPr>
            <a:br>
              <a:rPr lang="es-GT" b="0" dirty="0">
                <a:effectLst/>
              </a:rPr>
            </a:br>
            <a:endParaRPr lang="es-GT" dirty="0"/>
          </a:p>
        </p:txBody>
      </p:sp>
    </p:spTree>
    <p:extLst>
      <p:ext uri="{BB962C8B-B14F-4D97-AF65-F5344CB8AC3E}">
        <p14:creationId xmlns:p14="http://schemas.microsoft.com/office/powerpoint/2010/main" val="164799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AA82CAC-1D31-1239-BB6F-43EA20BB2C33}"/>
              </a:ext>
            </a:extLst>
          </p:cNvPr>
          <p:cNvSpPr>
            <a:spLocks noGrp="1"/>
          </p:cNvSpPr>
          <p:nvPr>
            <p:ph type="title"/>
          </p:nvPr>
        </p:nvSpPr>
        <p:spPr>
          <a:xfrm>
            <a:off x="1035050" y="2147584"/>
            <a:ext cx="2851417" cy="1478570"/>
          </a:xfrm>
        </p:spPr>
        <p:txBody>
          <a:bodyPr>
            <a:normAutofit fontScale="90000"/>
          </a:bodyPr>
          <a:lstStyle/>
          <a:p>
            <a:r>
              <a:rPr lang="es-GT" sz="3200" dirty="0">
                <a:solidFill>
                  <a:srgbClr val="FFFFFF"/>
                </a:solidFill>
                <a:latin typeface="Arial" panose="020B0604020202020204" pitchFamily="34" charset="0"/>
                <a:ea typeface="Calibri" panose="020F0502020204030204" pitchFamily="34" charset="0"/>
              </a:rPr>
              <a:t>Base de datos </a:t>
            </a:r>
            <a:br>
              <a:rPr lang="es-GT" sz="3200" dirty="0">
                <a:solidFill>
                  <a:srgbClr val="FFFFFF"/>
                </a:solidFill>
                <a:latin typeface="Arial" panose="020B0604020202020204" pitchFamily="34" charset="0"/>
                <a:ea typeface="Calibri" panose="020F0502020204030204" pitchFamily="34" charset="0"/>
              </a:rPr>
            </a:br>
            <a:br>
              <a:rPr lang="es-GT" sz="3200" dirty="0">
                <a:solidFill>
                  <a:srgbClr val="FFFFFF"/>
                </a:solidFill>
                <a:latin typeface="Arial" panose="020B0604020202020204" pitchFamily="34" charset="0"/>
                <a:ea typeface="Calibri" panose="020F0502020204030204" pitchFamily="34" charset="0"/>
              </a:rPr>
            </a:br>
            <a:r>
              <a:rPr lang="es-GT" sz="1800" dirty="0">
                <a:solidFill>
                  <a:srgbClr val="FFFFFF"/>
                </a:solidFill>
                <a:latin typeface="Arial" panose="020B0604020202020204" pitchFamily="34" charset="0"/>
                <a:ea typeface="Calibri" panose="020F0502020204030204" pitchFamily="34" charset="0"/>
              </a:rPr>
              <a:t>Desarrollado en </a:t>
            </a:r>
            <a:r>
              <a:rPr lang="es-GT" sz="1800" dirty="0" err="1">
                <a:solidFill>
                  <a:srgbClr val="FFFFFF"/>
                </a:solidFill>
                <a:latin typeface="Arial" panose="020B0604020202020204" pitchFamily="34" charset="0"/>
                <a:ea typeface="Calibri" panose="020F0502020204030204" pitchFamily="34" charset="0"/>
              </a:rPr>
              <a:t>sql</a:t>
            </a:r>
            <a:endParaRPr lang="es-GT" sz="3200" dirty="0">
              <a:solidFill>
                <a:srgbClr val="FFFFFF"/>
              </a:solidFill>
              <a:latin typeface="Arial" panose="020B0604020202020204" pitchFamily="34" charset="0"/>
              <a:ea typeface="Calibri" panose="020F0502020204030204" pitchFamily="34" charset="0"/>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Marcador de contenido 4">
            <a:extLst>
              <a:ext uri="{FF2B5EF4-FFF2-40B4-BE49-F238E27FC236}">
                <a16:creationId xmlns:a16="http://schemas.microsoft.com/office/drawing/2014/main" id="{F6DF3665-ACCF-C0E9-962C-7F327BC8AF98}"/>
              </a:ext>
            </a:extLst>
          </p:cNvPr>
          <p:cNvPicPr>
            <a:picLocks noChangeAspect="1"/>
          </p:cNvPicPr>
          <p:nvPr/>
        </p:nvPicPr>
        <p:blipFill>
          <a:blip r:embed="rId3"/>
          <a:stretch>
            <a:fillRect/>
          </a:stretch>
        </p:blipFill>
        <p:spPr>
          <a:xfrm>
            <a:off x="4711778" y="1604521"/>
            <a:ext cx="6844045" cy="3644453"/>
          </a:xfrm>
          <a:prstGeom prst="rect">
            <a:avLst/>
          </a:prstGeom>
        </p:spPr>
      </p:pic>
    </p:spTree>
    <p:extLst>
      <p:ext uri="{BB962C8B-B14F-4D97-AF65-F5344CB8AC3E}">
        <p14:creationId xmlns:p14="http://schemas.microsoft.com/office/powerpoint/2010/main" val="353005919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10538-FC90-61E2-C9B1-FACE7E0EA9A8}"/>
              </a:ext>
            </a:extLst>
          </p:cNvPr>
          <p:cNvSpPr>
            <a:spLocks noGrp="1"/>
          </p:cNvSpPr>
          <p:nvPr>
            <p:ph type="title"/>
          </p:nvPr>
        </p:nvSpPr>
        <p:spPr>
          <a:xfrm>
            <a:off x="1143001" y="180368"/>
            <a:ext cx="9905998" cy="448281"/>
          </a:xfrm>
        </p:spPr>
        <p:txBody>
          <a:bodyPr>
            <a:normAutofit/>
          </a:bodyPr>
          <a:lstStyle/>
          <a:p>
            <a:pPr algn="ctr"/>
            <a:r>
              <a:rPr lang="es-GT" sz="2000" b="0" i="0" u="none" strike="noStrike" dirty="0">
                <a:solidFill>
                  <a:srgbClr val="000000"/>
                </a:solidFill>
                <a:effectLst/>
                <a:latin typeface="Times New Roman" panose="02020603050405020304" pitchFamily="18" charset="0"/>
              </a:rPr>
              <a:t> </a:t>
            </a:r>
            <a:r>
              <a:rPr lang="es-GT" sz="2000" dirty="0">
                <a:latin typeface="Arial" panose="020B0604020202020204" pitchFamily="34" charset="0"/>
                <a:ea typeface="Calibri" panose="020F0502020204030204" pitchFamily="34" charset="0"/>
              </a:rPr>
              <a:t>Metodología de desarrollo </a:t>
            </a:r>
          </a:p>
        </p:txBody>
      </p:sp>
      <p:sp>
        <p:nvSpPr>
          <p:cNvPr id="3" name="Marcador de contenido 2">
            <a:extLst>
              <a:ext uri="{FF2B5EF4-FFF2-40B4-BE49-F238E27FC236}">
                <a16:creationId xmlns:a16="http://schemas.microsoft.com/office/drawing/2014/main" id="{5CD56312-0EAA-6EA0-0C17-61D28893B1E0}"/>
              </a:ext>
            </a:extLst>
          </p:cNvPr>
          <p:cNvSpPr>
            <a:spLocks noGrp="1"/>
          </p:cNvSpPr>
          <p:nvPr>
            <p:ph idx="1"/>
          </p:nvPr>
        </p:nvSpPr>
        <p:spPr>
          <a:xfrm>
            <a:off x="1312862" y="628649"/>
            <a:ext cx="9905999" cy="3541714"/>
          </a:xfrm>
        </p:spPr>
        <p:txBody>
          <a:bodyPr>
            <a:normAutofit fontScale="25000" lnSpcReduction="20000"/>
          </a:bodyPr>
          <a:lstStyle/>
          <a:p>
            <a:pPr marL="0" indent="0" algn="just" rtl="0">
              <a:spcBef>
                <a:spcPts val="0"/>
              </a:spcBef>
              <a:spcAft>
                <a:spcPts val="0"/>
              </a:spcAft>
              <a:buNone/>
            </a:pPr>
            <a:r>
              <a:rPr lang="es-ES" sz="7200" dirty="0"/>
              <a:t>Web con ASP.NET Core 8 y C#, utilizando </a:t>
            </a:r>
            <a:r>
              <a:rPr lang="es-ES" sz="7200" dirty="0" err="1"/>
              <a:t>Razor</a:t>
            </a:r>
            <a:r>
              <a:rPr lang="es-ES" sz="7200" dirty="0"/>
              <a:t> Pages. Fases del Proyecto Planificación Inicial:</a:t>
            </a:r>
          </a:p>
          <a:p>
            <a:pPr marL="0" indent="0" algn="just" rtl="0">
              <a:spcBef>
                <a:spcPts val="0"/>
              </a:spcBef>
              <a:spcAft>
                <a:spcPts val="0"/>
              </a:spcAft>
              <a:buNone/>
            </a:pPr>
            <a:br>
              <a:rPr lang="es-ES" sz="7200" dirty="0"/>
            </a:br>
            <a:r>
              <a:rPr lang="es-ES" sz="7200" dirty="0"/>
              <a:t>Objetivo: Definir los requisitos del proyecto y planificar el trabajo inicial.</a:t>
            </a:r>
          </a:p>
          <a:p>
            <a:pPr marL="0" indent="0" algn="just" rtl="0">
              <a:spcBef>
                <a:spcPts val="0"/>
              </a:spcBef>
              <a:spcAft>
                <a:spcPts val="0"/>
              </a:spcAft>
              <a:buNone/>
            </a:pPr>
            <a:r>
              <a:rPr lang="es-ES" sz="7200" dirty="0"/>
              <a:t>Actividades: Reunión con los interesados para establecer los objetivos y funcionalidades clave de la página web.</a:t>
            </a:r>
          </a:p>
          <a:p>
            <a:pPr marL="0" indent="0" algn="just" rtl="0">
              <a:spcBef>
                <a:spcPts val="0"/>
              </a:spcBef>
              <a:spcAft>
                <a:spcPts val="0"/>
              </a:spcAft>
              <a:buNone/>
            </a:pPr>
            <a:br>
              <a:rPr lang="es-ES" sz="7200" dirty="0"/>
            </a:br>
            <a:r>
              <a:rPr lang="es-ES" sz="7200" dirty="0"/>
              <a:t>Elaboración del </a:t>
            </a:r>
            <a:r>
              <a:rPr lang="es-ES" sz="7200" dirty="0" err="1"/>
              <a:t>Product</a:t>
            </a:r>
            <a:r>
              <a:rPr lang="es-ES" sz="7200" dirty="0"/>
              <a:t> Backlog con las historias de usuario. Priorización de las historias de usuario. </a:t>
            </a:r>
            <a:r>
              <a:rPr lang="es-ES" sz="7200" dirty="0" err="1"/>
              <a:t>Sprints</a:t>
            </a:r>
            <a:endParaRPr lang="es-ES" sz="7200" dirty="0"/>
          </a:p>
          <a:p>
            <a:pPr marL="0" indent="0" algn="just" rtl="0">
              <a:spcBef>
                <a:spcPts val="0"/>
              </a:spcBef>
              <a:spcAft>
                <a:spcPts val="0"/>
              </a:spcAft>
              <a:buNone/>
            </a:pPr>
            <a:br>
              <a:rPr lang="es-ES" sz="7200" dirty="0"/>
            </a:br>
            <a:r>
              <a:rPr lang="es-ES" sz="7200" dirty="0"/>
              <a:t>Duración: Cada sprint tiene una duración de dos semanas.</a:t>
            </a:r>
          </a:p>
          <a:p>
            <a:pPr marL="0" indent="0" algn="just" rtl="0">
              <a:spcBef>
                <a:spcPts val="0"/>
              </a:spcBef>
              <a:spcAft>
                <a:spcPts val="0"/>
              </a:spcAft>
              <a:buNone/>
            </a:pPr>
            <a:br>
              <a:rPr lang="es-ES" sz="7200" dirty="0"/>
            </a:br>
            <a:r>
              <a:rPr lang="es-ES" sz="7200" dirty="0"/>
              <a:t>Actividades: Sprint </a:t>
            </a:r>
            <a:r>
              <a:rPr lang="es-ES" sz="7200" dirty="0" err="1"/>
              <a:t>Planning</a:t>
            </a:r>
            <a:r>
              <a:rPr lang="es-ES" sz="7200" dirty="0"/>
              <a:t>: Planificación de las tareas a abordar en el sprint, seleccionando las historias de usuario prioritarias del </a:t>
            </a:r>
            <a:r>
              <a:rPr lang="es-ES" sz="7200" dirty="0" err="1"/>
              <a:t>Product</a:t>
            </a:r>
            <a:r>
              <a:rPr lang="es-ES" sz="7200" dirty="0"/>
              <a:t> </a:t>
            </a:r>
            <a:r>
              <a:rPr lang="es-ES" sz="7200" dirty="0" err="1"/>
              <a:t>Backlog.Daily</a:t>
            </a:r>
            <a:r>
              <a:rPr lang="es-ES" sz="7200" dirty="0"/>
              <a:t> Scrum: </a:t>
            </a:r>
          </a:p>
          <a:p>
            <a:pPr marL="0" indent="0" algn="just" rtl="0">
              <a:spcBef>
                <a:spcPts val="0"/>
              </a:spcBef>
              <a:spcAft>
                <a:spcPts val="0"/>
              </a:spcAft>
              <a:buNone/>
            </a:pPr>
            <a:br>
              <a:rPr lang="es-ES" sz="7200" dirty="0"/>
            </a:br>
            <a:r>
              <a:rPr lang="es-ES" sz="7200" dirty="0"/>
              <a:t>Reuniones diarias de 15 minutos para revisar el progreso, identificar impedimentos y ajustar el trabajo del día. Desarrollo: Implementación de las historias de usuario seleccionadas utilizando ASP.NET Core 8 y C# con </a:t>
            </a:r>
            <a:r>
              <a:rPr lang="es-ES" sz="7200" dirty="0" err="1"/>
              <a:t>Razor</a:t>
            </a:r>
            <a:r>
              <a:rPr lang="es-ES" sz="7200" dirty="0"/>
              <a:t> Pages. Sprint </a:t>
            </a:r>
            <a:r>
              <a:rPr lang="es-ES" sz="7200" dirty="0" err="1"/>
              <a:t>Review</a:t>
            </a:r>
            <a:r>
              <a:rPr lang="es-ES" sz="7200" dirty="0"/>
              <a:t>: </a:t>
            </a:r>
          </a:p>
          <a:p>
            <a:pPr marL="0" indent="0" rtl="0">
              <a:spcBef>
                <a:spcPts val="0"/>
              </a:spcBef>
              <a:spcAft>
                <a:spcPts val="0"/>
              </a:spcAft>
              <a:buNone/>
            </a:pPr>
            <a:br>
              <a:rPr lang="es-ES" sz="7200" dirty="0"/>
            </a:br>
            <a:r>
              <a:rPr lang="es-ES" sz="7200" dirty="0"/>
              <a:t>Revisión del trabajo completado con los interesados y recopilación de </a:t>
            </a:r>
            <a:r>
              <a:rPr lang="es-ES" sz="7200" dirty="0" err="1"/>
              <a:t>feedback</a:t>
            </a:r>
            <a:r>
              <a:rPr lang="es-ES" sz="7200" dirty="0"/>
              <a:t>. Sprint Retrospective: Reflexión sobre el proceso de trabajo del sprint para identificar mejoras. Despliegue e Integración Continua: Herramientas Utilizadas: Git para control de versiones y AWS </a:t>
            </a:r>
            <a:r>
              <a:rPr lang="es-ES" sz="7200" dirty="0" err="1"/>
              <a:t>BeanStalk</a:t>
            </a:r>
            <a:r>
              <a:rPr lang="es-ES" sz="7200" dirty="0"/>
              <a:t> para la integración y despliegue continuo.</a:t>
            </a:r>
            <a:br>
              <a:rPr lang="es-ES" dirty="0"/>
            </a:br>
            <a:endParaRPr lang="es-GT" dirty="0"/>
          </a:p>
        </p:txBody>
      </p:sp>
    </p:spTree>
    <p:extLst>
      <p:ext uri="{BB962C8B-B14F-4D97-AF65-F5344CB8AC3E}">
        <p14:creationId xmlns:p14="http://schemas.microsoft.com/office/powerpoint/2010/main" val="3285772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10538-FC90-61E2-C9B1-FACE7E0EA9A8}"/>
              </a:ext>
            </a:extLst>
          </p:cNvPr>
          <p:cNvSpPr>
            <a:spLocks noGrp="1"/>
          </p:cNvSpPr>
          <p:nvPr>
            <p:ph type="title"/>
          </p:nvPr>
        </p:nvSpPr>
        <p:spPr>
          <a:xfrm>
            <a:off x="1143001" y="180368"/>
            <a:ext cx="9905998" cy="448281"/>
          </a:xfrm>
        </p:spPr>
        <p:txBody>
          <a:bodyPr>
            <a:normAutofit/>
          </a:bodyPr>
          <a:lstStyle/>
          <a:p>
            <a:pPr algn="ctr"/>
            <a:r>
              <a:rPr lang="es-GT" sz="2000" b="0" i="0" u="none" strike="noStrike" dirty="0">
                <a:solidFill>
                  <a:srgbClr val="000000"/>
                </a:solidFill>
                <a:effectLst/>
                <a:latin typeface="Times New Roman" panose="02020603050405020304" pitchFamily="18" charset="0"/>
              </a:rPr>
              <a:t> </a:t>
            </a:r>
            <a:r>
              <a:rPr lang="es-GT" sz="2000" dirty="0">
                <a:latin typeface="Arial" panose="020B0604020202020204" pitchFamily="34" charset="0"/>
                <a:ea typeface="Calibri" panose="020F0502020204030204" pitchFamily="34" charset="0"/>
              </a:rPr>
              <a:t>Metodología de desarrollo </a:t>
            </a:r>
          </a:p>
        </p:txBody>
      </p:sp>
      <p:sp>
        <p:nvSpPr>
          <p:cNvPr id="3" name="Marcador de contenido 2">
            <a:extLst>
              <a:ext uri="{FF2B5EF4-FFF2-40B4-BE49-F238E27FC236}">
                <a16:creationId xmlns:a16="http://schemas.microsoft.com/office/drawing/2014/main" id="{5CD56312-0EAA-6EA0-0C17-61D28893B1E0}"/>
              </a:ext>
            </a:extLst>
          </p:cNvPr>
          <p:cNvSpPr>
            <a:spLocks noGrp="1"/>
          </p:cNvSpPr>
          <p:nvPr>
            <p:ph idx="1"/>
          </p:nvPr>
        </p:nvSpPr>
        <p:spPr>
          <a:xfrm>
            <a:off x="1541462" y="1019173"/>
            <a:ext cx="9402763" cy="5410201"/>
          </a:xfrm>
        </p:spPr>
        <p:txBody>
          <a:bodyPr>
            <a:normAutofit fontScale="32500" lnSpcReduction="20000"/>
          </a:bodyPr>
          <a:lstStyle/>
          <a:p>
            <a:pPr marL="0" indent="0" algn="just" rtl="0">
              <a:spcBef>
                <a:spcPts val="0"/>
              </a:spcBef>
              <a:spcAft>
                <a:spcPts val="0"/>
              </a:spcAft>
              <a:buNone/>
            </a:pPr>
            <a:r>
              <a:rPr lang="es-ES" sz="5600" dirty="0"/>
              <a:t>Actividades: Configuración de un pipeline de integración continua para ejecutar pruebas automatizadas y desplegar el sitio web en un entorno de pruebas. Despliegue final en un servidor de producción tras la aprobación del producto por parte de los interesados. Mantenimiento y Mejoras:</a:t>
            </a:r>
          </a:p>
          <a:p>
            <a:pPr marL="0" indent="0" algn="just" rtl="0">
              <a:spcBef>
                <a:spcPts val="0"/>
              </a:spcBef>
              <a:spcAft>
                <a:spcPts val="0"/>
              </a:spcAft>
              <a:buNone/>
            </a:pPr>
            <a:endParaRPr lang="es-ES" sz="5600" dirty="0"/>
          </a:p>
          <a:p>
            <a:pPr marL="0" indent="0" algn="just" rtl="0">
              <a:spcBef>
                <a:spcPts val="0"/>
              </a:spcBef>
              <a:spcAft>
                <a:spcPts val="0"/>
              </a:spcAft>
              <a:buNone/>
            </a:pPr>
            <a:r>
              <a:rPr lang="es-ES" sz="5600" dirty="0"/>
              <a:t>Actividades: Monitoreo del sitio web en producción para detectar y corregir errores. Implementación de nuevas funcionalidades y mejoras basadas en el </a:t>
            </a:r>
            <a:r>
              <a:rPr lang="es-ES" sz="5600" dirty="0" err="1"/>
              <a:t>feedback</a:t>
            </a:r>
            <a:r>
              <a:rPr lang="es-ES" sz="5600" dirty="0"/>
              <a:t> continuo de los usuarios. Herramientas y Tecnologías Lenguaje de Programación: </a:t>
            </a:r>
            <a:r>
              <a:rPr lang="es-ES" sz="5600" dirty="0" err="1"/>
              <a:t>C#Framework</a:t>
            </a:r>
            <a:r>
              <a:rPr lang="es-ES" sz="5600" dirty="0"/>
              <a:t>: ASP.NET Core 8Modelo de Desarrollo: </a:t>
            </a:r>
            <a:r>
              <a:rPr lang="es-ES" sz="5600" dirty="0" err="1"/>
              <a:t>Razor</a:t>
            </a:r>
            <a:r>
              <a:rPr lang="es-ES" sz="5600" dirty="0"/>
              <a:t> Pages Control de Versiones: </a:t>
            </a:r>
            <a:r>
              <a:rPr lang="es-ES" sz="5600" dirty="0" err="1"/>
              <a:t>GitIntegración</a:t>
            </a:r>
            <a:r>
              <a:rPr lang="es-ES" sz="5600" dirty="0"/>
              <a:t> y Despliegue Continuo: AWS </a:t>
            </a:r>
            <a:r>
              <a:rPr lang="es-ES" sz="5600" dirty="0" err="1"/>
              <a:t>BeanStalk</a:t>
            </a:r>
            <a:endParaRPr lang="es-ES" sz="5600" dirty="0"/>
          </a:p>
          <a:p>
            <a:pPr marL="0" indent="0" algn="just" rtl="0">
              <a:spcBef>
                <a:spcPts val="0"/>
              </a:spcBef>
              <a:spcAft>
                <a:spcPts val="0"/>
              </a:spcAft>
              <a:buNone/>
            </a:pPr>
            <a:endParaRPr lang="es-ES" sz="5600" dirty="0"/>
          </a:p>
          <a:p>
            <a:pPr marL="0" indent="0" algn="just" rtl="0">
              <a:spcBef>
                <a:spcPts val="0"/>
              </a:spcBef>
              <a:spcAft>
                <a:spcPts val="0"/>
              </a:spcAft>
              <a:buNone/>
            </a:pPr>
            <a:r>
              <a:rPr lang="es-ES" sz="5600" dirty="0"/>
              <a:t>Justificación de la Metodología La elección de Scrum se basa en la necesidad de adaptarse rápidamente a los cambios y en la capacidad de entregar incrementos funcionales del producto de forma regular. Esta metodología permite una colaboración constante con los interesados y asegura que el producto final cumpla con los requisitos y expectativas del cliente. La combinación de Scrum con herramientas modernas de desarrollo y despliegue continuo ha facilitado una gestión eficiente del proyecto, permitiendo entregas rápidas y de alta calidad.</a:t>
            </a:r>
            <a:br>
              <a:rPr lang="es-ES" dirty="0"/>
            </a:br>
            <a:br>
              <a:rPr lang="es-ES" dirty="0"/>
            </a:br>
            <a:endParaRPr lang="es-GT" dirty="0"/>
          </a:p>
        </p:txBody>
      </p:sp>
    </p:spTree>
    <p:extLst>
      <p:ext uri="{BB962C8B-B14F-4D97-AF65-F5344CB8AC3E}">
        <p14:creationId xmlns:p14="http://schemas.microsoft.com/office/powerpoint/2010/main" val="94494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76508-BD7A-5250-EB7D-68F0A76CC955}"/>
              </a:ext>
            </a:extLst>
          </p:cNvPr>
          <p:cNvSpPr>
            <a:spLocks noGrp="1"/>
          </p:cNvSpPr>
          <p:nvPr>
            <p:ph type="title"/>
          </p:nvPr>
        </p:nvSpPr>
        <p:spPr>
          <a:xfrm>
            <a:off x="1141413" y="618518"/>
            <a:ext cx="9905998" cy="514957"/>
          </a:xfrm>
        </p:spPr>
        <p:txBody>
          <a:bodyPr>
            <a:normAutofit/>
          </a:bodyPr>
          <a:lstStyle/>
          <a:p>
            <a:pPr algn="ctr"/>
            <a:r>
              <a:rPr lang="es-GT" sz="2000" dirty="0">
                <a:effectLst/>
                <a:latin typeface="Arial" panose="020B0604020202020204" pitchFamily="34" charset="0"/>
                <a:ea typeface="Calibri" panose="020F0502020204030204" pitchFamily="34" charset="0"/>
              </a:rPr>
              <a:t>Reportes de Estaciones, Líneas  y buses asignados a ella</a:t>
            </a:r>
            <a:endParaRPr lang="es-GT" sz="4000" dirty="0"/>
          </a:p>
        </p:txBody>
      </p:sp>
      <p:pic>
        <p:nvPicPr>
          <p:cNvPr id="1026" name="Picture 2">
            <a:extLst>
              <a:ext uri="{FF2B5EF4-FFF2-40B4-BE49-F238E27FC236}">
                <a16:creationId xmlns:a16="http://schemas.microsoft.com/office/drawing/2014/main" id="{D2837F00-F5EA-0BBE-99E1-D95A63C8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1177388"/>
            <a:ext cx="7915275" cy="506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7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20AA80-BCA9-CAAD-B821-8490D4973E21}"/>
              </a:ext>
            </a:extLst>
          </p:cNvPr>
          <p:cNvSpPr>
            <a:spLocks noGrp="1"/>
          </p:cNvSpPr>
          <p:nvPr>
            <p:ph type="title"/>
          </p:nvPr>
        </p:nvSpPr>
        <p:spPr>
          <a:xfrm>
            <a:off x="1324293" y="2604072"/>
            <a:ext cx="5116512" cy="514957"/>
          </a:xfrm>
        </p:spPr>
        <p:txBody>
          <a:bodyPr>
            <a:noAutofit/>
          </a:bodyPr>
          <a:lstStyle/>
          <a:p>
            <a:pPr algn="ctr"/>
            <a:r>
              <a:rPr lang="es-GT" sz="2800" dirty="0">
                <a:effectLst/>
                <a:latin typeface="Arial" panose="020B0604020202020204" pitchFamily="34" charset="0"/>
                <a:ea typeface="Calibri" panose="020F0502020204030204" pitchFamily="34" charset="0"/>
              </a:rPr>
              <a:t>Carta de Presentación Personal</a:t>
            </a:r>
            <a:endParaRPr lang="es-GT" sz="4800" dirty="0"/>
          </a:p>
        </p:txBody>
      </p:sp>
      <p:pic>
        <p:nvPicPr>
          <p:cNvPr id="1026" name="Picture 2">
            <a:extLst>
              <a:ext uri="{FF2B5EF4-FFF2-40B4-BE49-F238E27FC236}">
                <a16:creationId xmlns:a16="http://schemas.microsoft.com/office/drawing/2014/main" id="{762B3672-D9D9-D516-EF7F-B1380B2A3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9" y="187779"/>
            <a:ext cx="3846784" cy="6198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56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7"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40"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1"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2"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3"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4"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5"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6"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7"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8"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9"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0"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1"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2"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3"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4"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5"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6"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7"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8"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9"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0"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1"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2"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3"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4"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5"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6"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7"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8"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69"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0"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1"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2"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3"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4"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5"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6"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7"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8"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9"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0"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81"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2"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3"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4"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5"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6"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7"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8"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9"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0"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1"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2"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3"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9C776508-BD7A-5250-EB7D-68F0A76CC95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400">
                <a:effectLst/>
              </a:rPr>
              <a:t>Reportes de Estaciones, Líneas  y buses asignados a ella</a:t>
            </a:r>
            <a:endParaRPr lang="en-US" sz="3400"/>
          </a:p>
        </p:txBody>
      </p:sp>
      <p:sp>
        <p:nvSpPr>
          <p:cNvPr id="1095"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DA851B8-8AE2-6BEF-FD98-F744B8230D5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21396" y="1434350"/>
            <a:ext cx="4635583" cy="16108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601CDA-50AF-D14A-4A16-8DCFC96208D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1395" y="4019689"/>
            <a:ext cx="4635583" cy="118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467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76508-BD7A-5250-EB7D-68F0A76CC955}"/>
              </a:ext>
            </a:extLst>
          </p:cNvPr>
          <p:cNvSpPr>
            <a:spLocks noGrp="1"/>
          </p:cNvSpPr>
          <p:nvPr>
            <p:ph type="title"/>
          </p:nvPr>
        </p:nvSpPr>
        <p:spPr>
          <a:xfrm>
            <a:off x="1141413" y="618518"/>
            <a:ext cx="9905998" cy="514957"/>
          </a:xfrm>
        </p:spPr>
        <p:txBody>
          <a:bodyPr>
            <a:normAutofit/>
          </a:bodyPr>
          <a:lstStyle/>
          <a:p>
            <a:pPr algn="ctr"/>
            <a:r>
              <a:rPr lang="es-GT" sz="2000" dirty="0">
                <a:effectLst/>
                <a:latin typeface="Arial" panose="020B0604020202020204" pitchFamily="34" charset="0"/>
                <a:ea typeface="Calibri" panose="020F0502020204030204" pitchFamily="34" charset="0"/>
              </a:rPr>
              <a:t>Reportes de Estaciones, Líneas  y buses asignados a ella</a:t>
            </a:r>
            <a:endParaRPr lang="es-GT" sz="4000" dirty="0"/>
          </a:p>
        </p:txBody>
      </p:sp>
      <p:pic>
        <p:nvPicPr>
          <p:cNvPr id="2050" name="Picture 2">
            <a:extLst>
              <a:ext uri="{FF2B5EF4-FFF2-40B4-BE49-F238E27FC236}">
                <a16:creationId xmlns:a16="http://schemas.microsoft.com/office/drawing/2014/main" id="{8F8F16AF-A4ED-CE0D-EFDB-62F319D9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302291"/>
            <a:ext cx="9546070" cy="474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73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2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8324" name="Group 832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32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32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2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2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32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3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4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35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5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36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6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37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sp>
        <p:nvSpPr>
          <p:cNvPr id="8380" name="Rectangle 8379">
            <a:extLst>
              <a:ext uri="{FF2B5EF4-FFF2-40B4-BE49-F238E27FC236}">
                <a16:creationId xmlns:a16="http://schemas.microsoft.com/office/drawing/2014/main" id="{29EF3596-DF97-4605-88C4-E1D6634C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497" name="Group 8381">
            <a:extLst>
              <a:ext uri="{FF2B5EF4-FFF2-40B4-BE49-F238E27FC236}">
                <a16:creationId xmlns:a16="http://schemas.microsoft.com/office/drawing/2014/main" id="{A04CF5AE-1525-458C-805A-277612287C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8498" name="Rectangle 5">
              <a:extLst>
                <a:ext uri="{FF2B5EF4-FFF2-40B4-BE49-F238E27FC236}">
                  <a16:creationId xmlns:a16="http://schemas.microsoft.com/office/drawing/2014/main" id="{75184BC4-A6A5-41B7-9463-51287F8C98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499" name="Freeform 6">
              <a:extLst>
                <a:ext uri="{FF2B5EF4-FFF2-40B4-BE49-F238E27FC236}">
                  <a16:creationId xmlns:a16="http://schemas.microsoft.com/office/drawing/2014/main" id="{847CE477-1D61-4F65-A819-156F30645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0" name="Freeform 7">
              <a:extLst>
                <a:ext uri="{FF2B5EF4-FFF2-40B4-BE49-F238E27FC236}">
                  <a16:creationId xmlns:a16="http://schemas.microsoft.com/office/drawing/2014/main" id="{0168D70C-C0A3-4080-935A-4C7D34D1F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1" name="Rectangle 8">
              <a:extLst>
                <a:ext uri="{FF2B5EF4-FFF2-40B4-BE49-F238E27FC236}">
                  <a16:creationId xmlns:a16="http://schemas.microsoft.com/office/drawing/2014/main" id="{4BFE52DB-6074-4322-91A0-BA19AC6534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502" name="Freeform 9">
              <a:extLst>
                <a:ext uri="{FF2B5EF4-FFF2-40B4-BE49-F238E27FC236}">
                  <a16:creationId xmlns:a16="http://schemas.microsoft.com/office/drawing/2014/main" id="{15482A31-6AFE-4781-B3EC-26CF5A34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3" name="Freeform 10">
              <a:extLst>
                <a:ext uri="{FF2B5EF4-FFF2-40B4-BE49-F238E27FC236}">
                  <a16:creationId xmlns:a16="http://schemas.microsoft.com/office/drawing/2014/main" id="{A2F5607A-50CD-401B-AA0D-375828CC2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4" name="Freeform 11">
              <a:extLst>
                <a:ext uri="{FF2B5EF4-FFF2-40B4-BE49-F238E27FC236}">
                  <a16:creationId xmlns:a16="http://schemas.microsoft.com/office/drawing/2014/main" id="{E2065C15-E60F-4857-877B-1F8235F9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5" name="Freeform 12">
              <a:extLst>
                <a:ext uri="{FF2B5EF4-FFF2-40B4-BE49-F238E27FC236}">
                  <a16:creationId xmlns:a16="http://schemas.microsoft.com/office/drawing/2014/main" id="{10515003-9E36-4383-852B-C467122CD4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6" name="Freeform 13">
              <a:extLst>
                <a:ext uri="{FF2B5EF4-FFF2-40B4-BE49-F238E27FC236}">
                  <a16:creationId xmlns:a16="http://schemas.microsoft.com/office/drawing/2014/main" id="{F6809E31-CFB3-4460-A5B9-9B5D20C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7" name="Freeform 14">
              <a:extLst>
                <a:ext uri="{FF2B5EF4-FFF2-40B4-BE49-F238E27FC236}">
                  <a16:creationId xmlns:a16="http://schemas.microsoft.com/office/drawing/2014/main" id="{A4181E6F-BF0F-40DF-B995-3E6E1D01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8" name="Freeform 15">
              <a:extLst>
                <a:ext uri="{FF2B5EF4-FFF2-40B4-BE49-F238E27FC236}">
                  <a16:creationId xmlns:a16="http://schemas.microsoft.com/office/drawing/2014/main" id="{21ECCFEF-1B38-4DA5-BE12-61FC280572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09" name="Freeform 16">
              <a:extLst>
                <a:ext uri="{FF2B5EF4-FFF2-40B4-BE49-F238E27FC236}">
                  <a16:creationId xmlns:a16="http://schemas.microsoft.com/office/drawing/2014/main" id="{EF7B7547-12E7-424A-B8A2-836C862B0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0" name="Freeform 17">
              <a:extLst>
                <a:ext uri="{FF2B5EF4-FFF2-40B4-BE49-F238E27FC236}">
                  <a16:creationId xmlns:a16="http://schemas.microsoft.com/office/drawing/2014/main" id="{ED73F691-9932-4DF3-9C00-5FB99E59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1" name="Freeform 18">
              <a:extLst>
                <a:ext uri="{FF2B5EF4-FFF2-40B4-BE49-F238E27FC236}">
                  <a16:creationId xmlns:a16="http://schemas.microsoft.com/office/drawing/2014/main" id="{FC1D4D7C-DDA0-4901-B134-3A4F498A4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2" name="Freeform 19">
              <a:extLst>
                <a:ext uri="{FF2B5EF4-FFF2-40B4-BE49-F238E27FC236}">
                  <a16:creationId xmlns:a16="http://schemas.microsoft.com/office/drawing/2014/main" id="{1D667447-7CCB-4723-98DC-3B6243BB5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3" name="Freeform 20">
              <a:extLst>
                <a:ext uri="{FF2B5EF4-FFF2-40B4-BE49-F238E27FC236}">
                  <a16:creationId xmlns:a16="http://schemas.microsoft.com/office/drawing/2014/main" id="{3205CA6A-75CC-441A-A983-276CC7243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4" name="Freeform 21">
              <a:extLst>
                <a:ext uri="{FF2B5EF4-FFF2-40B4-BE49-F238E27FC236}">
                  <a16:creationId xmlns:a16="http://schemas.microsoft.com/office/drawing/2014/main" id="{97C5F7AB-65D8-48CC-ABE1-4E6FCC596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5" name="Freeform 22">
              <a:extLst>
                <a:ext uri="{FF2B5EF4-FFF2-40B4-BE49-F238E27FC236}">
                  <a16:creationId xmlns:a16="http://schemas.microsoft.com/office/drawing/2014/main" id="{9D2DE9CF-1915-4458-8504-23EE23C7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6" name="Freeform 23">
              <a:extLst>
                <a:ext uri="{FF2B5EF4-FFF2-40B4-BE49-F238E27FC236}">
                  <a16:creationId xmlns:a16="http://schemas.microsoft.com/office/drawing/2014/main" id="{875539DD-1581-4269-9977-2AD4EC61A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7" name="Freeform 24">
              <a:extLst>
                <a:ext uri="{FF2B5EF4-FFF2-40B4-BE49-F238E27FC236}">
                  <a16:creationId xmlns:a16="http://schemas.microsoft.com/office/drawing/2014/main" id="{4F35F98A-A81D-4A28-B3EF-AA4CF8552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8" name="Freeform 25">
              <a:extLst>
                <a:ext uri="{FF2B5EF4-FFF2-40B4-BE49-F238E27FC236}">
                  <a16:creationId xmlns:a16="http://schemas.microsoft.com/office/drawing/2014/main" id="{2F4C3514-1560-4004-BACC-31CAF69A9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19" name="Freeform 26">
              <a:extLst>
                <a:ext uri="{FF2B5EF4-FFF2-40B4-BE49-F238E27FC236}">
                  <a16:creationId xmlns:a16="http://schemas.microsoft.com/office/drawing/2014/main" id="{759492B1-819E-4D36-8684-DE6269CD9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0" name="Freeform 27">
              <a:extLst>
                <a:ext uri="{FF2B5EF4-FFF2-40B4-BE49-F238E27FC236}">
                  <a16:creationId xmlns:a16="http://schemas.microsoft.com/office/drawing/2014/main" id="{6D37E5FF-AC11-4600-A1A7-5A79E8987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1" name="Freeform 28">
              <a:extLst>
                <a:ext uri="{FF2B5EF4-FFF2-40B4-BE49-F238E27FC236}">
                  <a16:creationId xmlns:a16="http://schemas.microsoft.com/office/drawing/2014/main" id="{71BEA79E-EC3A-49E3-BF83-FD38146C2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2" name="Freeform 29">
              <a:extLst>
                <a:ext uri="{FF2B5EF4-FFF2-40B4-BE49-F238E27FC236}">
                  <a16:creationId xmlns:a16="http://schemas.microsoft.com/office/drawing/2014/main" id="{628003CD-17C2-4EF6-9422-BCC831E6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3" name="Freeform 30">
              <a:extLst>
                <a:ext uri="{FF2B5EF4-FFF2-40B4-BE49-F238E27FC236}">
                  <a16:creationId xmlns:a16="http://schemas.microsoft.com/office/drawing/2014/main" id="{1116C327-1D14-460A-A6E2-78987B149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4" name="Freeform 31">
              <a:extLst>
                <a:ext uri="{FF2B5EF4-FFF2-40B4-BE49-F238E27FC236}">
                  <a16:creationId xmlns:a16="http://schemas.microsoft.com/office/drawing/2014/main" id="{BE5E6917-BBB5-46D6-A9EF-108A2A621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5" name="Freeform 32">
              <a:extLst>
                <a:ext uri="{FF2B5EF4-FFF2-40B4-BE49-F238E27FC236}">
                  <a16:creationId xmlns:a16="http://schemas.microsoft.com/office/drawing/2014/main" id="{15AE5B56-D24B-45D6-B264-EFD2BCFDE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6" name="Rectangle 33">
              <a:extLst>
                <a:ext uri="{FF2B5EF4-FFF2-40B4-BE49-F238E27FC236}">
                  <a16:creationId xmlns:a16="http://schemas.microsoft.com/office/drawing/2014/main" id="{3F5649DF-34D2-42EB-AEA0-DB38895E79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527" name="Freeform 34">
              <a:extLst>
                <a:ext uri="{FF2B5EF4-FFF2-40B4-BE49-F238E27FC236}">
                  <a16:creationId xmlns:a16="http://schemas.microsoft.com/office/drawing/2014/main" id="{908BA6A2-58E6-4EF1-B21C-C129AD44AF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8" name="Freeform 35">
              <a:extLst>
                <a:ext uri="{FF2B5EF4-FFF2-40B4-BE49-F238E27FC236}">
                  <a16:creationId xmlns:a16="http://schemas.microsoft.com/office/drawing/2014/main" id="{FF764234-DCC8-409D-9589-60BA5BEBD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29" name="Freeform 36">
              <a:extLst>
                <a:ext uri="{FF2B5EF4-FFF2-40B4-BE49-F238E27FC236}">
                  <a16:creationId xmlns:a16="http://schemas.microsoft.com/office/drawing/2014/main" id="{672EDBF1-5836-45EE-ACAA-026F06E61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0" name="Freeform 37">
              <a:extLst>
                <a:ext uri="{FF2B5EF4-FFF2-40B4-BE49-F238E27FC236}">
                  <a16:creationId xmlns:a16="http://schemas.microsoft.com/office/drawing/2014/main" id="{32EDE749-EE15-49ED-A703-EB5B8296FC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1" name="Freeform 38">
              <a:extLst>
                <a:ext uri="{FF2B5EF4-FFF2-40B4-BE49-F238E27FC236}">
                  <a16:creationId xmlns:a16="http://schemas.microsoft.com/office/drawing/2014/main" id="{ECAFA4A1-3EFA-41E8-8124-5BD1A7FD3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2" name="Freeform 39">
              <a:extLst>
                <a:ext uri="{FF2B5EF4-FFF2-40B4-BE49-F238E27FC236}">
                  <a16:creationId xmlns:a16="http://schemas.microsoft.com/office/drawing/2014/main" id="{5FC977BF-3314-4C13-949F-F7005E49A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3" name="Freeform 40">
              <a:extLst>
                <a:ext uri="{FF2B5EF4-FFF2-40B4-BE49-F238E27FC236}">
                  <a16:creationId xmlns:a16="http://schemas.microsoft.com/office/drawing/2014/main" id="{FFE293AA-EA29-496D-B73C-DD63AA5CE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4" name="Freeform 41">
              <a:extLst>
                <a:ext uri="{FF2B5EF4-FFF2-40B4-BE49-F238E27FC236}">
                  <a16:creationId xmlns:a16="http://schemas.microsoft.com/office/drawing/2014/main" id="{555B5CF2-EB1C-4BAF-831C-F7563748F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5" name="Freeform 42">
              <a:extLst>
                <a:ext uri="{FF2B5EF4-FFF2-40B4-BE49-F238E27FC236}">
                  <a16:creationId xmlns:a16="http://schemas.microsoft.com/office/drawing/2014/main" id="{6C35CEC0-2B0B-4B96-A85B-170DFCE739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6" name="Freeform 43">
              <a:extLst>
                <a:ext uri="{FF2B5EF4-FFF2-40B4-BE49-F238E27FC236}">
                  <a16:creationId xmlns:a16="http://schemas.microsoft.com/office/drawing/2014/main" id="{4479BA0E-1F0F-44CC-B967-41E59E556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7" name="Freeform 44">
              <a:extLst>
                <a:ext uri="{FF2B5EF4-FFF2-40B4-BE49-F238E27FC236}">
                  <a16:creationId xmlns:a16="http://schemas.microsoft.com/office/drawing/2014/main" id="{0EA2BA01-0538-42E6-94BA-FC5ADB2DE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38" name="Rectangle 45">
              <a:extLst>
                <a:ext uri="{FF2B5EF4-FFF2-40B4-BE49-F238E27FC236}">
                  <a16:creationId xmlns:a16="http://schemas.microsoft.com/office/drawing/2014/main" id="{03F7E47C-F027-4901-A6C8-390843EE32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s-GT"/>
            </a:p>
          </p:txBody>
        </p:sp>
        <p:sp>
          <p:nvSpPr>
            <p:cNvPr id="8539" name="Freeform 46">
              <a:extLst>
                <a:ext uri="{FF2B5EF4-FFF2-40B4-BE49-F238E27FC236}">
                  <a16:creationId xmlns:a16="http://schemas.microsoft.com/office/drawing/2014/main" id="{28E1E440-AFF9-4333-83FE-EE96FF139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0" name="Freeform 47">
              <a:extLst>
                <a:ext uri="{FF2B5EF4-FFF2-40B4-BE49-F238E27FC236}">
                  <a16:creationId xmlns:a16="http://schemas.microsoft.com/office/drawing/2014/main" id="{303A70BD-0FF2-440D-BE34-940EEC170D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1" name="Freeform 48">
              <a:extLst>
                <a:ext uri="{FF2B5EF4-FFF2-40B4-BE49-F238E27FC236}">
                  <a16:creationId xmlns:a16="http://schemas.microsoft.com/office/drawing/2014/main" id="{E9E7E43D-CEBC-4F5A-9849-06150C6F5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2" name="Freeform 49">
              <a:extLst>
                <a:ext uri="{FF2B5EF4-FFF2-40B4-BE49-F238E27FC236}">
                  <a16:creationId xmlns:a16="http://schemas.microsoft.com/office/drawing/2014/main" id="{DB41515B-EB52-4FB6-9ED6-AFDF7598F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3" name="Freeform 50">
              <a:extLst>
                <a:ext uri="{FF2B5EF4-FFF2-40B4-BE49-F238E27FC236}">
                  <a16:creationId xmlns:a16="http://schemas.microsoft.com/office/drawing/2014/main" id="{325F3C87-07A2-4F10-AFAB-254EC057F9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4" name="Freeform 51">
              <a:extLst>
                <a:ext uri="{FF2B5EF4-FFF2-40B4-BE49-F238E27FC236}">
                  <a16:creationId xmlns:a16="http://schemas.microsoft.com/office/drawing/2014/main" id="{8A65FB10-C150-41C0-AE33-92EA10D2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5" name="Freeform 52">
              <a:extLst>
                <a:ext uri="{FF2B5EF4-FFF2-40B4-BE49-F238E27FC236}">
                  <a16:creationId xmlns:a16="http://schemas.microsoft.com/office/drawing/2014/main" id="{87206993-1AA8-4179-B1AE-7486E1FA0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6" name="Freeform 53">
              <a:extLst>
                <a:ext uri="{FF2B5EF4-FFF2-40B4-BE49-F238E27FC236}">
                  <a16:creationId xmlns:a16="http://schemas.microsoft.com/office/drawing/2014/main" id="{85A838BB-56EF-47B9-B613-2EC774731E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7" name="Freeform 54">
              <a:extLst>
                <a:ext uri="{FF2B5EF4-FFF2-40B4-BE49-F238E27FC236}">
                  <a16:creationId xmlns:a16="http://schemas.microsoft.com/office/drawing/2014/main" id="{E7A25950-F58D-4098-9824-C8518F323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8" name="Freeform 55">
              <a:extLst>
                <a:ext uri="{FF2B5EF4-FFF2-40B4-BE49-F238E27FC236}">
                  <a16:creationId xmlns:a16="http://schemas.microsoft.com/office/drawing/2014/main" id="{3CD280DC-A611-4DAC-BC0C-070097BBE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49" name="Freeform 56">
              <a:extLst>
                <a:ext uri="{FF2B5EF4-FFF2-40B4-BE49-F238E27FC236}">
                  <a16:creationId xmlns:a16="http://schemas.microsoft.com/office/drawing/2014/main" id="{88921E44-6C5B-4CD9-8347-604B039BAC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50" name="Freeform 57">
              <a:extLst>
                <a:ext uri="{FF2B5EF4-FFF2-40B4-BE49-F238E27FC236}">
                  <a16:creationId xmlns:a16="http://schemas.microsoft.com/office/drawing/2014/main" id="{311649F5-0FA2-4ED1-9C27-5EFF6400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sp>
          <p:nvSpPr>
            <p:cNvPr id="8551" name="Freeform 58">
              <a:extLst>
                <a:ext uri="{FF2B5EF4-FFF2-40B4-BE49-F238E27FC236}">
                  <a16:creationId xmlns:a16="http://schemas.microsoft.com/office/drawing/2014/main" id="{F94683F6-FEDA-4D28-9E9F-557699D6A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s-GT"/>
            </a:p>
          </p:txBody>
        </p:sp>
      </p:grpSp>
      <p:pic>
        <p:nvPicPr>
          <p:cNvPr id="8552" name="Picture 2">
            <a:extLst>
              <a:ext uri="{FF2B5EF4-FFF2-40B4-BE49-F238E27FC236}">
                <a16:creationId xmlns:a16="http://schemas.microsoft.com/office/drawing/2014/main" id="{EE045C80-5D28-4F64-9892-322DA1D23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B39660A0-374A-3D3E-4564-489C38D89804}"/>
              </a:ext>
            </a:extLst>
          </p:cNvPr>
          <p:cNvSpPr>
            <a:spLocks noGrp="1"/>
          </p:cNvSpPr>
          <p:nvPr>
            <p:ph type="title"/>
          </p:nvPr>
        </p:nvSpPr>
        <p:spPr>
          <a:xfrm>
            <a:off x="1876425" y="2366963"/>
            <a:ext cx="5201086" cy="1143000"/>
          </a:xfrm>
        </p:spPr>
        <p:txBody>
          <a:bodyPr vert="horz" lIns="91440" tIns="45720" rIns="91440" bIns="45720" rtlCol="0" anchor="b">
            <a:normAutofit fontScale="90000"/>
          </a:bodyPr>
          <a:lstStyle/>
          <a:p>
            <a:pPr algn="ctr"/>
            <a:r>
              <a:rPr lang="en-US" sz="4000" dirty="0">
                <a:solidFill>
                  <a:srgbClr val="FFFFFF"/>
                </a:solidFill>
              </a:rPr>
              <a:t>Carta de Aceptación del Proyecto </a:t>
            </a:r>
          </a:p>
        </p:txBody>
      </p:sp>
      <p:sp useBgFill="1">
        <p:nvSpPr>
          <p:cNvPr id="8553" name="Round Diagonal Corner Rectangle 6">
            <a:extLst>
              <a:ext uri="{FF2B5EF4-FFF2-40B4-BE49-F238E27FC236}">
                <a16:creationId xmlns:a16="http://schemas.microsoft.com/office/drawing/2014/main" id="{0F4BA0F2-1035-4F3D-B3FE-C551450E4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exto, Carta&#10;&#10;Descripción generada automáticamente">
            <a:extLst>
              <a:ext uri="{FF2B5EF4-FFF2-40B4-BE49-F238E27FC236}">
                <a16:creationId xmlns:a16="http://schemas.microsoft.com/office/drawing/2014/main" id="{50F0470E-43A6-A24B-79F0-A95D9C198F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9811" y="1136606"/>
            <a:ext cx="2883696" cy="4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581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32810-1FB3-7578-D848-5B4B4FC89D09}"/>
              </a:ext>
            </a:extLst>
          </p:cNvPr>
          <p:cNvSpPr>
            <a:spLocks noGrp="1"/>
          </p:cNvSpPr>
          <p:nvPr>
            <p:ph type="title"/>
          </p:nvPr>
        </p:nvSpPr>
        <p:spPr>
          <a:xfrm>
            <a:off x="1141413" y="618518"/>
            <a:ext cx="9905998" cy="595920"/>
          </a:xfrm>
        </p:spPr>
        <p:txBody>
          <a:bodyPr/>
          <a:lstStyle/>
          <a:p>
            <a:pPr algn="ctr"/>
            <a:r>
              <a:rPr lang="es-GT" dirty="0"/>
              <a:t>TRABAJO DE EQUIPO</a:t>
            </a:r>
          </a:p>
        </p:txBody>
      </p:sp>
      <p:sp>
        <p:nvSpPr>
          <p:cNvPr id="3" name="Marcador de contenido 2">
            <a:extLst>
              <a:ext uri="{FF2B5EF4-FFF2-40B4-BE49-F238E27FC236}">
                <a16:creationId xmlns:a16="http://schemas.microsoft.com/office/drawing/2014/main" id="{B629B515-7549-CF31-9399-7A80304C2A3A}"/>
              </a:ext>
            </a:extLst>
          </p:cNvPr>
          <p:cNvSpPr>
            <a:spLocks noGrp="1"/>
          </p:cNvSpPr>
          <p:nvPr>
            <p:ph idx="1"/>
          </p:nvPr>
        </p:nvSpPr>
        <p:spPr>
          <a:xfrm>
            <a:off x="1141411" y="1820862"/>
            <a:ext cx="9905999" cy="3541714"/>
          </a:xfrm>
        </p:spPr>
        <p:txBody>
          <a:bodyPr>
            <a:normAutofit/>
          </a:bodyPr>
          <a:lstStyle/>
          <a:p>
            <a:r>
              <a:rPr lang="es-GT" sz="2000" dirty="0"/>
              <a:t>Infraestructura y lógica de negocio inicial - Erick Donaldo Oliva del Cid  7691-20-10863 </a:t>
            </a:r>
          </a:p>
          <a:p>
            <a:r>
              <a:rPr lang="es-GT" sz="2000" dirty="0"/>
              <a:t> </a:t>
            </a:r>
            <a:r>
              <a:rPr lang="es-GT" sz="2000" dirty="0" err="1"/>
              <a:t>Strings</a:t>
            </a:r>
            <a:r>
              <a:rPr lang="es-GT" sz="2000" dirty="0"/>
              <a:t> para </a:t>
            </a:r>
            <a:r>
              <a:rPr lang="es-GT" sz="2000" dirty="0" err="1"/>
              <a:t>Identity</a:t>
            </a:r>
            <a:r>
              <a:rPr lang="es-GT" sz="2000" dirty="0"/>
              <a:t> Framework y CRUDS - Hugo Wilhelm </a:t>
            </a:r>
            <a:r>
              <a:rPr lang="es-GT" sz="2000" dirty="0" err="1"/>
              <a:t>Ubedo</a:t>
            </a:r>
            <a:r>
              <a:rPr lang="es-GT" sz="2000" dirty="0"/>
              <a:t> Reyes 7691-20-2920</a:t>
            </a:r>
          </a:p>
          <a:p>
            <a:r>
              <a:rPr lang="es-GT" sz="2000" dirty="0"/>
              <a:t> Script SQL y CSS - Elmer Fernando Monterroso </a:t>
            </a:r>
            <a:r>
              <a:rPr lang="es-GT" sz="2000" dirty="0" err="1"/>
              <a:t>Quisquinay</a:t>
            </a:r>
            <a:r>
              <a:rPr lang="es-GT" sz="2000" dirty="0"/>
              <a:t> 7690-20-16343 </a:t>
            </a:r>
          </a:p>
          <a:p>
            <a:r>
              <a:rPr lang="es-GT" sz="2000" dirty="0"/>
              <a:t>Documentación - Manuela Yesenia García Pérez 7690-20-12268  </a:t>
            </a:r>
          </a:p>
          <a:p>
            <a:r>
              <a:rPr lang="es-GT" sz="2000" dirty="0"/>
              <a:t>Documentación - Wilmer Juan Deleon 7690-20-7733 </a:t>
            </a:r>
          </a:p>
          <a:p>
            <a:r>
              <a:rPr lang="es-GT" sz="2000" dirty="0"/>
              <a:t>- Angela Valentina González </a:t>
            </a:r>
            <a:r>
              <a:rPr lang="es-GT" sz="2000" dirty="0" err="1"/>
              <a:t>Pamal</a:t>
            </a:r>
            <a:r>
              <a:rPr lang="es-GT" sz="2000" dirty="0"/>
              <a:t> 1290-20-19006</a:t>
            </a:r>
          </a:p>
        </p:txBody>
      </p:sp>
    </p:spTree>
    <p:extLst>
      <p:ext uri="{BB962C8B-B14F-4D97-AF65-F5344CB8AC3E}">
        <p14:creationId xmlns:p14="http://schemas.microsoft.com/office/powerpoint/2010/main" val="796302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2F5F8-5261-4296-0554-8A66D4DC5C17}"/>
              </a:ext>
            </a:extLst>
          </p:cNvPr>
          <p:cNvSpPr>
            <a:spLocks noGrp="1"/>
          </p:cNvSpPr>
          <p:nvPr>
            <p:ph type="title"/>
          </p:nvPr>
        </p:nvSpPr>
        <p:spPr>
          <a:xfrm>
            <a:off x="1141413" y="618518"/>
            <a:ext cx="9905998" cy="448281"/>
          </a:xfrm>
        </p:spPr>
        <p:txBody>
          <a:bodyPr>
            <a:normAutofit fontScale="90000"/>
          </a:bodyPr>
          <a:lstStyle/>
          <a:p>
            <a:pPr algn="ctr"/>
            <a:r>
              <a:rPr lang="es-GT" dirty="0"/>
              <a:t>Conclusión</a:t>
            </a:r>
          </a:p>
        </p:txBody>
      </p:sp>
      <p:sp>
        <p:nvSpPr>
          <p:cNvPr id="3" name="Marcador de contenido 2">
            <a:extLst>
              <a:ext uri="{FF2B5EF4-FFF2-40B4-BE49-F238E27FC236}">
                <a16:creationId xmlns:a16="http://schemas.microsoft.com/office/drawing/2014/main" id="{4AD9CA1C-586A-DBD9-C65B-F8A52D13CEFF}"/>
              </a:ext>
            </a:extLst>
          </p:cNvPr>
          <p:cNvSpPr>
            <a:spLocks noGrp="1"/>
          </p:cNvSpPr>
          <p:nvPr>
            <p:ph idx="1"/>
          </p:nvPr>
        </p:nvSpPr>
        <p:spPr>
          <a:xfrm>
            <a:off x="952501" y="1258887"/>
            <a:ext cx="10315574" cy="5151438"/>
          </a:xfrm>
        </p:spPr>
        <p:txBody>
          <a:bodyPr>
            <a:normAutofit/>
          </a:bodyPr>
          <a:lstStyle/>
          <a:p>
            <a:pPr marL="0" indent="0" algn="just">
              <a:buNone/>
            </a:pPr>
            <a:r>
              <a:rPr lang="es-ES" sz="1600" dirty="0"/>
              <a:t>La modernización y expansión del sistema de transporte no solo promete mejorar la eficiencia y la seguridad del servicio, sino que también se espera que actúe como catalizador para un crecimiento sustancial en varias vías de ingresos. Esta proyección incluye un incremento notable en los ingresos derivados de pasajes, publicidad, y servicios adicionales, lo que subraya la importancia de continuar invirtiendo en la actualización tecnológica y la expansión de infraestructuras. Tal enfoque estratégico no solo mejora la experiencia del usuario, sino que también fortalece la sostenibilidad financiera del sistema de transporte a largo plazo.</a:t>
            </a:r>
          </a:p>
          <a:p>
            <a:pPr algn="just"/>
            <a:endParaRPr lang="es-ES" sz="1600" dirty="0"/>
          </a:p>
          <a:p>
            <a:pPr marL="0" indent="0" algn="just">
              <a:buNone/>
            </a:pPr>
            <a:r>
              <a:rPr lang="es-ES" sz="1600" dirty="0"/>
              <a:t>La diversificación de los ingresos, a través de la implementación de servicios adicionales y la explotación de nuevas fuentes como la venta de datos y servicios de conectividad, refleja una visión progresista hacia la gestión financiera del sistema de transporte. Esta estrategia no solo optimiza los recursos existentes, sino que también abre nuevas oportunidades de colaboración con entidades públicas y privadas, fortaleciendo así la integración y la funcionalidad del sistema en el contexto urbano más amplio. Estas acciones demuestran un compromiso con la innovación y la adaptabilidad, esenciales para enfrentar los desafíos futuros y maximizar el potencial del sistema.</a:t>
            </a:r>
            <a:endParaRPr lang="es-GT" sz="1600" dirty="0"/>
          </a:p>
        </p:txBody>
      </p:sp>
    </p:spTree>
    <p:extLst>
      <p:ext uri="{BB962C8B-B14F-4D97-AF65-F5344CB8AC3E}">
        <p14:creationId xmlns:p14="http://schemas.microsoft.com/office/powerpoint/2010/main" val="2531250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161FA-361E-9E7B-05F7-A9E2D63F49F9}"/>
              </a:ext>
            </a:extLst>
          </p:cNvPr>
          <p:cNvSpPr>
            <a:spLocks noGrp="1"/>
          </p:cNvSpPr>
          <p:nvPr>
            <p:ph type="title"/>
          </p:nvPr>
        </p:nvSpPr>
        <p:spPr>
          <a:xfrm>
            <a:off x="1143001" y="2485418"/>
            <a:ext cx="9905998" cy="1478570"/>
          </a:xfrm>
        </p:spPr>
        <p:txBody>
          <a:bodyPr>
            <a:normAutofit/>
          </a:bodyPr>
          <a:lstStyle/>
          <a:p>
            <a:pPr algn="ctr"/>
            <a:r>
              <a:rPr lang="es-GT" sz="5400" dirty="0"/>
              <a:t>GRACIAS..!!!</a:t>
            </a:r>
          </a:p>
        </p:txBody>
      </p:sp>
    </p:spTree>
    <p:extLst>
      <p:ext uri="{BB962C8B-B14F-4D97-AF65-F5344CB8AC3E}">
        <p14:creationId xmlns:p14="http://schemas.microsoft.com/office/powerpoint/2010/main" val="50078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F04BD-91D2-E517-BA38-F126A124A5AD}"/>
              </a:ext>
            </a:extLst>
          </p:cNvPr>
          <p:cNvSpPr>
            <a:spLocks noGrp="1"/>
          </p:cNvSpPr>
          <p:nvPr>
            <p:ph type="title"/>
          </p:nvPr>
        </p:nvSpPr>
        <p:spPr>
          <a:xfrm>
            <a:off x="1446213" y="151793"/>
            <a:ext cx="9905998" cy="1478570"/>
          </a:xfrm>
        </p:spPr>
        <p:txBody>
          <a:bodyPr>
            <a:normAutofit/>
          </a:bodyPr>
          <a:lstStyle/>
          <a:p>
            <a:r>
              <a:rPr lang="es-GT" sz="2800" dirty="0">
                <a:effectLst/>
                <a:latin typeface="Arial" panose="020B0604020202020204" pitchFamily="34" charset="0"/>
                <a:ea typeface="Calibri" panose="020F0502020204030204" pitchFamily="34" charset="0"/>
              </a:rPr>
              <a:t>Propuesta monetaria de su solución</a:t>
            </a:r>
            <a:endParaRPr lang="es-GT" sz="4800" dirty="0"/>
          </a:p>
        </p:txBody>
      </p:sp>
      <p:sp>
        <p:nvSpPr>
          <p:cNvPr id="3" name="Marcador de contenido 2">
            <a:extLst>
              <a:ext uri="{FF2B5EF4-FFF2-40B4-BE49-F238E27FC236}">
                <a16:creationId xmlns:a16="http://schemas.microsoft.com/office/drawing/2014/main" id="{CB69E0F1-01D9-4819-218A-799A8DA975CF}"/>
              </a:ext>
            </a:extLst>
          </p:cNvPr>
          <p:cNvSpPr>
            <a:spLocks noGrp="1"/>
          </p:cNvSpPr>
          <p:nvPr>
            <p:ph idx="1"/>
          </p:nvPr>
        </p:nvSpPr>
        <p:spPr>
          <a:xfrm>
            <a:off x="1143000" y="1525586"/>
            <a:ext cx="10001250" cy="4170363"/>
          </a:xfrm>
        </p:spPr>
        <p:txBody>
          <a:bodyPr>
            <a:normAutofit fontScale="85000" lnSpcReduction="10000"/>
          </a:bodyPr>
          <a:lstStyle/>
          <a:p>
            <a:pPr marL="292100" marR="292100" indent="0" algn="just" rtl="0">
              <a:spcBef>
                <a:spcPts val="0"/>
              </a:spcBef>
              <a:spcAft>
                <a:spcPts val="0"/>
              </a:spcAft>
              <a:buNone/>
            </a:pPr>
            <a:r>
              <a:rPr lang="es-ES" dirty="0"/>
              <a:t>Costos</a:t>
            </a:r>
          </a:p>
          <a:p>
            <a:pPr marL="292100" marR="292100" indent="0" algn="just" rtl="0">
              <a:spcBef>
                <a:spcPts val="0"/>
              </a:spcBef>
              <a:spcAft>
                <a:spcPts val="0"/>
              </a:spcAft>
              <a:buNone/>
            </a:pPr>
            <a:r>
              <a:rPr lang="es-ES" dirty="0"/>
              <a:t>Si desea que nosotros le demos soporte este seria nuestros gastos anuales</a:t>
            </a:r>
          </a:p>
          <a:p>
            <a:pPr marL="292100" marR="292100" indent="0" algn="just" rtl="0">
              <a:spcBef>
                <a:spcPts val="0"/>
              </a:spcBef>
              <a:spcAft>
                <a:spcPts val="0"/>
              </a:spcAft>
              <a:buNone/>
            </a:pPr>
            <a:r>
              <a:rPr lang="es-ES" dirty="0"/>
              <a:t>Costo anual: Q161,000</a:t>
            </a:r>
          </a:p>
          <a:p>
            <a:pPr marL="520700" marR="292100" indent="-228600" algn="just" rtl="0">
              <a:spcBef>
                <a:spcPts val="0"/>
              </a:spcBef>
              <a:spcAft>
                <a:spcPts val="0"/>
              </a:spcAft>
            </a:pPr>
            <a:br>
              <a:rPr lang="es-ES" dirty="0"/>
            </a:br>
            <a:r>
              <a:rPr lang="es-ES" dirty="0"/>
              <a:t>A continuación, se detallan los costos anuales asociados a la operación de la aplicación web:</a:t>
            </a:r>
          </a:p>
          <a:p>
            <a:pPr marL="457200" marR="292100" algn="just" rtl="0" fontAlgn="base">
              <a:spcBef>
                <a:spcPts val="0"/>
              </a:spcBef>
              <a:spcAft>
                <a:spcPts val="0"/>
              </a:spcAft>
              <a:buFont typeface="Arial" panose="020B0604020202020204" pitchFamily="34" charset="0"/>
              <a:buChar char="•"/>
            </a:pPr>
            <a:r>
              <a:rPr lang="es-ES" dirty="0"/>
              <a:t>Personal: Q96,000: Este rubro incluye los salarios del personal que se encargará del desarrollo, mantenimiento, soporte y marketing de la aplicación.</a:t>
            </a:r>
          </a:p>
          <a:p>
            <a:pPr marL="457200" marR="292100" algn="just" rtl="0" fontAlgn="base">
              <a:spcBef>
                <a:spcPts val="0"/>
              </a:spcBef>
              <a:spcAft>
                <a:spcPts val="0"/>
              </a:spcAft>
              <a:buFont typeface="Arial" panose="020B0604020202020204" pitchFamily="34" charset="0"/>
              <a:buChar char="•"/>
            </a:pPr>
            <a:r>
              <a:rPr lang="es-ES" dirty="0"/>
              <a:t>Mantenimiento: Q20,000: Este rubro incluye los costos de las actualizaciones de software, las correcciones de errores y el mantenimiento de la infraestructura de TI.</a:t>
            </a:r>
          </a:p>
          <a:p>
            <a:pPr marL="457200" marR="292100" algn="just" rtl="0" fontAlgn="base">
              <a:spcBef>
                <a:spcPts val="0"/>
              </a:spcBef>
              <a:spcAft>
                <a:spcPts val="0"/>
              </a:spcAft>
              <a:buFont typeface="Arial" panose="020B0604020202020204" pitchFamily="34" charset="0"/>
              <a:buChar char="•"/>
            </a:pPr>
            <a:r>
              <a:rPr lang="es-ES" dirty="0"/>
              <a:t>Infraestructura de TI: Q45,000: Este rubro incluye el costo del alojamiento, la conectividad a internet y el mantenimiento del hardware y software de la aplicación.</a:t>
            </a:r>
          </a:p>
          <a:p>
            <a:endParaRPr lang="es-GT" sz="1600" dirty="0"/>
          </a:p>
        </p:txBody>
      </p:sp>
    </p:spTree>
    <p:extLst>
      <p:ext uri="{BB962C8B-B14F-4D97-AF65-F5344CB8AC3E}">
        <p14:creationId xmlns:p14="http://schemas.microsoft.com/office/powerpoint/2010/main" val="174191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DAF755-89D2-F3D7-AC4A-7E230D92C28A}"/>
              </a:ext>
            </a:extLst>
          </p:cNvPr>
          <p:cNvSpPr>
            <a:spLocks noGrp="1"/>
          </p:cNvSpPr>
          <p:nvPr>
            <p:ph type="title"/>
          </p:nvPr>
        </p:nvSpPr>
        <p:spPr>
          <a:xfrm>
            <a:off x="1141413" y="618519"/>
            <a:ext cx="9905998" cy="638782"/>
          </a:xfrm>
        </p:spPr>
        <p:txBody>
          <a:bodyPr/>
          <a:lstStyle/>
          <a:p>
            <a:pPr algn="ctr"/>
            <a:r>
              <a:rPr lang="es-GT" dirty="0"/>
              <a:t>ANALISÍS DE REQUERIMIENTOS </a:t>
            </a:r>
          </a:p>
        </p:txBody>
      </p:sp>
      <p:sp>
        <p:nvSpPr>
          <p:cNvPr id="3" name="Marcador de contenido 2">
            <a:extLst>
              <a:ext uri="{FF2B5EF4-FFF2-40B4-BE49-F238E27FC236}">
                <a16:creationId xmlns:a16="http://schemas.microsoft.com/office/drawing/2014/main" id="{48E2A48D-E42F-5FD0-570A-1618FDE8D430}"/>
              </a:ext>
            </a:extLst>
          </p:cNvPr>
          <p:cNvSpPr>
            <a:spLocks noGrp="1"/>
          </p:cNvSpPr>
          <p:nvPr>
            <p:ph idx="1"/>
          </p:nvPr>
        </p:nvSpPr>
        <p:spPr>
          <a:xfrm>
            <a:off x="922337" y="1344611"/>
            <a:ext cx="10125074" cy="4818064"/>
          </a:xfrm>
        </p:spPr>
        <p:txBody>
          <a:bodyPr>
            <a:normAutofit/>
          </a:bodyPr>
          <a:lstStyle/>
          <a:p>
            <a:pPr marL="292100" marR="292100" indent="0" algn="ctr">
              <a:spcBef>
                <a:spcPts val="0"/>
              </a:spcBef>
              <a:buNone/>
            </a:pPr>
            <a:r>
              <a:rPr lang="es-ES" sz="3200" b="1" dirty="0"/>
              <a:t>Funcionalidades del Sistema: </a:t>
            </a:r>
          </a:p>
          <a:p>
            <a:pPr marL="292100" marR="292100" indent="0" algn="ctr">
              <a:spcBef>
                <a:spcPts val="0"/>
              </a:spcBef>
              <a:buNone/>
            </a:pPr>
            <a:r>
              <a:rPr lang="es-ES" dirty="0"/>
              <a:t>1. Gestión de Líneas y Estaciones</a:t>
            </a:r>
          </a:p>
          <a:p>
            <a:pPr marL="292100" marR="292100" indent="0" algn="ctr">
              <a:spcBef>
                <a:spcPts val="0"/>
              </a:spcBef>
              <a:buNone/>
            </a:pPr>
            <a:r>
              <a:rPr lang="es-ES" dirty="0"/>
              <a:t>2. Gestión de Buses</a:t>
            </a:r>
          </a:p>
          <a:p>
            <a:pPr marL="292100" marR="292100" indent="0" algn="ctr">
              <a:spcBef>
                <a:spcPts val="0"/>
              </a:spcBef>
              <a:buNone/>
            </a:pPr>
            <a:r>
              <a:rPr lang="es-ES" dirty="0"/>
              <a:t>3. Gestión de Accesos</a:t>
            </a:r>
          </a:p>
          <a:p>
            <a:pPr marL="292100" marR="292100" indent="0" algn="ctr">
              <a:spcBef>
                <a:spcPts val="0"/>
              </a:spcBef>
              <a:buNone/>
            </a:pPr>
            <a:r>
              <a:rPr lang="es-ES" dirty="0"/>
              <a:t>4. Gestión de Pilotos </a:t>
            </a:r>
          </a:p>
          <a:p>
            <a:pPr marL="292100" marR="292100" indent="0" algn="ctr">
              <a:spcBef>
                <a:spcPts val="0"/>
              </a:spcBef>
              <a:buNone/>
            </a:pPr>
            <a:r>
              <a:rPr lang="es-ES" dirty="0"/>
              <a:t>5. Seguridad</a:t>
            </a:r>
          </a:p>
          <a:p>
            <a:pPr marL="292100" marR="292100" indent="0" algn="ctr">
              <a:spcBef>
                <a:spcPts val="0"/>
              </a:spcBef>
              <a:buNone/>
            </a:pPr>
            <a:r>
              <a:rPr lang="es-ES" dirty="0"/>
              <a:t>6. Operaciones en Estaciones</a:t>
            </a:r>
          </a:p>
          <a:p>
            <a:pPr marL="292100" marR="292100" indent="0" algn="ctr">
              <a:spcBef>
                <a:spcPts val="0"/>
              </a:spcBef>
              <a:buNone/>
            </a:pPr>
            <a:r>
              <a:rPr lang="es-ES" dirty="0"/>
              <a:t>7. Medición de Distancias</a:t>
            </a:r>
          </a:p>
          <a:p>
            <a:pPr algn="ctr"/>
            <a:endParaRPr lang="es-GT" dirty="0"/>
          </a:p>
        </p:txBody>
      </p:sp>
    </p:spTree>
    <p:extLst>
      <p:ext uri="{BB962C8B-B14F-4D97-AF65-F5344CB8AC3E}">
        <p14:creationId xmlns:p14="http://schemas.microsoft.com/office/powerpoint/2010/main" val="361690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F6510-1D5B-D081-F7D6-E310E6AA5F04}"/>
              </a:ext>
            </a:extLst>
          </p:cNvPr>
          <p:cNvSpPr>
            <a:spLocks noGrp="1"/>
          </p:cNvSpPr>
          <p:nvPr>
            <p:ph type="title"/>
          </p:nvPr>
        </p:nvSpPr>
        <p:spPr>
          <a:xfrm>
            <a:off x="1141413" y="618518"/>
            <a:ext cx="9905998" cy="448281"/>
          </a:xfrm>
        </p:spPr>
        <p:txBody>
          <a:bodyPr>
            <a:normAutofit/>
          </a:bodyPr>
          <a:lstStyle/>
          <a:p>
            <a:pPr algn="ctr"/>
            <a:r>
              <a:rPr lang="es-GT" sz="2400" dirty="0">
                <a:effectLst/>
                <a:latin typeface="Arial" panose="020B0604020202020204" pitchFamily="34" charset="0"/>
                <a:ea typeface="Calibri" panose="020F0502020204030204" pitchFamily="34" charset="0"/>
              </a:rPr>
              <a:t>Antecedentes del problema</a:t>
            </a:r>
            <a:endParaRPr lang="es-GT" sz="4400" dirty="0"/>
          </a:p>
        </p:txBody>
      </p:sp>
      <p:sp>
        <p:nvSpPr>
          <p:cNvPr id="3" name="Marcador de contenido 2">
            <a:extLst>
              <a:ext uri="{FF2B5EF4-FFF2-40B4-BE49-F238E27FC236}">
                <a16:creationId xmlns:a16="http://schemas.microsoft.com/office/drawing/2014/main" id="{8DEB2519-835B-00C0-4F78-8DE5DFC11E1E}"/>
              </a:ext>
            </a:extLst>
          </p:cNvPr>
          <p:cNvSpPr>
            <a:spLocks noGrp="1"/>
          </p:cNvSpPr>
          <p:nvPr>
            <p:ph idx="1"/>
          </p:nvPr>
        </p:nvSpPr>
        <p:spPr>
          <a:xfrm>
            <a:off x="1208088" y="1554162"/>
            <a:ext cx="9905999" cy="3541714"/>
          </a:xfrm>
        </p:spPr>
        <p:txBody>
          <a:bodyPr>
            <a:normAutofit fontScale="92500"/>
          </a:bodyPr>
          <a:lstStyle/>
          <a:p>
            <a:pPr algn="just"/>
            <a:r>
              <a:rPr lang="es-ES" dirty="0"/>
              <a:t>Los problemas relacionados con el transporte público en Guatemala tienen antecedentes que incluyen la falta de infraestructura adecuada, deficiencias en el sistema de transporte, congestión vehicular, falta de regulación efectiva y seguridad, entre otros. La situación se ha visto afectada por factores como el crecimiento urbano no planificado, la pobreza, la corrupción y la falta de inversión en el sector. Estos antecedentes han contribuido a los desafíos actuales que enfrenta el sistema de transporte en Guatemala, incluyendo el problema de los </a:t>
            </a:r>
            <a:r>
              <a:rPr lang="es-ES" dirty="0" err="1"/>
              <a:t>transmetros</a:t>
            </a:r>
            <a:r>
              <a:rPr lang="es-ES" dirty="0"/>
              <a:t>, que son vehículos que operan como transporte público informal en áreas urbanas. </a:t>
            </a:r>
            <a:endParaRPr lang="es-GT" dirty="0"/>
          </a:p>
        </p:txBody>
      </p:sp>
    </p:spTree>
    <p:extLst>
      <p:ext uri="{BB962C8B-B14F-4D97-AF65-F5344CB8AC3E}">
        <p14:creationId xmlns:p14="http://schemas.microsoft.com/office/powerpoint/2010/main" val="15508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559E0-9711-274B-269B-C6826A179382}"/>
              </a:ext>
            </a:extLst>
          </p:cNvPr>
          <p:cNvSpPr>
            <a:spLocks noGrp="1"/>
          </p:cNvSpPr>
          <p:nvPr>
            <p:ph type="title"/>
          </p:nvPr>
        </p:nvSpPr>
        <p:spPr>
          <a:xfrm>
            <a:off x="1141413" y="618518"/>
            <a:ext cx="9905998" cy="362557"/>
          </a:xfrm>
        </p:spPr>
        <p:txBody>
          <a:bodyPr>
            <a:normAutofit fontScale="90000"/>
          </a:bodyPr>
          <a:lstStyle/>
          <a:p>
            <a:pPr algn="ctr"/>
            <a:r>
              <a:rPr lang="es-GT" sz="2400" dirty="0">
                <a:effectLst/>
                <a:latin typeface="Arial" panose="020B0604020202020204" pitchFamily="34" charset="0"/>
                <a:ea typeface="Calibri" panose="020F0502020204030204" pitchFamily="34" charset="0"/>
              </a:rPr>
              <a:t>Definición de la situación actual</a:t>
            </a:r>
            <a:endParaRPr lang="es-GT" sz="4400" dirty="0"/>
          </a:p>
        </p:txBody>
      </p:sp>
      <p:sp>
        <p:nvSpPr>
          <p:cNvPr id="3" name="Marcador de contenido 2">
            <a:extLst>
              <a:ext uri="{FF2B5EF4-FFF2-40B4-BE49-F238E27FC236}">
                <a16:creationId xmlns:a16="http://schemas.microsoft.com/office/drawing/2014/main" id="{EFBA04D4-766C-8550-1EAE-A57E5E559BC6}"/>
              </a:ext>
            </a:extLst>
          </p:cNvPr>
          <p:cNvSpPr>
            <a:spLocks noGrp="1"/>
          </p:cNvSpPr>
          <p:nvPr>
            <p:ph idx="1"/>
          </p:nvPr>
        </p:nvSpPr>
        <p:spPr>
          <a:xfrm>
            <a:off x="1227137" y="1277936"/>
            <a:ext cx="9905999" cy="4961545"/>
          </a:xfrm>
        </p:spPr>
        <p:txBody>
          <a:bodyPr>
            <a:normAutofit fontScale="92500" lnSpcReduction="20000"/>
          </a:bodyPr>
          <a:lstStyle/>
          <a:p>
            <a:pPr algn="just"/>
            <a:r>
              <a:rPr lang="es-ES" sz="2000" dirty="0"/>
              <a:t>Ante la creciente tasa de delincuencia en ciertos municipios de la capital, las autoridades han optado por expandir el sistema de transporte público Transmetro para mejorar la seguridad, extendiendo el servicio por toda la capital y áreas vecinas. La adopción de este sistema se considera una estrategia preventiva efectiva, respaldada por mejoras en la organización del servicio, incluyendo la definición de paradas de autobús más seguras, la selección rigurosa de conductores y el fortalecimiento de la seguridad en las estaciones.</a:t>
            </a:r>
          </a:p>
          <a:p>
            <a:pPr algn="just"/>
            <a:endParaRPr lang="es-ES" sz="2000" dirty="0"/>
          </a:p>
          <a:p>
            <a:pPr algn="just"/>
            <a:r>
              <a:rPr lang="es-ES" sz="2000" dirty="0"/>
              <a:t>Los desafíos que enfrenta este proyecto incluyen la necesidad de avanzar en la seguridad mediante la integración de tecnologías como cámaras de vigilancia y sistemas de comunicación para emergencias. Además, es fundamental realizar un análisis exhaustivo para el establecimiento de nuevas rutas que respondan al flujo de pasajeros y a las demandas de transporte, asegurando así una cobertura eficiente y estratégica. Otro aspecto clave es el desarrollo de un sistema de información que permita la recolección y análisis de datos esenciales para una gestión eficaz del servicio, incluyendo la optimización de los tiempos de espera y la capacidad de los buses en función de la demanda real.</a:t>
            </a:r>
            <a:endParaRPr lang="es-GT" sz="2000" dirty="0"/>
          </a:p>
        </p:txBody>
      </p:sp>
    </p:spTree>
    <p:extLst>
      <p:ext uri="{BB962C8B-B14F-4D97-AF65-F5344CB8AC3E}">
        <p14:creationId xmlns:p14="http://schemas.microsoft.com/office/powerpoint/2010/main" val="32355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2A882-CF9D-441A-6E79-00B762DFD92F}"/>
              </a:ext>
            </a:extLst>
          </p:cNvPr>
          <p:cNvSpPr>
            <a:spLocks noGrp="1"/>
          </p:cNvSpPr>
          <p:nvPr>
            <p:ph type="title"/>
          </p:nvPr>
        </p:nvSpPr>
        <p:spPr>
          <a:xfrm>
            <a:off x="1141413" y="618518"/>
            <a:ext cx="9905998" cy="448281"/>
          </a:xfrm>
        </p:spPr>
        <p:txBody>
          <a:bodyPr>
            <a:noAutofit/>
          </a:bodyPr>
          <a:lstStyle/>
          <a:p>
            <a:pPr algn="ctr"/>
            <a:r>
              <a:rPr lang="es-GT" sz="2800" dirty="0">
                <a:effectLst/>
                <a:latin typeface="Arial" panose="020B0604020202020204" pitchFamily="34" charset="0"/>
                <a:ea typeface="Calibri" panose="020F0502020204030204" pitchFamily="34" charset="0"/>
              </a:rPr>
              <a:t> Deficiencias de los controles actuales</a:t>
            </a:r>
            <a:endParaRPr lang="es-GT" sz="4800" dirty="0"/>
          </a:p>
        </p:txBody>
      </p:sp>
      <p:sp>
        <p:nvSpPr>
          <p:cNvPr id="3" name="Marcador de contenido 2">
            <a:extLst>
              <a:ext uri="{FF2B5EF4-FFF2-40B4-BE49-F238E27FC236}">
                <a16:creationId xmlns:a16="http://schemas.microsoft.com/office/drawing/2014/main" id="{B159E73F-C615-0C4A-5F57-6B62613BB285}"/>
              </a:ext>
            </a:extLst>
          </p:cNvPr>
          <p:cNvSpPr>
            <a:spLocks noGrp="1"/>
          </p:cNvSpPr>
          <p:nvPr>
            <p:ph idx="1"/>
          </p:nvPr>
        </p:nvSpPr>
        <p:spPr>
          <a:xfrm>
            <a:off x="1065212" y="1354137"/>
            <a:ext cx="9905999" cy="5151438"/>
          </a:xfrm>
        </p:spPr>
        <p:txBody>
          <a:bodyPr>
            <a:normAutofit fontScale="85000" lnSpcReduction="20000"/>
          </a:bodyPr>
          <a:lstStyle/>
          <a:p>
            <a:pPr algn="just"/>
            <a:r>
              <a:rPr lang="es-ES" dirty="0"/>
              <a:t>El Transmetro de la Ciudad de Guatemala, inaugurado en 2007, ha mejorado la movilidad urbana, pero enfrenta serias deficiencias que comprometen la calidad del servicio. Las estaciones sufren de falta de iluminación adecuada, especialmente nocturna, lo que sumado a la escasa presencia de personal de seguridad y al deterioro de las infraestructuras como torniquetes y señalización, crea un ambiente de inseguridad y percepción de abandono. Además, los buses a menudo carecen de mantenimiento adecuado y no cumplen con las normas de seguridad e higiene, lo que lleva a averías frecuentes y retrasos por congestión vial, aumentando la frustración de los usuarios.</a:t>
            </a:r>
            <a:br>
              <a:rPr lang="es-ES" dirty="0"/>
            </a:br>
            <a:endParaRPr lang="es-ES" dirty="0"/>
          </a:p>
          <a:p>
            <a:pPr algn="just"/>
            <a:r>
              <a:rPr lang="es-ES" dirty="0"/>
              <a:t>La seguridad en el Transmetro es una preocupación constante con incidentes de robos y asaltos frecuentes, especialmente en las estaciones menos vigiladas y durante las horas pico. La ausencia de cámaras de seguridad y protocolos adecuados para manejar la violencia entre usuarios agrava esta situación. Además, las largas esperas y la aglomeración en los buses durante las horas pico causan incomodidad y riesgo de accidentes, llevando a una insatisfacción general con el servicio y a que los usuarios busquen alternativas de transporte, a menudo menos eficientes o más costosas.</a:t>
            </a:r>
            <a:endParaRPr lang="es-GT" dirty="0"/>
          </a:p>
        </p:txBody>
      </p:sp>
    </p:spTree>
    <p:extLst>
      <p:ext uri="{BB962C8B-B14F-4D97-AF65-F5344CB8AC3E}">
        <p14:creationId xmlns:p14="http://schemas.microsoft.com/office/powerpoint/2010/main" val="38346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3583A-207F-BB3E-CB51-EBC1CDB0B617}"/>
              </a:ext>
            </a:extLst>
          </p:cNvPr>
          <p:cNvSpPr>
            <a:spLocks noGrp="1"/>
          </p:cNvSpPr>
          <p:nvPr>
            <p:ph type="title"/>
          </p:nvPr>
        </p:nvSpPr>
        <p:spPr>
          <a:xfrm>
            <a:off x="1141413" y="618518"/>
            <a:ext cx="9905998" cy="448281"/>
          </a:xfrm>
        </p:spPr>
        <p:txBody>
          <a:bodyPr>
            <a:normAutofit fontScale="90000"/>
          </a:bodyPr>
          <a:lstStyle/>
          <a:p>
            <a:pPr algn="ctr"/>
            <a:r>
              <a:rPr lang="es-GT" sz="2400" dirty="0">
                <a:effectLst/>
                <a:latin typeface="Arial" panose="020B0604020202020204" pitchFamily="34" charset="0"/>
                <a:ea typeface="Calibri" panose="020F0502020204030204" pitchFamily="34" charset="0"/>
                <a:cs typeface="Times New Roman" panose="02020603050405020304" pitchFamily="18" charset="0"/>
              </a:rPr>
              <a:t>Estudios de Factibilidad</a:t>
            </a:r>
            <a:br>
              <a:rPr lang="es-GT" sz="1800" dirty="0">
                <a:effectLst/>
                <a:latin typeface="Calibri" panose="020F0502020204030204" pitchFamily="34" charset="0"/>
                <a:ea typeface="Calibri" panose="020F0502020204030204" pitchFamily="34" charset="0"/>
                <a:cs typeface="Times New Roman" panose="02020603050405020304" pitchFamily="18" charset="0"/>
              </a:rPr>
            </a:br>
            <a:endParaRPr lang="es-GT" dirty="0"/>
          </a:p>
        </p:txBody>
      </p:sp>
      <p:sp>
        <p:nvSpPr>
          <p:cNvPr id="3" name="Marcador de contenido 2">
            <a:extLst>
              <a:ext uri="{FF2B5EF4-FFF2-40B4-BE49-F238E27FC236}">
                <a16:creationId xmlns:a16="http://schemas.microsoft.com/office/drawing/2014/main" id="{76C2104C-9E92-00FA-71E1-5912E0044790}"/>
              </a:ext>
            </a:extLst>
          </p:cNvPr>
          <p:cNvSpPr>
            <a:spLocks noGrp="1"/>
          </p:cNvSpPr>
          <p:nvPr>
            <p:ph idx="1"/>
          </p:nvPr>
        </p:nvSpPr>
        <p:spPr>
          <a:xfrm>
            <a:off x="1265237" y="1316037"/>
            <a:ext cx="9905999" cy="3541714"/>
          </a:xfrm>
        </p:spPr>
        <p:txBody>
          <a:bodyPr>
            <a:normAutofit fontScale="92500" lnSpcReduction="20000"/>
          </a:bodyPr>
          <a:lstStyle/>
          <a:p>
            <a:pPr algn="just"/>
            <a:r>
              <a:rPr lang="es-ES" sz="2600" b="1" u="sng" dirty="0"/>
              <a:t>La factibilidad técnica: </a:t>
            </a:r>
            <a:r>
              <a:rPr lang="es-ES" dirty="0"/>
              <a:t>del sistema Transmetro se basa en la creación de un modelo de datos robusto y una arquitectura de software que integre diversos componentes como líneas, estaciones, buses, y pilotos, utilizando el modelo MVC, .NET Core y C#. Se implementará una gestión eficiente de grandes volúmenes de datos con SQL Server y se asegurará la comunicación en tiempo real entre los componentes del sistema. Las interfaces serán intuitivas y accesibles para operadores y pasajeros, mientras que la seguridad y fiabilidad se fortalecerán con medidas como </a:t>
            </a:r>
            <a:r>
              <a:rPr lang="es-ES" dirty="0" err="1"/>
              <a:t>Identity</a:t>
            </a:r>
            <a:r>
              <a:rPr lang="es-ES" dirty="0"/>
              <a:t> Framework. Además, se contempla la escalabilidad y el mantenimiento continuo para adaptar y expandir el sistema conforme sea necesario, asegurando su cumplimiento con las normativas de transporte público.</a:t>
            </a:r>
            <a:endParaRPr lang="es-GT" dirty="0"/>
          </a:p>
        </p:txBody>
      </p:sp>
    </p:spTree>
    <p:extLst>
      <p:ext uri="{BB962C8B-B14F-4D97-AF65-F5344CB8AC3E}">
        <p14:creationId xmlns:p14="http://schemas.microsoft.com/office/powerpoint/2010/main" val="4099647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157</TotalTime>
  <Words>2952</Words>
  <Application>Microsoft Office PowerPoint</Application>
  <PresentationFormat>Panorámica</PresentationFormat>
  <Paragraphs>141</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Average</vt:lpstr>
      <vt:lpstr>Calibri</vt:lpstr>
      <vt:lpstr>Oswald</vt:lpstr>
      <vt:lpstr>Times New Roman</vt:lpstr>
      <vt:lpstr>Tw Cen MT</vt:lpstr>
      <vt:lpstr>Circuito</vt:lpstr>
      <vt:lpstr>Proyecto final Ingeniería de Software</vt:lpstr>
      <vt:lpstr>introducción</vt:lpstr>
      <vt:lpstr>Carta de Presentación Personal</vt:lpstr>
      <vt:lpstr>Propuesta monetaria de su solución</vt:lpstr>
      <vt:lpstr>ANALISÍS DE REQUERIMIENTOS </vt:lpstr>
      <vt:lpstr>Antecedentes del problema</vt:lpstr>
      <vt:lpstr>Definición de la situación actual</vt:lpstr>
      <vt:lpstr> Deficiencias de los controles actuales</vt:lpstr>
      <vt:lpstr>Estudios de Factibilidad </vt:lpstr>
      <vt:lpstr>Presentación de PowerPoint</vt:lpstr>
      <vt:lpstr>Presentación de PowerPoint</vt:lpstr>
      <vt:lpstr>Presentación de PowerPoint</vt:lpstr>
      <vt:lpstr>Planificación (Diagrama de Gantt)</vt:lpstr>
      <vt:lpstr>Modelo Entidad Relación</vt:lpstr>
      <vt:lpstr>Script para creación de las estructuras en la base de datos</vt:lpstr>
      <vt:lpstr>Script para creación de las estructuras en la base de datos</vt:lpstr>
      <vt:lpstr>Script para creación de las estructuras en la base de datos</vt:lpstr>
      <vt:lpstr>Diagramas UML</vt:lpstr>
      <vt:lpstr>Diagramas UML</vt:lpstr>
      <vt:lpstr>Diagramas UML</vt:lpstr>
      <vt:lpstr>Diagramas UML</vt:lpstr>
      <vt:lpstr>Diagramas UML</vt:lpstr>
      <vt:lpstr>Diagramas UML</vt:lpstr>
      <vt:lpstr>Diagramas UML</vt:lpstr>
      <vt:lpstr>Aplicación WEB funcional alojada en la nube, herramientas a su elección</vt:lpstr>
      <vt:lpstr>Base de datos   Desarrollado en sql</vt:lpstr>
      <vt:lpstr> Metodología de desarrollo </vt:lpstr>
      <vt:lpstr> Metodología de desarrollo </vt:lpstr>
      <vt:lpstr>Reportes de Estaciones, Líneas  y buses asignados a ella</vt:lpstr>
      <vt:lpstr>Reportes de Estaciones, Líneas  y buses asignados a ella</vt:lpstr>
      <vt:lpstr>Reportes de Estaciones, Líneas  y buses asignados a ella</vt:lpstr>
      <vt:lpstr>Carta de Aceptación del Proyecto </vt:lpstr>
      <vt:lpstr>TRABAJO DE EQUIPO</vt:lpstr>
      <vt:lpstr>Conclusión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Ingeniería de Software</dc:title>
  <dc:creator>Wilmer Deleón</dc:creator>
  <cp:lastModifiedBy>207733 - WILMER JUAN DELEON</cp:lastModifiedBy>
  <cp:revision>6</cp:revision>
  <dcterms:created xsi:type="dcterms:W3CDTF">2024-05-31T20:57:55Z</dcterms:created>
  <dcterms:modified xsi:type="dcterms:W3CDTF">2024-06-01T05:13:38Z</dcterms:modified>
</cp:coreProperties>
</file>