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25"/>
  </p:notesMasterIdLst>
  <p:sldIdLst>
    <p:sldId id="285" r:id="rId2"/>
    <p:sldId id="288" r:id="rId3"/>
    <p:sldId id="260" r:id="rId4"/>
    <p:sldId id="261" r:id="rId5"/>
    <p:sldId id="290" r:id="rId6"/>
    <p:sldId id="262" r:id="rId7"/>
    <p:sldId id="291" r:id="rId8"/>
    <p:sldId id="292" r:id="rId9"/>
    <p:sldId id="295" r:id="rId10"/>
    <p:sldId id="293" r:id="rId11"/>
    <p:sldId id="294" r:id="rId12"/>
    <p:sldId id="300" r:id="rId13"/>
    <p:sldId id="314" r:id="rId14"/>
    <p:sldId id="309" r:id="rId15"/>
    <p:sldId id="289" r:id="rId16"/>
    <p:sldId id="263" r:id="rId17"/>
    <p:sldId id="302" r:id="rId18"/>
    <p:sldId id="286" r:id="rId19"/>
    <p:sldId id="305" r:id="rId20"/>
    <p:sldId id="308" r:id="rId21"/>
    <p:sldId id="310" r:id="rId22"/>
    <p:sldId id="313" r:id="rId23"/>
    <p:sldId id="311" r:id="rId24"/>
  </p:sldIdLst>
  <p:sldSz cx="9144000" cy="5143500" type="screen16x9"/>
  <p:notesSz cx="6858000" cy="9144000"/>
  <p:embeddedFontLst>
    <p:embeddedFont>
      <p:font typeface="Cabin" pitchFamily="2" charset="77"/>
      <p:regular r:id="rId26"/>
      <p:bold r:id="rId27"/>
      <p:italic r:id="rId28"/>
      <p:boldItalic r:id="rId29"/>
    </p:embeddedFont>
    <p:embeddedFont>
      <p:font typeface="Cabin Condensed" pitchFamily="2" charset="77"/>
      <p:regular r:id="rId30"/>
      <p:bold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0253B0-19BA-4D07-A23E-DB7919561CF4}">
  <a:tblStyle styleId="{D40253B0-19BA-4D07-A23E-DB7919561C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/>
    <p:restoredTop sz="94643"/>
  </p:normalViewPr>
  <p:slideViewPr>
    <p:cSldViewPr snapToGrid="0" snapToObjects="1">
      <p:cViewPr varScale="1">
        <p:scale>
          <a:sx n="183" d="100"/>
          <a:sy n="183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4T11:28:06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24575,'0'-3'0,"0"0"0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4T11:28:06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24575,'0'-3'0,"0"0"0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33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633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607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28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974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3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68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041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74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95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15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34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837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300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1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05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46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91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9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⊙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sz="15000" b="1">
              <a:solidFill>
                <a:srgbClr val="FFFF00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ACFFADA-E81C-F140-A683-638803B743CA}"/>
              </a:ext>
            </a:extLst>
          </p:cNvPr>
          <p:cNvSpPr/>
          <p:nvPr/>
        </p:nvSpPr>
        <p:spPr>
          <a:xfrm>
            <a:off x="5566446" y="3308890"/>
            <a:ext cx="2097521" cy="209288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0E286A-FA70-494F-B10E-90E198D88FCB}"/>
              </a:ext>
            </a:extLst>
          </p:cNvPr>
          <p:cNvSpPr/>
          <p:nvPr/>
        </p:nvSpPr>
        <p:spPr>
          <a:xfrm>
            <a:off x="349008" y="-579353"/>
            <a:ext cx="6310058" cy="62960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801029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000000"/>
                </a:highlight>
              </a:rPr>
              <a:t>Tomato Garden</a:t>
            </a:r>
            <a:endParaRPr dirty="0">
              <a:highlight>
                <a:srgbClr val="000000"/>
              </a:highlight>
            </a:endParaRPr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47DCC163-65C4-3C41-B198-82A2F298FC0F}"/>
              </a:ext>
            </a:extLst>
          </p:cNvPr>
          <p:cNvSpPr txBox="1">
            <a:spLocks/>
          </p:cNvSpPr>
          <p:nvPr/>
        </p:nvSpPr>
        <p:spPr>
          <a:xfrm>
            <a:off x="1031425" y="2802743"/>
            <a:ext cx="4947600" cy="76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GB" sz="2400" dirty="0"/>
              <a:t>An Investigation into Using Real Options for Release Planning</a:t>
            </a:r>
          </a:p>
        </p:txBody>
      </p:sp>
      <p:sp>
        <p:nvSpPr>
          <p:cNvPr id="6" name="Google Shape;58;p13">
            <a:extLst>
              <a:ext uri="{FF2B5EF4-FFF2-40B4-BE49-F238E27FC236}">
                <a16:creationId xmlns:a16="http://schemas.microsoft.com/office/drawing/2014/main" id="{689C8B2A-F37A-0845-83E2-F2ACD125BEA3}"/>
              </a:ext>
            </a:extLst>
          </p:cNvPr>
          <p:cNvSpPr txBox="1">
            <a:spLocks/>
          </p:cNvSpPr>
          <p:nvPr/>
        </p:nvSpPr>
        <p:spPr>
          <a:xfrm>
            <a:off x="5979025" y="4075364"/>
            <a:ext cx="1615241" cy="76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GB" sz="2400" dirty="0"/>
              <a:t>Erin Hughes</a:t>
            </a:r>
          </a:p>
          <a:p>
            <a:r>
              <a:rPr lang="en-GB" sz="2400" dirty="0"/>
              <a:t>40129171</a:t>
            </a:r>
          </a:p>
        </p:txBody>
      </p:sp>
    </p:spTree>
    <p:extLst>
      <p:ext uri="{BB962C8B-B14F-4D97-AF65-F5344CB8AC3E}">
        <p14:creationId xmlns:p14="http://schemas.microsoft.com/office/powerpoint/2010/main" val="3714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0;p18">
            <a:extLst>
              <a:ext uri="{FF2B5EF4-FFF2-40B4-BE49-F238E27FC236}">
                <a16:creationId xmlns:a16="http://schemas.microsoft.com/office/drawing/2014/main" id="{F3BE159C-2E41-B945-94E2-DD77A41A0BDB}"/>
              </a:ext>
            </a:extLst>
          </p:cNvPr>
          <p:cNvSpPr txBox="1">
            <a:spLocks/>
          </p:cNvSpPr>
          <p:nvPr/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50800" indent="0">
              <a:buSzPts val="2800"/>
              <a:buNone/>
            </a:pPr>
            <a:r>
              <a:rPr lang="en-GB" sz="2800" dirty="0"/>
              <a:t>Team A have an important meeting with their supervisors in 12 weeks, or </a:t>
            </a:r>
            <a:r>
              <a:rPr lang="en-GB" sz="2800" b="1" dirty="0">
                <a:solidFill>
                  <a:srgbClr val="C00000"/>
                </a:solidFill>
              </a:rPr>
              <a:t>6 sprints</a:t>
            </a:r>
            <a:r>
              <a:rPr lang="en-GB" sz="2800" dirty="0"/>
              <a:t>. </a:t>
            </a:r>
          </a:p>
          <a:p>
            <a:pPr marL="50800" indent="0">
              <a:buSzPts val="2800"/>
              <a:buNone/>
            </a:pPr>
            <a:endParaRPr lang="en-GB" sz="2800" dirty="0"/>
          </a:p>
          <a:p>
            <a:pPr marL="50800" indent="0">
              <a:buSzPts val="2800"/>
              <a:buNone/>
            </a:pPr>
            <a:r>
              <a:rPr lang="en-GB" sz="2800" dirty="0"/>
              <a:t>They need to be able to show as much new functionality as possible!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2BC71-3613-394D-B5E2-FC9C49150E53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95444" y="1129130"/>
            <a:ext cx="1903406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Scenario: Team A</a:t>
            </a:r>
            <a:endParaRPr dirty="0"/>
          </a:p>
        </p:txBody>
      </p:sp>
      <p:grpSp>
        <p:nvGrpSpPr>
          <p:cNvPr id="10" name="Google Shape;336;p39">
            <a:extLst>
              <a:ext uri="{FF2B5EF4-FFF2-40B4-BE49-F238E27FC236}">
                <a16:creationId xmlns:a16="http://schemas.microsoft.com/office/drawing/2014/main" id="{F5E5CED0-2E9B-A543-AD61-48735F40DC95}"/>
              </a:ext>
            </a:extLst>
          </p:cNvPr>
          <p:cNvGrpSpPr/>
          <p:nvPr/>
        </p:nvGrpSpPr>
        <p:grpSpPr>
          <a:xfrm>
            <a:off x="1675237" y="572449"/>
            <a:ext cx="423613" cy="535741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1" name="Google Shape;337;p39">
              <a:extLst>
                <a:ext uri="{FF2B5EF4-FFF2-40B4-BE49-F238E27FC236}">
                  <a16:creationId xmlns:a16="http://schemas.microsoft.com/office/drawing/2014/main" id="{C72EA2BF-4C25-6747-BD2C-CF706DF3F683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;p39">
              <a:extLst>
                <a:ext uri="{FF2B5EF4-FFF2-40B4-BE49-F238E27FC236}">
                  <a16:creationId xmlns:a16="http://schemas.microsoft.com/office/drawing/2014/main" id="{DD673A04-8725-9F4E-BF02-390A900A1E03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9;p39">
              <a:extLst>
                <a:ext uri="{FF2B5EF4-FFF2-40B4-BE49-F238E27FC236}">
                  <a16:creationId xmlns:a16="http://schemas.microsoft.com/office/drawing/2014/main" id="{4713ABA6-5C88-C34B-948A-B23AD761B65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0;p39">
              <a:extLst>
                <a:ext uri="{FF2B5EF4-FFF2-40B4-BE49-F238E27FC236}">
                  <a16:creationId xmlns:a16="http://schemas.microsoft.com/office/drawing/2014/main" id="{0BB9A378-BDFF-0645-8460-54F9898BABE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1;p39">
              <a:extLst>
                <a:ext uri="{FF2B5EF4-FFF2-40B4-BE49-F238E27FC236}">
                  <a16:creationId xmlns:a16="http://schemas.microsoft.com/office/drawing/2014/main" id="{ABFC47F4-0475-534E-B522-393738A9034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2;p39">
              <a:extLst>
                <a:ext uri="{FF2B5EF4-FFF2-40B4-BE49-F238E27FC236}">
                  <a16:creationId xmlns:a16="http://schemas.microsoft.com/office/drawing/2014/main" id="{B21F52F9-1485-6C49-AA23-13860A10C673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47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FA254A-4451-6840-B0F7-239254468D26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90742" y="1129130"/>
            <a:ext cx="2008108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Helping Team A </a:t>
            </a:r>
            <a:br>
              <a:rPr lang="en" dirty="0"/>
            </a:br>
            <a:r>
              <a:rPr lang="en" dirty="0"/>
              <a:t>With Planning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Evaluate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Determine the </a:t>
            </a:r>
            <a:r>
              <a:rPr lang="en" dirty="0">
                <a:solidFill>
                  <a:schemeClr val="tx1"/>
                </a:solidFill>
              </a:rPr>
              <a:t>value</a:t>
            </a:r>
            <a:r>
              <a:rPr lang="en" dirty="0"/>
              <a:t> of each requirement in Team A’s backlog.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Visualise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Display the evaluated requirements in a way that’s easy to understand.</a:t>
            </a:r>
            <a:endParaRPr dirty="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Choose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Add requirements to the release based on their calculated values.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351;p39">
            <a:extLst>
              <a:ext uri="{FF2B5EF4-FFF2-40B4-BE49-F238E27FC236}">
                <a16:creationId xmlns:a16="http://schemas.microsoft.com/office/drawing/2014/main" id="{914ABB2C-EE02-704C-903D-FAEB9122F8DE}"/>
              </a:ext>
            </a:extLst>
          </p:cNvPr>
          <p:cNvGrpSpPr/>
          <p:nvPr/>
        </p:nvGrpSpPr>
        <p:grpSpPr>
          <a:xfrm>
            <a:off x="1463197" y="555694"/>
            <a:ext cx="635653" cy="537117"/>
            <a:chOff x="3918650" y="293075"/>
            <a:chExt cx="488500" cy="412775"/>
          </a:xfrm>
          <a:solidFill>
            <a:schemeClr val="bg1"/>
          </a:solidFill>
        </p:grpSpPr>
        <p:sp>
          <p:nvSpPr>
            <p:cNvPr id="15" name="Google Shape;352;p39">
              <a:extLst>
                <a:ext uri="{FF2B5EF4-FFF2-40B4-BE49-F238E27FC236}">
                  <a16:creationId xmlns:a16="http://schemas.microsoft.com/office/drawing/2014/main" id="{1544CE03-8F36-EC46-B370-3AD28F5B8CD6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3;p39">
              <a:extLst>
                <a:ext uri="{FF2B5EF4-FFF2-40B4-BE49-F238E27FC236}">
                  <a16:creationId xmlns:a16="http://schemas.microsoft.com/office/drawing/2014/main" id="{E8BA366C-33FB-4342-A16B-754F814ED916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4;p39">
              <a:extLst>
                <a:ext uri="{FF2B5EF4-FFF2-40B4-BE49-F238E27FC236}">
                  <a16:creationId xmlns:a16="http://schemas.microsoft.com/office/drawing/2014/main" id="{49A5EFC7-E5E1-7E49-9699-3DAD599FFC1F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45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57DF30-51AA-7E44-B2D4-AF9DB7D90155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100;p18">
            <a:extLst>
              <a:ext uri="{FF2B5EF4-FFF2-40B4-BE49-F238E27FC236}">
                <a16:creationId xmlns:a16="http://schemas.microsoft.com/office/drawing/2014/main" id="{F3BE159C-2E41-B945-94E2-DD77A41A0BDB}"/>
              </a:ext>
            </a:extLst>
          </p:cNvPr>
          <p:cNvSpPr txBox="1">
            <a:spLocks/>
          </p:cNvSpPr>
          <p:nvPr/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50800" indent="0">
              <a:buSzPts val="2800"/>
              <a:buNone/>
            </a:pPr>
            <a:r>
              <a:rPr lang="en-GB" sz="2400" dirty="0"/>
              <a:t>Team A give each of their requirements a score for </a:t>
            </a:r>
            <a:r>
              <a:rPr lang="en-GB" sz="2400" b="1" dirty="0">
                <a:solidFill>
                  <a:srgbClr val="C00000"/>
                </a:solidFill>
              </a:rPr>
              <a:t>value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C00000"/>
                </a:solidFill>
              </a:rPr>
              <a:t>cost</a:t>
            </a:r>
            <a:r>
              <a:rPr lang="en-GB" sz="2400" dirty="0"/>
              <a:t>, and </a:t>
            </a:r>
            <a:r>
              <a:rPr lang="en-GB" sz="2400" b="1" dirty="0">
                <a:solidFill>
                  <a:srgbClr val="C00000"/>
                </a:solidFill>
              </a:rPr>
              <a:t>risk</a:t>
            </a:r>
            <a:r>
              <a:rPr lang="en-GB" sz="2400" dirty="0"/>
              <a:t>. </a:t>
            </a:r>
          </a:p>
          <a:p>
            <a:pPr marL="50800" indent="0">
              <a:buSzPts val="2800"/>
              <a:buNone/>
            </a:pPr>
            <a:endParaRPr lang="en-GB" sz="2400" dirty="0"/>
          </a:p>
          <a:p>
            <a:pPr marL="50800" indent="0">
              <a:buSzPts val="2800"/>
              <a:buNone/>
            </a:pPr>
            <a:r>
              <a:rPr lang="en-GB" sz="2400" dirty="0"/>
              <a:t>They can only complete </a:t>
            </a:r>
            <a:r>
              <a:rPr lang="en-GB" sz="2400" b="1" dirty="0">
                <a:solidFill>
                  <a:srgbClr val="C00000"/>
                </a:solidFill>
              </a:rPr>
              <a:t>15 cost points per sprint</a:t>
            </a:r>
            <a:r>
              <a:rPr lang="en-GB" sz="2400" dirty="0"/>
              <a:t>.</a:t>
            </a:r>
          </a:p>
          <a:p>
            <a:pPr marL="50800" indent="0">
              <a:buSzPts val="2800"/>
              <a:buNone/>
            </a:pPr>
            <a:endParaRPr lang="en-GB" sz="2400" dirty="0"/>
          </a:p>
          <a:p>
            <a:pPr marL="50800" indent="0">
              <a:buSzPts val="2800"/>
              <a:buNone/>
            </a:pPr>
            <a:r>
              <a:rPr lang="en-GB" sz="2400" dirty="0"/>
              <a:t>Team A also know how much </a:t>
            </a:r>
            <a:r>
              <a:rPr lang="en-GB" sz="2400" b="1" dirty="0">
                <a:solidFill>
                  <a:srgbClr val="C00000"/>
                </a:solidFill>
              </a:rPr>
              <a:t>time</a:t>
            </a:r>
            <a:r>
              <a:rPr lang="en-GB" sz="2400" dirty="0"/>
              <a:t> each requirement has before it’s no longer useful.</a:t>
            </a:r>
          </a:p>
          <a:p>
            <a:pPr marL="50800" indent="0">
              <a:buSzPts val="2800"/>
              <a:buNone/>
            </a:pPr>
            <a:endParaRPr lang="en-GB" sz="2400"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95444" y="1129130"/>
            <a:ext cx="1903406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Scenario: Team A</a:t>
            </a:r>
            <a:endParaRPr dirty="0"/>
          </a:p>
        </p:txBody>
      </p:sp>
      <p:grpSp>
        <p:nvGrpSpPr>
          <p:cNvPr id="10" name="Google Shape;336;p39">
            <a:extLst>
              <a:ext uri="{FF2B5EF4-FFF2-40B4-BE49-F238E27FC236}">
                <a16:creationId xmlns:a16="http://schemas.microsoft.com/office/drawing/2014/main" id="{F5E5CED0-2E9B-A543-AD61-48735F40DC95}"/>
              </a:ext>
            </a:extLst>
          </p:cNvPr>
          <p:cNvGrpSpPr/>
          <p:nvPr/>
        </p:nvGrpSpPr>
        <p:grpSpPr>
          <a:xfrm>
            <a:off x="1675237" y="572449"/>
            <a:ext cx="423613" cy="535741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1" name="Google Shape;337;p39">
              <a:extLst>
                <a:ext uri="{FF2B5EF4-FFF2-40B4-BE49-F238E27FC236}">
                  <a16:creationId xmlns:a16="http://schemas.microsoft.com/office/drawing/2014/main" id="{C72EA2BF-4C25-6747-BD2C-CF706DF3F683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;p39">
              <a:extLst>
                <a:ext uri="{FF2B5EF4-FFF2-40B4-BE49-F238E27FC236}">
                  <a16:creationId xmlns:a16="http://schemas.microsoft.com/office/drawing/2014/main" id="{DD673A04-8725-9F4E-BF02-390A900A1E03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9;p39">
              <a:extLst>
                <a:ext uri="{FF2B5EF4-FFF2-40B4-BE49-F238E27FC236}">
                  <a16:creationId xmlns:a16="http://schemas.microsoft.com/office/drawing/2014/main" id="{4713ABA6-5C88-C34B-948A-B23AD761B65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0;p39">
              <a:extLst>
                <a:ext uri="{FF2B5EF4-FFF2-40B4-BE49-F238E27FC236}">
                  <a16:creationId xmlns:a16="http://schemas.microsoft.com/office/drawing/2014/main" id="{0BB9A378-BDFF-0645-8460-54F9898BABE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1;p39">
              <a:extLst>
                <a:ext uri="{FF2B5EF4-FFF2-40B4-BE49-F238E27FC236}">
                  <a16:creationId xmlns:a16="http://schemas.microsoft.com/office/drawing/2014/main" id="{ABFC47F4-0475-534E-B522-393738A9034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2;p39">
              <a:extLst>
                <a:ext uri="{FF2B5EF4-FFF2-40B4-BE49-F238E27FC236}">
                  <a16:creationId xmlns:a16="http://schemas.microsoft.com/office/drawing/2014/main" id="{B21F52F9-1485-6C49-AA23-13860A10C673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31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FA254A-4451-6840-B0F7-239254468D26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90742" y="1129130"/>
            <a:ext cx="2008108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Options Equations</a:t>
            </a:r>
            <a:endParaRPr dirty="0"/>
          </a:p>
        </p:txBody>
      </p:sp>
      <p:pic>
        <p:nvPicPr>
          <p:cNvPr id="3" name="Graphic 2" descr="Mathematics">
            <a:extLst>
              <a:ext uri="{FF2B5EF4-FFF2-40B4-BE49-F238E27FC236}">
                <a16:creationId xmlns:a16="http://schemas.microsoft.com/office/drawing/2014/main" id="{6F6838D9-C71C-0149-A430-18A73437A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2924" y="466991"/>
            <a:ext cx="765651" cy="765651"/>
          </a:xfrm>
          <a:prstGeom prst="rect">
            <a:avLst/>
          </a:prstGeom>
        </p:spPr>
      </p:pic>
      <p:sp>
        <p:nvSpPr>
          <p:cNvPr id="20" name="Google Shape;129;p20">
            <a:extLst>
              <a:ext uri="{FF2B5EF4-FFF2-40B4-BE49-F238E27FC236}">
                <a16:creationId xmlns:a16="http://schemas.microsoft.com/office/drawing/2014/main" id="{63A30C66-B0FC-3449-8E10-83B50B565F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22385" y="2044233"/>
            <a:ext cx="1699230" cy="527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Value-to-cost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14AED-6508-BF4D-A571-02597F959EAC}"/>
                  </a:ext>
                </a:extLst>
              </p:cNvPr>
              <p:cNvSpPr txBox="1"/>
              <p:nvPr/>
            </p:nvSpPr>
            <p:spPr>
              <a:xfrm>
                <a:off x="3817704" y="2544442"/>
                <a:ext cx="1357202" cy="52751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𝑷𝑽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14AED-6508-BF4D-A571-02597F95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04" y="2544442"/>
                <a:ext cx="1357202" cy="527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9486-C4A1-BA4C-8C9A-3DD0FBC6FA81}"/>
                  </a:ext>
                </a:extLst>
              </p:cNvPr>
              <p:cNvSpPr txBox="1"/>
              <p:nvPr/>
            </p:nvSpPr>
            <p:spPr>
              <a:xfrm>
                <a:off x="6662918" y="2544442"/>
                <a:ext cx="1108319" cy="52200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r-A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ad>
                        <m:radPr>
                          <m:degHide m:val="on"/>
                          <m:ctrlPr>
                            <a:rPr lang="ar-A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ar-A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rad>
                    </m:oMath>
                  </m:oMathPara>
                </a14:m>
                <a:endParaRPr lang="en-GB" sz="600" b="1" dirty="0"/>
              </a:p>
              <a:p>
                <a:endParaRPr lang="en-GB" sz="600" b="1" dirty="0"/>
              </a:p>
              <a:p>
                <a:endParaRPr lang="ar-AE" sz="1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BE9486-C4A1-BA4C-8C9A-3DD0FBC6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18" y="2544442"/>
                <a:ext cx="1108319" cy="5220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29;p20">
            <a:extLst>
              <a:ext uri="{FF2B5EF4-FFF2-40B4-BE49-F238E27FC236}">
                <a16:creationId xmlns:a16="http://schemas.microsoft.com/office/drawing/2014/main" id="{92727131-911D-8B41-B5EF-725CEC7EDDE5}"/>
              </a:ext>
            </a:extLst>
          </p:cNvPr>
          <p:cNvSpPr txBox="1">
            <a:spLocks/>
          </p:cNvSpPr>
          <p:nvPr/>
        </p:nvSpPr>
        <p:spPr>
          <a:xfrm>
            <a:off x="6663568" y="2052488"/>
            <a:ext cx="1108319" cy="42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⊙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b="1" dirty="0"/>
              <a:t>Volatility</a:t>
            </a:r>
          </a:p>
          <a:p>
            <a:pPr marL="0" indent="0">
              <a:buFont typeface="Cabin"/>
              <a:buNone/>
            </a:pPr>
            <a:endParaRPr lang="en-GB" sz="100" b="1" dirty="0"/>
          </a:p>
          <a:p>
            <a:pPr marL="0" indent="0">
              <a:buFont typeface="Cabin"/>
              <a:buNone/>
            </a:pPr>
            <a:endParaRPr lang="en-GB" b="1" dirty="0"/>
          </a:p>
        </p:txBody>
      </p:sp>
      <p:sp>
        <p:nvSpPr>
          <p:cNvPr id="14" name="Google Shape;129;p20">
            <a:extLst>
              <a:ext uri="{FF2B5EF4-FFF2-40B4-BE49-F238E27FC236}">
                <a16:creationId xmlns:a16="http://schemas.microsoft.com/office/drawing/2014/main" id="{C873EC5B-9B91-3F4B-B724-1B40F620E3BB}"/>
              </a:ext>
            </a:extLst>
          </p:cNvPr>
          <p:cNvSpPr txBox="1">
            <a:spLocks/>
          </p:cNvSpPr>
          <p:nvPr/>
        </p:nvSpPr>
        <p:spPr>
          <a:xfrm>
            <a:off x="5455135" y="3978205"/>
            <a:ext cx="874922" cy="5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⊙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b="1" dirty="0"/>
              <a:t>Scores</a:t>
            </a:r>
          </a:p>
          <a:p>
            <a:pPr marL="0" indent="0">
              <a:buFont typeface="Cabin"/>
              <a:buNone/>
            </a:pPr>
            <a:endParaRPr lang="en-GB" b="1" dirty="0"/>
          </a:p>
          <a:p>
            <a:pPr marL="0" indent="0">
              <a:buFont typeface="Cabin"/>
              <a:buNone/>
            </a:pP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5F8265-908B-374A-86EC-E47C8081F5B8}"/>
                  </a:ext>
                </a:extLst>
              </p:cNvPr>
              <p:cNvSpPr txBox="1"/>
              <p:nvPr/>
            </p:nvSpPr>
            <p:spPr>
              <a:xfrm>
                <a:off x="5136337" y="4483138"/>
                <a:ext cx="1512519" cy="30777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5F8265-908B-374A-86EC-E47C8081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337" y="4483138"/>
                <a:ext cx="1512519" cy="307777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2D8613-1BE4-A342-8E13-A3F028C265E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41102" y="3325761"/>
            <a:ext cx="814033" cy="91620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EB381C-7D65-A643-840C-307FA2C5B58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330057" y="3325761"/>
            <a:ext cx="747119" cy="91620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29;p20">
                <a:extLst>
                  <a:ext uri="{FF2B5EF4-FFF2-40B4-BE49-F238E27FC236}">
                    <a16:creationId xmlns:a16="http://schemas.microsoft.com/office/drawing/2014/main" id="{A779F830-2BE7-E543-B722-F2DF9AF64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400" y="479810"/>
                <a:ext cx="2623200" cy="1742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⊙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1pPr>
                <a:lvl2pPr marL="914400" marR="0" lvl="1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2pPr>
                <a:lvl3pPr marL="1371600" marR="0" lvl="2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3pPr>
                <a:lvl4pPr marL="1828800" marR="0" lvl="3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4pPr>
                <a:lvl5pPr marL="2286000" marR="0" lvl="4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5pPr>
                <a:lvl6pPr marL="2743200" marR="0" lvl="5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6pPr>
                <a:lvl7pPr marL="3200400" marR="0" lvl="6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7pPr>
                <a:lvl8pPr marL="3657600" marR="0" lvl="7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8pPr>
                <a:lvl9pPr marL="4114800" marR="0" lvl="8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9pPr>
              </a:lstStyle>
              <a:p>
                <a:pPr marL="50800" indent="0">
                  <a:buSzPts val="2800"/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: requirement value</a:t>
                </a:r>
              </a:p>
              <a:p>
                <a:pPr marL="50800" indent="0">
                  <a:buSzPts val="2800"/>
                  <a:buNone/>
                </a:pPr>
                <a:endParaRPr lang="en-GB" sz="800" dirty="0"/>
              </a:p>
              <a:p>
                <a:pPr marL="50800" indent="0">
                  <a:buSzPts val="2800"/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: requirement cost</a:t>
                </a:r>
              </a:p>
            </p:txBody>
          </p:sp>
        </mc:Choice>
        <mc:Fallback xmlns="">
          <p:sp>
            <p:nvSpPr>
              <p:cNvPr id="16" name="Google Shape;129;p20">
                <a:extLst>
                  <a:ext uri="{FF2B5EF4-FFF2-40B4-BE49-F238E27FC236}">
                    <a16:creationId xmlns:a16="http://schemas.microsoft.com/office/drawing/2014/main" id="{A779F830-2BE7-E543-B722-F2DF9AF64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00" y="479810"/>
                <a:ext cx="2623200" cy="1742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129;p20">
                <a:extLst>
                  <a:ext uri="{FF2B5EF4-FFF2-40B4-BE49-F238E27FC236}">
                    <a16:creationId xmlns:a16="http://schemas.microsoft.com/office/drawing/2014/main" id="{AA58C2BA-E63B-DE4B-8031-2438A176A6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000" y="471230"/>
                <a:ext cx="2623200" cy="1742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 eaLnBrk="1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⊙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1pPr>
                <a:lvl2pPr marL="914400" marR="0" lvl="1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2pPr>
                <a:lvl3pPr marL="1371600" marR="0" lvl="2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3pPr>
                <a:lvl4pPr marL="1828800" marR="0" lvl="3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4pPr>
                <a:lvl5pPr marL="2286000" marR="0" lvl="4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5pPr>
                <a:lvl6pPr marL="2743200" marR="0" lvl="5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6pPr>
                <a:lvl7pPr marL="3200400" marR="0" lvl="6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7pPr>
                <a:lvl8pPr marL="3657600" marR="0" lvl="7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8pPr>
                <a:lvl9pPr marL="4114800" marR="0" lvl="8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9pPr>
              </a:lstStyle>
              <a:p>
                <a:pPr marL="50800" indent="0">
                  <a:buSzPts val="280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: requirement risk</a:t>
                </a:r>
              </a:p>
              <a:p>
                <a:pPr marL="50800" indent="0">
                  <a:buSzPts val="2800"/>
                  <a:buNone/>
                </a:pPr>
                <a:endParaRPr lang="en-GB" sz="800" dirty="0"/>
              </a:p>
              <a:p>
                <a:pPr marL="50800" indent="0">
                  <a:buSzPts val="2800"/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: time until expiry</a:t>
                </a:r>
              </a:p>
            </p:txBody>
          </p:sp>
        </mc:Choice>
        <mc:Fallback xmlns="">
          <p:sp>
            <p:nvSpPr>
              <p:cNvPr id="18" name="Google Shape;129;p20">
                <a:extLst>
                  <a:ext uri="{FF2B5EF4-FFF2-40B4-BE49-F238E27FC236}">
                    <a16:creationId xmlns:a16="http://schemas.microsoft.com/office/drawing/2014/main" id="{AA58C2BA-E63B-DE4B-8031-2438A176A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00" y="471230"/>
                <a:ext cx="2623200" cy="1742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8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0" grpId="0" animBg="1"/>
      <p:bldP spid="11" grpId="0" animBg="1"/>
      <p:bldP spid="12" grpId="0"/>
      <p:bldP spid="14" grpId="0"/>
      <p:bldP spid="15" grpId="0" animBg="1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F8607B-3E4F-7249-AA85-48870741B815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Google Shape;320;p37"/>
          <p:cNvSpPr txBox="1">
            <a:spLocks noGrp="1"/>
          </p:cNvSpPr>
          <p:nvPr>
            <p:ph type="title"/>
          </p:nvPr>
        </p:nvSpPr>
        <p:spPr>
          <a:xfrm>
            <a:off x="279206" y="1129130"/>
            <a:ext cx="1819644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</a:t>
            </a:r>
            <a:r>
              <a:rPr lang="en" dirty="0" err="1"/>
              <a:t>Visualise</a:t>
            </a:r>
            <a:r>
              <a:rPr lang="en" dirty="0"/>
              <a:t> the Requirements</a:t>
            </a:r>
            <a:endParaRPr dirty="0"/>
          </a:p>
        </p:txBody>
      </p:sp>
      <p:grpSp>
        <p:nvGrpSpPr>
          <p:cNvPr id="7" name="Google Shape;472;p39">
            <a:extLst>
              <a:ext uri="{FF2B5EF4-FFF2-40B4-BE49-F238E27FC236}">
                <a16:creationId xmlns:a16="http://schemas.microsoft.com/office/drawing/2014/main" id="{D7A9B64C-2FB0-CF44-BBBD-D3A3426652E9}"/>
              </a:ext>
            </a:extLst>
          </p:cNvPr>
          <p:cNvGrpSpPr/>
          <p:nvPr/>
        </p:nvGrpSpPr>
        <p:grpSpPr>
          <a:xfrm>
            <a:off x="1765983" y="666707"/>
            <a:ext cx="244301" cy="398258"/>
            <a:chOff x="6730350" y="2315900"/>
            <a:chExt cx="257700" cy="420100"/>
          </a:xfrm>
          <a:solidFill>
            <a:schemeClr val="bg1"/>
          </a:solidFill>
        </p:grpSpPr>
        <p:sp>
          <p:nvSpPr>
            <p:cNvPr id="8" name="Google Shape;473;p39">
              <a:extLst>
                <a:ext uri="{FF2B5EF4-FFF2-40B4-BE49-F238E27FC236}">
                  <a16:creationId xmlns:a16="http://schemas.microsoft.com/office/drawing/2014/main" id="{C7472811-E959-934B-9C9B-B1B69147F584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39">
              <a:extLst>
                <a:ext uri="{FF2B5EF4-FFF2-40B4-BE49-F238E27FC236}">
                  <a16:creationId xmlns:a16="http://schemas.microsoft.com/office/drawing/2014/main" id="{809845F1-4D2E-5D47-B8AB-D9B24C372AAF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39">
              <a:extLst>
                <a:ext uri="{FF2B5EF4-FFF2-40B4-BE49-F238E27FC236}">
                  <a16:creationId xmlns:a16="http://schemas.microsoft.com/office/drawing/2014/main" id="{06F5431A-CB42-A742-8C04-30B7F29EFBB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39">
              <a:extLst>
                <a:ext uri="{FF2B5EF4-FFF2-40B4-BE49-F238E27FC236}">
                  <a16:creationId xmlns:a16="http://schemas.microsoft.com/office/drawing/2014/main" id="{1FF87891-9DBA-8246-BD4A-47A67F4B8ECE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39">
              <a:extLst>
                <a:ext uri="{FF2B5EF4-FFF2-40B4-BE49-F238E27FC236}">
                  <a16:creationId xmlns:a16="http://schemas.microsoft.com/office/drawing/2014/main" id="{4DD2D399-9F0E-4B4C-8985-B0F9235FB09E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100;p18">
                <a:extLst>
                  <a:ext uri="{FF2B5EF4-FFF2-40B4-BE49-F238E27FC236}">
                    <a16:creationId xmlns:a16="http://schemas.microsoft.com/office/drawing/2014/main" id="{A1226F20-55F5-B043-ADAD-C7135C1AC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1075" y="1007295"/>
                <a:ext cx="5561100" cy="357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 eaLnBrk="1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Cabin"/>
                  <a:buChar char="⊙"/>
                  <a:defRPr sz="30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1pPr>
                <a:lvl2pPr marL="914400" marR="0" lvl="1" indent="-3810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bin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2pPr>
                <a:lvl3pPr marL="1371600" marR="0" lvl="2" indent="-3810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bin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3pPr>
                <a:lvl4pPr marL="1828800" marR="0" lvl="3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4pPr>
                <a:lvl5pPr marL="2286000" marR="0" lvl="4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5pPr>
                <a:lvl6pPr marL="2743200" marR="0" lvl="5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6pPr>
                <a:lvl7pPr marL="3200400" marR="0" lvl="6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7pPr>
                <a:lvl8pPr marL="3657600" marR="0" lvl="7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8pPr>
                <a:lvl9pPr marL="4114800" marR="0" lvl="8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bin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Cabin"/>
                    <a:ea typeface="Cabin"/>
                    <a:cs typeface="Cabin"/>
                    <a:sym typeface="Cabin"/>
                  </a:defRPr>
                </a:lvl9pPr>
              </a:lstStyle>
              <a:p>
                <a:pPr marL="50800" indent="0">
                  <a:buSzPts val="2800"/>
                  <a:buNone/>
                </a:pPr>
                <a:endParaRPr lang="en-GB" sz="100" dirty="0"/>
              </a:p>
              <a:p>
                <a:pPr indent="-406400">
                  <a:buSzPts val="2800"/>
                </a:pPr>
                <a:r>
                  <a:rPr lang="en-GB" sz="2800" dirty="0"/>
                  <a:t>Use a scatter graph called an </a:t>
                </a:r>
                <a:r>
                  <a:rPr lang="en-GB" sz="2800" b="1" dirty="0">
                    <a:solidFill>
                      <a:srgbClr val="C00000"/>
                    </a:solidFill>
                  </a:rPr>
                  <a:t>Options Space</a:t>
                </a:r>
              </a:p>
              <a:p>
                <a:pPr indent="-406400">
                  <a:buSzPts val="2800"/>
                </a:pPr>
                <a:r>
                  <a:rPr lang="en-GB" sz="2800" dirty="0"/>
                  <a:t>If we take value-to-cost as the </a:t>
                </a:r>
                <a:r>
                  <a:rPr lang="en-GB" sz="280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co-ordinate and volatility as the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/>
                  <a:t> co-ordinate…</a:t>
                </a:r>
              </a:p>
            </p:txBody>
          </p:sp>
        </mc:Choice>
        <mc:Fallback xmlns="">
          <p:sp>
            <p:nvSpPr>
              <p:cNvPr id="16" name="Google Shape;100;p18">
                <a:extLst>
                  <a:ext uri="{FF2B5EF4-FFF2-40B4-BE49-F238E27FC236}">
                    <a16:creationId xmlns:a16="http://schemas.microsoft.com/office/drawing/2014/main" id="{A1226F20-55F5-B043-ADAD-C7135C1A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75" y="1007295"/>
                <a:ext cx="5561100" cy="3571200"/>
              </a:xfrm>
              <a:prstGeom prst="rect">
                <a:avLst/>
              </a:prstGeom>
              <a:blipFill>
                <a:blip r:embed="rId3"/>
                <a:stretch>
                  <a:fillRect l="-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89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FD61B5-4075-2847-9C79-47657919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34" y="-49"/>
            <a:ext cx="6426829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2731B2-031C-154D-8B21-209BA974E33B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284325" y="1129125"/>
            <a:ext cx="1814400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Options Space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10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4DB728-B08C-494B-B518-2D504291D09C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1742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Random Algorithm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Randomly chooses requirements to add to the release</a:t>
            </a:r>
            <a:endParaRPr sz="1600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Algorithms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1742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Best Random Algorithm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Does 10 iterations of the random algorithm and picks the most valuable release</a:t>
            </a:r>
            <a:endParaRPr sz="1600"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  <a:solidFill>
            <a:schemeClr val="bg1"/>
          </a:solidFill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9;p20">
            <a:extLst>
              <a:ext uri="{FF2B5EF4-FFF2-40B4-BE49-F238E27FC236}">
                <a16:creationId xmlns:a16="http://schemas.microsoft.com/office/drawing/2014/main" id="{5DB0DBDE-F8FD-4D48-AA4E-B2F44427292A}"/>
              </a:ext>
            </a:extLst>
          </p:cNvPr>
          <p:cNvSpPr txBox="1">
            <a:spLocks/>
          </p:cNvSpPr>
          <p:nvPr/>
        </p:nvSpPr>
        <p:spPr>
          <a:xfrm>
            <a:off x="3082175" y="3007634"/>
            <a:ext cx="2623200" cy="174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b="1" dirty="0"/>
              <a:t>Greedy Algorithm</a:t>
            </a:r>
          </a:p>
          <a:p>
            <a:pPr marL="0" indent="0">
              <a:buFont typeface="Cabin"/>
              <a:buNone/>
            </a:pPr>
            <a:r>
              <a:rPr lang="en-GB" sz="1600" dirty="0"/>
              <a:t>Continuously adds the best scoring requirements to the release</a:t>
            </a:r>
          </a:p>
        </p:txBody>
      </p:sp>
      <p:sp>
        <p:nvSpPr>
          <p:cNvPr id="14" name="Google Shape;131;p20">
            <a:extLst>
              <a:ext uri="{FF2B5EF4-FFF2-40B4-BE49-F238E27FC236}">
                <a16:creationId xmlns:a16="http://schemas.microsoft.com/office/drawing/2014/main" id="{21877EE6-A647-BA48-A1BB-F58790AD1830}"/>
              </a:ext>
            </a:extLst>
          </p:cNvPr>
          <p:cNvSpPr txBox="1">
            <a:spLocks/>
          </p:cNvSpPr>
          <p:nvPr/>
        </p:nvSpPr>
        <p:spPr>
          <a:xfrm>
            <a:off x="5863323" y="3007634"/>
            <a:ext cx="2623200" cy="174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⊙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●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○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■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b="1" dirty="0"/>
              <a:t>Knapsack Algorithm</a:t>
            </a:r>
          </a:p>
          <a:p>
            <a:pPr marL="0" indent="0">
              <a:buFont typeface="Cabin"/>
              <a:buNone/>
            </a:pPr>
            <a:r>
              <a:rPr lang="en-GB" sz="1600" dirty="0"/>
              <a:t>Considers how to obtain the most value while not exceeding the cost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2733750" y="2439127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Tomato Garden Application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6748F-B952-B748-9010-70443C0C9CDE}"/>
              </a:ext>
            </a:extLst>
          </p:cNvPr>
          <p:cNvSpPr/>
          <p:nvPr/>
        </p:nvSpPr>
        <p:spPr>
          <a:xfrm>
            <a:off x="2254589" y="251285"/>
            <a:ext cx="4634822" cy="46418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595C9B7-FA28-C644-B2D3-4C7877F398F2}"/>
              </a:ext>
            </a:extLst>
          </p:cNvPr>
          <p:cNvSpPr/>
          <p:nvPr/>
        </p:nvSpPr>
        <p:spPr>
          <a:xfrm>
            <a:off x="349008" y="-579353"/>
            <a:ext cx="6310058" cy="62960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47CB59-953E-B74B-B6F1-AA7863F54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8" t="6600" r="12385"/>
          <a:stretch/>
        </p:blipFill>
        <p:spPr>
          <a:xfrm>
            <a:off x="1398489" y="973068"/>
            <a:ext cx="4210500" cy="2688600"/>
          </a:xfrm>
          <a:prstGeom prst="rect">
            <a:avLst/>
          </a:prstGeom>
        </p:spPr>
      </p:pic>
      <p:sp>
        <p:nvSpPr>
          <p:cNvPr id="305" name="Google Shape;305;p35"/>
          <p:cNvSpPr/>
          <p:nvPr/>
        </p:nvSpPr>
        <p:spPr>
          <a:xfrm>
            <a:off x="1206205" y="783101"/>
            <a:ext cx="4594908" cy="35771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1398489" y="973068"/>
            <a:ext cx="4210500" cy="2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latin typeface="Cabin Condensed"/>
                <a:ea typeface="Cabin Condensed"/>
                <a:cs typeface="Cabin Condensed"/>
                <a:sym typeface="Cabin Condensed"/>
              </a:rPr>
              <a:t>Demo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latin typeface="Cabin Condensed"/>
                <a:ea typeface="Cabin Condensed"/>
                <a:cs typeface="Cabin Condensed"/>
                <a:sym typeface="Cabin Condensed"/>
              </a:rPr>
              <a:t>The Tomato Garden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6209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2433093" y="1851504"/>
            <a:ext cx="427781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6748F-B952-B748-9010-70443C0C9CDE}"/>
              </a:ext>
            </a:extLst>
          </p:cNvPr>
          <p:cNvSpPr/>
          <p:nvPr/>
        </p:nvSpPr>
        <p:spPr>
          <a:xfrm>
            <a:off x="2254589" y="251285"/>
            <a:ext cx="4634822" cy="46418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2733750" y="2110512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</a:t>
            </a:r>
            <a:br>
              <a:rPr lang="en" dirty="0"/>
            </a:br>
            <a:r>
              <a:rPr lang="en" dirty="0"/>
              <a:t>Real Options?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6748F-B952-B748-9010-70443C0C9CDE}"/>
              </a:ext>
            </a:extLst>
          </p:cNvPr>
          <p:cNvSpPr/>
          <p:nvPr/>
        </p:nvSpPr>
        <p:spPr>
          <a:xfrm>
            <a:off x="2254589" y="251285"/>
            <a:ext cx="4634822" cy="46418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FA254A-4451-6840-B0F7-239254468D26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90742" y="1129130"/>
            <a:ext cx="2008108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Have </a:t>
            </a:r>
            <a:r>
              <a:rPr lang="en" dirty="0"/>
              <a:t>Team A’s Problems Been Solved?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Evaluate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Team A’s requirements were evaluated using the options equations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Visualise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requirements were then plotted on the interactive options space based on this evaluation</a:t>
            </a:r>
            <a:endParaRPr dirty="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Choose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Requirements were chosen for release using four different selection algorithms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351;p39">
            <a:extLst>
              <a:ext uri="{FF2B5EF4-FFF2-40B4-BE49-F238E27FC236}">
                <a16:creationId xmlns:a16="http://schemas.microsoft.com/office/drawing/2014/main" id="{914ABB2C-EE02-704C-903D-FAEB9122F8DE}"/>
              </a:ext>
            </a:extLst>
          </p:cNvPr>
          <p:cNvGrpSpPr/>
          <p:nvPr/>
        </p:nvGrpSpPr>
        <p:grpSpPr>
          <a:xfrm>
            <a:off x="1463197" y="555694"/>
            <a:ext cx="635653" cy="537117"/>
            <a:chOff x="3918650" y="293075"/>
            <a:chExt cx="488500" cy="412775"/>
          </a:xfrm>
          <a:solidFill>
            <a:schemeClr val="bg1"/>
          </a:solidFill>
        </p:grpSpPr>
        <p:sp>
          <p:nvSpPr>
            <p:cNvPr id="15" name="Google Shape;352;p39">
              <a:extLst>
                <a:ext uri="{FF2B5EF4-FFF2-40B4-BE49-F238E27FC236}">
                  <a16:creationId xmlns:a16="http://schemas.microsoft.com/office/drawing/2014/main" id="{1544CE03-8F36-EC46-B370-3AD28F5B8CD6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3;p39">
              <a:extLst>
                <a:ext uri="{FF2B5EF4-FFF2-40B4-BE49-F238E27FC236}">
                  <a16:creationId xmlns:a16="http://schemas.microsoft.com/office/drawing/2014/main" id="{E8BA366C-33FB-4342-A16B-754F814ED916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4;p39">
              <a:extLst>
                <a:ext uri="{FF2B5EF4-FFF2-40B4-BE49-F238E27FC236}">
                  <a16:creationId xmlns:a16="http://schemas.microsoft.com/office/drawing/2014/main" id="{49A5EFC7-E5E1-7E49-9699-3DAD599FFC1F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90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D87D57-3CB8-964D-8BCC-595F252627B1}"/>
              </a:ext>
            </a:extLst>
          </p:cNvPr>
          <p:cNvSpPr/>
          <p:nvPr/>
        </p:nvSpPr>
        <p:spPr>
          <a:xfrm rot="5400000">
            <a:off x="3588674" y="-1315325"/>
            <a:ext cx="1975720" cy="92557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0" y="228893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Real Options </a:t>
            </a:r>
            <a:r>
              <a:rPr lang="en" sz="6000" u="sng" dirty="0">
                <a:solidFill>
                  <a:schemeClr val="bg1"/>
                </a:solidFill>
              </a:rPr>
              <a:t>can</a:t>
            </a:r>
            <a:r>
              <a:rPr lang="en" sz="6000" dirty="0">
                <a:solidFill>
                  <a:schemeClr val="bg1"/>
                </a:solidFill>
              </a:rPr>
              <a:t> therefore be used to plan valuable releases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294967295"/>
          </p:nvPr>
        </p:nvSpPr>
        <p:spPr>
          <a:xfrm>
            <a:off x="265246" y="4176653"/>
            <a:ext cx="861350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B</a:t>
            </a:r>
            <a:r>
              <a:rPr lang="en" sz="1800" dirty="0" err="1">
                <a:solidFill>
                  <a:schemeClr val="tx1"/>
                </a:solidFill>
              </a:rPr>
              <a:t>ased</a:t>
            </a:r>
            <a:r>
              <a:rPr lang="en" sz="1800" dirty="0">
                <a:solidFill>
                  <a:schemeClr val="tx1"/>
                </a:solidFill>
              </a:rPr>
              <a:t> on the results of the Team A experiments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870807" y="7175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 rot="1799983">
            <a:off x="5511613" y="1388461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355;p39">
            <a:extLst>
              <a:ext uri="{FF2B5EF4-FFF2-40B4-BE49-F238E27FC236}">
                <a16:creationId xmlns:a16="http://schemas.microsoft.com/office/drawing/2014/main" id="{CD7B8330-39C1-684F-AA1D-A2CE96F8C21C}"/>
              </a:ext>
            </a:extLst>
          </p:cNvPr>
          <p:cNvGrpSpPr/>
          <p:nvPr/>
        </p:nvGrpSpPr>
        <p:grpSpPr>
          <a:xfrm>
            <a:off x="4346037" y="717558"/>
            <a:ext cx="1128805" cy="1334591"/>
            <a:chOff x="4636075" y="261925"/>
            <a:chExt cx="401800" cy="475050"/>
          </a:xfrm>
          <a:solidFill>
            <a:schemeClr val="tx1"/>
          </a:solidFill>
        </p:grpSpPr>
        <p:sp>
          <p:nvSpPr>
            <p:cNvPr id="16" name="Google Shape;356;p39">
              <a:extLst>
                <a:ext uri="{FF2B5EF4-FFF2-40B4-BE49-F238E27FC236}">
                  <a16:creationId xmlns:a16="http://schemas.microsoft.com/office/drawing/2014/main" id="{85589200-1369-9A44-9F3C-7DEF5786AC0A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;p39">
              <a:extLst>
                <a:ext uri="{FF2B5EF4-FFF2-40B4-BE49-F238E27FC236}">
                  <a16:creationId xmlns:a16="http://schemas.microsoft.com/office/drawing/2014/main" id="{CDEDDF9F-CE9E-2B4E-9D37-DBDC6D7E1AD6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8;p39">
              <a:extLst>
                <a:ext uri="{FF2B5EF4-FFF2-40B4-BE49-F238E27FC236}">
                  <a16:creationId xmlns:a16="http://schemas.microsoft.com/office/drawing/2014/main" id="{4741C98D-306E-554F-A8AB-BBFEBF621714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9;p39">
              <a:extLst>
                <a:ext uri="{FF2B5EF4-FFF2-40B4-BE49-F238E27FC236}">
                  <a16:creationId xmlns:a16="http://schemas.microsoft.com/office/drawing/2014/main" id="{813FF09E-9C9F-E24C-B2F0-5BA9EBB05AFE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69;p39">
            <a:extLst>
              <a:ext uri="{FF2B5EF4-FFF2-40B4-BE49-F238E27FC236}">
                <a16:creationId xmlns:a16="http://schemas.microsoft.com/office/drawing/2014/main" id="{FEDFCFA3-ACCE-D042-A2F0-EED97C36FD93}"/>
              </a:ext>
            </a:extLst>
          </p:cNvPr>
          <p:cNvGrpSpPr/>
          <p:nvPr/>
        </p:nvGrpSpPr>
        <p:grpSpPr>
          <a:xfrm rot="21134435">
            <a:off x="3586471" y="1414487"/>
            <a:ext cx="568000" cy="525073"/>
            <a:chOff x="5975075" y="2327500"/>
            <a:chExt cx="420100" cy="388350"/>
          </a:xfrm>
          <a:solidFill>
            <a:schemeClr val="tx1"/>
          </a:solidFill>
        </p:grpSpPr>
        <p:sp>
          <p:nvSpPr>
            <p:cNvPr id="22" name="Google Shape;470;p39">
              <a:extLst>
                <a:ext uri="{FF2B5EF4-FFF2-40B4-BE49-F238E27FC236}">
                  <a16:creationId xmlns:a16="http://schemas.microsoft.com/office/drawing/2014/main" id="{BC1D0E00-5921-EB4F-BA6A-9FF1C81A7372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1;p39">
              <a:extLst>
                <a:ext uri="{FF2B5EF4-FFF2-40B4-BE49-F238E27FC236}">
                  <a16:creationId xmlns:a16="http://schemas.microsoft.com/office/drawing/2014/main" id="{CD3AE52A-2995-D448-8605-5B6B52250EAB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23;p19">
            <a:extLst>
              <a:ext uri="{FF2B5EF4-FFF2-40B4-BE49-F238E27FC236}">
                <a16:creationId xmlns:a16="http://schemas.microsoft.com/office/drawing/2014/main" id="{66C95867-9D17-2C43-9BC4-122C0F9FD982}"/>
              </a:ext>
            </a:extLst>
          </p:cNvPr>
          <p:cNvSpPr/>
          <p:nvPr/>
        </p:nvSpPr>
        <p:spPr>
          <a:xfrm rot="20694779">
            <a:off x="5183954" y="509188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3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F8607B-3E4F-7249-AA85-48870741B815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Google Shape;320;p37"/>
          <p:cNvSpPr txBox="1">
            <a:spLocks noGrp="1"/>
          </p:cNvSpPr>
          <p:nvPr>
            <p:ph type="title"/>
          </p:nvPr>
        </p:nvSpPr>
        <p:spPr>
          <a:xfrm>
            <a:off x="349008" y="1129130"/>
            <a:ext cx="1749842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Areas for Improvement</a:t>
            </a:r>
            <a:endParaRPr dirty="0"/>
          </a:p>
        </p:txBody>
      </p:sp>
      <p:grpSp>
        <p:nvGrpSpPr>
          <p:cNvPr id="7" name="Google Shape;472;p39">
            <a:extLst>
              <a:ext uri="{FF2B5EF4-FFF2-40B4-BE49-F238E27FC236}">
                <a16:creationId xmlns:a16="http://schemas.microsoft.com/office/drawing/2014/main" id="{D7A9B64C-2FB0-CF44-BBBD-D3A3426652E9}"/>
              </a:ext>
            </a:extLst>
          </p:cNvPr>
          <p:cNvGrpSpPr/>
          <p:nvPr/>
        </p:nvGrpSpPr>
        <p:grpSpPr>
          <a:xfrm>
            <a:off x="1765983" y="666707"/>
            <a:ext cx="244301" cy="398258"/>
            <a:chOff x="6730350" y="2315900"/>
            <a:chExt cx="257700" cy="420100"/>
          </a:xfrm>
          <a:solidFill>
            <a:schemeClr val="bg1"/>
          </a:solidFill>
        </p:grpSpPr>
        <p:sp>
          <p:nvSpPr>
            <p:cNvPr id="8" name="Google Shape;473;p39">
              <a:extLst>
                <a:ext uri="{FF2B5EF4-FFF2-40B4-BE49-F238E27FC236}">
                  <a16:creationId xmlns:a16="http://schemas.microsoft.com/office/drawing/2014/main" id="{C7472811-E959-934B-9C9B-B1B69147F584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39">
              <a:extLst>
                <a:ext uri="{FF2B5EF4-FFF2-40B4-BE49-F238E27FC236}">
                  <a16:creationId xmlns:a16="http://schemas.microsoft.com/office/drawing/2014/main" id="{809845F1-4D2E-5D47-B8AB-D9B24C372AAF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39">
              <a:extLst>
                <a:ext uri="{FF2B5EF4-FFF2-40B4-BE49-F238E27FC236}">
                  <a16:creationId xmlns:a16="http://schemas.microsoft.com/office/drawing/2014/main" id="{06F5431A-CB42-A742-8C04-30B7F29EFBB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39">
              <a:extLst>
                <a:ext uri="{FF2B5EF4-FFF2-40B4-BE49-F238E27FC236}">
                  <a16:creationId xmlns:a16="http://schemas.microsoft.com/office/drawing/2014/main" id="{1FF87891-9DBA-8246-BD4A-47A67F4B8ECE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39">
              <a:extLst>
                <a:ext uri="{FF2B5EF4-FFF2-40B4-BE49-F238E27FC236}">
                  <a16:creationId xmlns:a16="http://schemas.microsoft.com/office/drawing/2014/main" id="{4DD2D399-9F0E-4B4C-8985-B0F9235FB09E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0;p18">
            <a:extLst>
              <a:ext uri="{FF2B5EF4-FFF2-40B4-BE49-F238E27FC236}">
                <a16:creationId xmlns:a16="http://schemas.microsoft.com/office/drawing/2014/main" id="{A1226F20-55F5-B043-ADAD-C7135C1ACC42}"/>
              </a:ext>
            </a:extLst>
          </p:cNvPr>
          <p:cNvSpPr txBox="1">
            <a:spLocks/>
          </p:cNvSpPr>
          <p:nvPr/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50800" indent="0">
              <a:buSzPts val="2800"/>
              <a:buNone/>
            </a:pPr>
            <a:endParaRPr lang="en-GB" sz="100" dirty="0"/>
          </a:p>
          <a:p>
            <a:pPr indent="-406400">
              <a:buSzPts val="2800"/>
            </a:pPr>
            <a:r>
              <a:rPr lang="en-GB" sz="2800" dirty="0"/>
              <a:t>Implement more selection algorithms – is there a better way to select the requirements? </a:t>
            </a:r>
          </a:p>
          <a:p>
            <a:pPr indent="-406400">
              <a:buSzPts val="2800"/>
            </a:pPr>
            <a:r>
              <a:rPr lang="en-GB" sz="2800" dirty="0"/>
              <a:t>Enhance the application for user input</a:t>
            </a:r>
          </a:p>
          <a:p>
            <a:pPr indent="-406400">
              <a:buSzPts val="2800"/>
            </a:pPr>
            <a:r>
              <a:rPr lang="en-GB" sz="2800" dirty="0"/>
              <a:t>Conduct user testing with software developers</a:t>
            </a:r>
          </a:p>
        </p:txBody>
      </p:sp>
    </p:spTree>
    <p:extLst>
      <p:ext uri="{BB962C8B-B14F-4D97-AF65-F5344CB8AC3E}">
        <p14:creationId xmlns:p14="http://schemas.microsoft.com/office/powerpoint/2010/main" val="8490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0E286A-FA70-494F-B10E-90E198D88FCB}"/>
              </a:ext>
            </a:extLst>
          </p:cNvPr>
          <p:cNvSpPr/>
          <p:nvPr/>
        </p:nvSpPr>
        <p:spPr>
          <a:xfrm>
            <a:off x="349008" y="-579353"/>
            <a:ext cx="6310058" cy="62960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831309"/>
            <a:ext cx="35405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47DCC163-65C4-3C41-B198-82A2F298FC0F}"/>
              </a:ext>
            </a:extLst>
          </p:cNvPr>
          <p:cNvSpPr txBox="1">
            <a:spLocks/>
          </p:cNvSpPr>
          <p:nvPr/>
        </p:nvSpPr>
        <p:spPr>
          <a:xfrm>
            <a:off x="1031425" y="2772463"/>
            <a:ext cx="2137564" cy="76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GB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0330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C3A474-B0F8-AC42-A331-312D671BFCDB}"/>
              </a:ext>
            </a:extLst>
          </p:cNvPr>
          <p:cNvSpPr/>
          <p:nvPr/>
        </p:nvSpPr>
        <p:spPr>
          <a:xfrm>
            <a:off x="5276993" y="2398222"/>
            <a:ext cx="2212711" cy="3685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BC170-A24E-2649-87FE-45B5D463D017}"/>
              </a:ext>
            </a:extLst>
          </p:cNvPr>
          <p:cNvSpPr/>
          <p:nvPr/>
        </p:nvSpPr>
        <p:spPr>
          <a:xfrm>
            <a:off x="5276993" y="1919542"/>
            <a:ext cx="1849743" cy="478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7F5E4D-EE93-104D-8615-A58C403D6206}"/>
              </a:ext>
            </a:extLst>
          </p:cNvPr>
          <p:cNvSpPr/>
          <p:nvPr/>
        </p:nvSpPr>
        <p:spPr>
          <a:xfrm>
            <a:off x="5276994" y="1440862"/>
            <a:ext cx="1982365" cy="478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8BF66-A39D-0044-9D2F-5358207A8E88}"/>
              </a:ext>
            </a:extLst>
          </p:cNvPr>
          <p:cNvSpPr/>
          <p:nvPr/>
        </p:nvSpPr>
        <p:spPr>
          <a:xfrm>
            <a:off x="2756501" y="1440862"/>
            <a:ext cx="2520493" cy="1804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8CDE6-7C50-3640-99BF-69FB20FB301D}"/>
              </a:ext>
            </a:extLst>
          </p:cNvPr>
          <p:cNvSpPr/>
          <p:nvPr/>
        </p:nvSpPr>
        <p:spPr>
          <a:xfrm>
            <a:off x="1207697" y="877230"/>
            <a:ext cx="1207698" cy="957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Real Options is an approach that allows people to make optimal decisions within their current context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93;p17">
            <a:extLst>
              <a:ext uri="{FF2B5EF4-FFF2-40B4-BE49-F238E27FC236}">
                <a16:creationId xmlns:a16="http://schemas.microsoft.com/office/drawing/2014/main" id="{59CCAA38-D582-8843-980D-24847F84F20A}"/>
              </a:ext>
            </a:extLst>
          </p:cNvPr>
          <p:cNvSpPr txBox="1">
            <a:spLocks/>
          </p:cNvSpPr>
          <p:nvPr/>
        </p:nvSpPr>
        <p:spPr>
          <a:xfrm>
            <a:off x="2676525" y="3245438"/>
            <a:ext cx="4905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sz="2000" dirty="0">
                <a:solidFill>
                  <a:schemeClr val="tx1"/>
                </a:solidFill>
              </a:rPr>
              <a:t>Olav </a:t>
            </a:r>
            <a:r>
              <a:rPr lang="en-GB" sz="2000" dirty="0" err="1">
                <a:solidFill>
                  <a:schemeClr val="tx1"/>
                </a:solidFill>
              </a:rPr>
              <a:t>Maassen</a:t>
            </a:r>
            <a:r>
              <a:rPr lang="en-GB" sz="2000" dirty="0">
                <a:solidFill>
                  <a:schemeClr val="tx1"/>
                </a:solidFill>
              </a:rPr>
              <a:t> and Chris Matts, “’Real Options’ Underlie Agile Practices”</a:t>
            </a:r>
          </a:p>
        </p:txBody>
      </p:sp>
      <p:pic>
        <p:nvPicPr>
          <p:cNvPr id="6" name="Graphic 5" descr="Open quotation mark">
            <a:extLst>
              <a:ext uri="{FF2B5EF4-FFF2-40B4-BE49-F238E27FC236}">
                <a16:creationId xmlns:a16="http://schemas.microsoft.com/office/drawing/2014/main" id="{453A11D2-B240-B04C-9E2C-40128E02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564" y="877230"/>
            <a:ext cx="1199071" cy="11990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F4E8B5-8052-654D-BF0B-28E4B47B9B0C}"/>
                  </a:ext>
                </a:extLst>
              </p14:cNvPr>
              <p14:cNvContentPartPr/>
              <p14:nvPr/>
            </p14:nvContentPartPr>
            <p14:xfrm>
              <a:off x="6494753" y="-201763"/>
              <a:ext cx="360" cy="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F4E8B5-8052-654D-BF0B-28E4B47B9B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753" y="-210763"/>
                <a:ext cx="18000" cy="2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E2BC71-3613-394D-B5E2-FC9C49150E53}"/>
              </a:ext>
            </a:extLst>
          </p:cNvPr>
          <p:cNvSpPr/>
          <p:nvPr/>
        </p:nvSpPr>
        <p:spPr>
          <a:xfrm>
            <a:off x="-145002" y="-381226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Options Example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>
              <a:buSzPts val="2800"/>
              <a:buNone/>
            </a:pPr>
            <a:r>
              <a:rPr lang="en" sz="2600" dirty="0"/>
              <a:t>Let’s say you purchase a fully refundable plane ticket</a:t>
            </a:r>
          </a:p>
          <a:p>
            <a:pPr marL="50800" lvl="0" indent="0">
              <a:buSzPts val="2800"/>
              <a:buNone/>
            </a:pPr>
            <a:endParaRPr lang="en" sz="800" dirty="0"/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⊙"/>
            </a:pPr>
            <a:r>
              <a:rPr lang="en-GB" sz="2400" dirty="0"/>
              <a:t>You now have the flexibility to get your money back if something unexpected happens</a:t>
            </a: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400" dirty="0"/>
              <a:t>In other words, you have the </a:t>
            </a:r>
            <a:r>
              <a:rPr lang="en" sz="2400" b="1" i="1" dirty="0">
                <a:solidFill>
                  <a:srgbClr val="C00000"/>
                </a:solidFill>
              </a:rPr>
              <a:t>option</a:t>
            </a:r>
            <a:r>
              <a:rPr lang="en" sz="2400" b="1" dirty="0"/>
              <a:t> </a:t>
            </a:r>
            <a:r>
              <a:rPr lang="en" sz="2400" dirty="0"/>
              <a:t>to get a refund or make changes</a:t>
            </a:r>
            <a:endParaRPr sz="2400" b="1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-GB" sz="2400" dirty="0"/>
              <a:t>But you may not necessarily use that option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 </a:t>
            </a:r>
            <a:endParaRPr sz="2800" dirty="0"/>
          </a:p>
        </p:txBody>
      </p:sp>
      <p:sp>
        <p:nvSpPr>
          <p:cNvPr id="11" name="Google Shape;558;p39">
            <a:extLst>
              <a:ext uri="{FF2B5EF4-FFF2-40B4-BE49-F238E27FC236}">
                <a16:creationId xmlns:a16="http://schemas.microsoft.com/office/drawing/2014/main" id="{593FDF89-A5E6-3944-A818-30F84E26A87D}"/>
              </a:ext>
            </a:extLst>
          </p:cNvPr>
          <p:cNvSpPr/>
          <p:nvPr/>
        </p:nvSpPr>
        <p:spPr>
          <a:xfrm>
            <a:off x="1418690" y="522930"/>
            <a:ext cx="665569" cy="60479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0;p18">
            <a:extLst>
              <a:ext uri="{FF2B5EF4-FFF2-40B4-BE49-F238E27FC236}">
                <a16:creationId xmlns:a16="http://schemas.microsoft.com/office/drawing/2014/main" id="{F3BE159C-2E41-B945-94E2-DD77A41A0BDB}"/>
              </a:ext>
            </a:extLst>
          </p:cNvPr>
          <p:cNvSpPr txBox="1">
            <a:spLocks/>
          </p:cNvSpPr>
          <p:nvPr/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50800" indent="0">
              <a:buSzPts val="2800"/>
              <a:buNone/>
            </a:pPr>
            <a:r>
              <a:rPr lang="en-GB" sz="2800" dirty="0"/>
              <a:t>Developers face risks every time they implement a new feature</a:t>
            </a:r>
          </a:p>
          <a:p>
            <a:pPr marL="50800" indent="0">
              <a:buSzPts val="2800"/>
              <a:buNone/>
            </a:pPr>
            <a:endParaRPr lang="en-GB" sz="800" dirty="0"/>
          </a:p>
          <a:p>
            <a:pPr indent="-406400">
              <a:buSzPts val="2800"/>
            </a:pPr>
            <a:r>
              <a:rPr lang="en-GB" sz="2800" dirty="0"/>
              <a:t>What if it takes longer than expected? </a:t>
            </a:r>
          </a:p>
          <a:p>
            <a:pPr indent="-406400">
              <a:buSzPts val="2800"/>
            </a:pPr>
            <a:r>
              <a:rPr lang="en-GB" sz="2800" dirty="0"/>
              <a:t>What if the client changes their mind?</a:t>
            </a:r>
          </a:p>
          <a:p>
            <a:pPr indent="-406400">
              <a:buSzPts val="2800"/>
            </a:pPr>
            <a:r>
              <a:rPr lang="en-GB" sz="2800" dirty="0"/>
              <a:t>What if the user doesn’t like it?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2BC71-3613-394D-B5E2-FC9C49150E53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95444" y="1129130"/>
            <a:ext cx="1903406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Software Development?</a:t>
            </a:r>
            <a:endParaRPr dirty="0"/>
          </a:p>
        </p:txBody>
      </p:sp>
      <p:grpSp>
        <p:nvGrpSpPr>
          <p:cNvPr id="7" name="Google Shape;483;p39">
            <a:extLst>
              <a:ext uri="{FF2B5EF4-FFF2-40B4-BE49-F238E27FC236}">
                <a16:creationId xmlns:a16="http://schemas.microsoft.com/office/drawing/2014/main" id="{79BB82B5-04C9-F040-B6E6-B11BD608D33A}"/>
              </a:ext>
            </a:extLst>
          </p:cNvPr>
          <p:cNvGrpSpPr/>
          <p:nvPr/>
        </p:nvGrpSpPr>
        <p:grpSpPr>
          <a:xfrm>
            <a:off x="1418690" y="452678"/>
            <a:ext cx="700939" cy="675042"/>
            <a:chOff x="2583325" y="2972875"/>
            <a:chExt cx="462850" cy="445750"/>
          </a:xfrm>
          <a:solidFill>
            <a:schemeClr val="bg1"/>
          </a:solidFill>
        </p:grpSpPr>
        <p:sp>
          <p:nvSpPr>
            <p:cNvPr id="8" name="Google Shape;484;p39">
              <a:extLst>
                <a:ext uri="{FF2B5EF4-FFF2-40B4-BE49-F238E27FC236}">
                  <a16:creationId xmlns:a16="http://schemas.microsoft.com/office/drawing/2014/main" id="{B3E08812-9295-7844-A440-3F1167FF7087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5;p39">
              <a:extLst>
                <a:ext uri="{FF2B5EF4-FFF2-40B4-BE49-F238E27FC236}">
                  <a16:creationId xmlns:a16="http://schemas.microsoft.com/office/drawing/2014/main" id="{1FD1A6E4-A6A5-D447-BFAF-2D05345065AF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phic 3" descr="Question mark">
            <a:extLst>
              <a:ext uri="{FF2B5EF4-FFF2-40B4-BE49-F238E27FC236}">
                <a16:creationId xmlns:a16="http://schemas.microsoft.com/office/drawing/2014/main" id="{ADAAAAE7-134C-0C4E-A669-6CF69711A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3563" y="509251"/>
            <a:ext cx="391191" cy="3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D87D57-3CB8-964D-8BCC-595F252627B1}"/>
              </a:ext>
            </a:extLst>
          </p:cNvPr>
          <p:cNvSpPr/>
          <p:nvPr/>
        </p:nvSpPr>
        <p:spPr>
          <a:xfrm rot="5400000">
            <a:off x="3588674" y="-1315325"/>
            <a:ext cx="1975720" cy="92557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0" y="228893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Real Options </a:t>
            </a:r>
            <a:r>
              <a:rPr lang="en" sz="6000" u="sng" dirty="0">
                <a:solidFill>
                  <a:schemeClr val="bg1"/>
                </a:solidFill>
              </a:rPr>
              <a:t>could</a:t>
            </a:r>
            <a:r>
              <a:rPr lang="en" sz="6000" dirty="0">
                <a:solidFill>
                  <a:schemeClr val="bg1"/>
                </a:solidFill>
              </a:rPr>
              <a:t> mitigate the risks of software development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294967295"/>
          </p:nvPr>
        </p:nvSpPr>
        <p:spPr>
          <a:xfrm>
            <a:off x="265246" y="4176653"/>
            <a:ext cx="861350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By evaluating a backlog of requirements as a portfolio of assets, options theory can be applied and potentially used to derive value from that backlog.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870807" y="7175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 rot="1799983">
            <a:off x="5511613" y="1388461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355;p39">
            <a:extLst>
              <a:ext uri="{FF2B5EF4-FFF2-40B4-BE49-F238E27FC236}">
                <a16:creationId xmlns:a16="http://schemas.microsoft.com/office/drawing/2014/main" id="{CD7B8330-39C1-684F-AA1D-A2CE96F8C21C}"/>
              </a:ext>
            </a:extLst>
          </p:cNvPr>
          <p:cNvGrpSpPr/>
          <p:nvPr/>
        </p:nvGrpSpPr>
        <p:grpSpPr>
          <a:xfrm>
            <a:off x="4346037" y="717558"/>
            <a:ext cx="1128805" cy="1334591"/>
            <a:chOff x="4636075" y="261925"/>
            <a:chExt cx="401800" cy="475050"/>
          </a:xfrm>
          <a:solidFill>
            <a:schemeClr val="tx1"/>
          </a:solidFill>
        </p:grpSpPr>
        <p:sp>
          <p:nvSpPr>
            <p:cNvPr id="16" name="Google Shape;356;p39">
              <a:extLst>
                <a:ext uri="{FF2B5EF4-FFF2-40B4-BE49-F238E27FC236}">
                  <a16:creationId xmlns:a16="http://schemas.microsoft.com/office/drawing/2014/main" id="{85589200-1369-9A44-9F3C-7DEF5786AC0A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;p39">
              <a:extLst>
                <a:ext uri="{FF2B5EF4-FFF2-40B4-BE49-F238E27FC236}">
                  <a16:creationId xmlns:a16="http://schemas.microsoft.com/office/drawing/2014/main" id="{CDEDDF9F-CE9E-2B4E-9D37-DBDC6D7E1AD6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8;p39">
              <a:extLst>
                <a:ext uri="{FF2B5EF4-FFF2-40B4-BE49-F238E27FC236}">
                  <a16:creationId xmlns:a16="http://schemas.microsoft.com/office/drawing/2014/main" id="{4741C98D-306E-554F-A8AB-BBFEBF621714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9;p39">
              <a:extLst>
                <a:ext uri="{FF2B5EF4-FFF2-40B4-BE49-F238E27FC236}">
                  <a16:creationId xmlns:a16="http://schemas.microsoft.com/office/drawing/2014/main" id="{813FF09E-9C9F-E24C-B2F0-5BA9EBB05AFE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69;p39">
            <a:extLst>
              <a:ext uri="{FF2B5EF4-FFF2-40B4-BE49-F238E27FC236}">
                <a16:creationId xmlns:a16="http://schemas.microsoft.com/office/drawing/2014/main" id="{FEDFCFA3-ACCE-D042-A2F0-EED97C36FD93}"/>
              </a:ext>
            </a:extLst>
          </p:cNvPr>
          <p:cNvGrpSpPr/>
          <p:nvPr/>
        </p:nvGrpSpPr>
        <p:grpSpPr>
          <a:xfrm rot="21134435">
            <a:off x="3586471" y="1414487"/>
            <a:ext cx="568000" cy="525073"/>
            <a:chOff x="5975075" y="2327500"/>
            <a:chExt cx="420100" cy="388350"/>
          </a:xfrm>
          <a:solidFill>
            <a:schemeClr val="tx1"/>
          </a:solidFill>
        </p:grpSpPr>
        <p:sp>
          <p:nvSpPr>
            <p:cNvPr id="22" name="Google Shape;470;p39">
              <a:extLst>
                <a:ext uri="{FF2B5EF4-FFF2-40B4-BE49-F238E27FC236}">
                  <a16:creationId xmlns:a16="http://schemas.microsoft.com/office/drawing/2014/main" id="{BC1D0E00-5921-EB4F-BA6A-9FF1C81A7372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1;p39">
              <a:extLst>
                <a:ext uri="{FF2B5EF4-FFF2-40B4-BE49-F238E27FC236}">
                  <a16:creationId xmlns:a16="http://schemas.microsoft.com/office/drawing/2014/main" id="{CD3AE52A-2995-D448-8605-5B6B52250EAB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23;p19">
            <a:extLst>
              <a:ext uri="{FF2B5EF4-FFF2-40B4-BE49-F238E27FC236}">
                <a16:creationId xmlns:a16="http://schemas.microsoft.com/office/drawing/2014/main" id="{66C95867-9D17-2C43-9BC4-122C0F9FD982}"/>
              </a:ext>
            </a:extLst>
          </p:cNvPr>
          <p:cNvSpPr/>
          <p:nvPr/>
        </p:nvSpPr>
        <p:spPr>
          <a:xfrm rot="20694779">
            <a:off x="5183954" y="509188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2733750" y="2201255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Scenario: Team A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6748F-B952-B748-9010-70443C0C9CDE}"/>
              </a:ext>
            </a:extLst>
          </p:cNvPr>
          <p:cNvSpPr/>
          <p:nvPr/>
        </p:nvSpPr>
        <p:spPr>
          <a:xfrm>
            <a:off x="2254589" y="251285"/>
            <a:ext cx="4634822" cy="46418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0;p18">
            <a:extLst>
              <a:ext uri="{FF2B5EF4-FFF2-40B4-BE49-F238E27FC236}">
                <a16:creationId xmlns:a16="http://schemas.microsoft.com/office/drawing/2014/main" id="{F3BE159C-2E41-B945-94E2-DD77A41A0BDB}"/>
              </a:ext>
            </a:extLst>
          </p:cNvPr>
          <p:cNvSpPr txBox="1">
            <a:spLocks/>
          </p:cNvSpPr>
          <p:nvPr/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50800" indent="0">
              <a:buSzPts val="2800"/>
              <a:buNone/>
            </a:pPr>
            <a:r>
              <a:rPr lang="en-GB" sz="2800" b="1" dirty="0">
                <a:solidFill>
                  <a:srgbClr val="C00000"/>
                </a:solidFill>
              </a:rPr>
              <a:t>Team A </a:t>
            </a:r>
            <a:r>
              <a:rPr lang="en-GB" sz="2800" dirty="0"/>
              <a:t>are a software development team that have created and maintain a live application.</a:t>
            </a:r>
          </a:p>
          <a:p>
            <a:pPr marL="50800" indent="0">
              <a:buSzPts val="2800"/>
              <a:buNone/>
            </a:pPr>
            <a:endParaRPr lang="en-GB" sz="2800" dirty="0"/>
          </a:p>
          <a:p>
            <a:pPr marL="50800" indent="0">
              <a:buSzPts val="2800"/>
              <a:buNone/>
            </a:pPr>
            <a:r>
              <a:rPr lang="en-GB" sz="2800" dirty="0"/>
              <a:t>They work in </a:t>
            </a:r>
            <a:r>
              <a:rPr lang="en-GB" sz="2800" b="1" dirty="0">
                <a:solidFill>
                  <a:srgbClr val="C00000"/>
                </a:solidFill>
              </a:rPr>
              <a:t>two-week sprints</a:t>
            </a:r>
            <a:r>
              <a:rPr lang="en-GB" sz="2800" dirty="0"/>
              <a:t>, and release at the end of each sprint.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2BC71-3613-394D-B5E2-FC9C49150E53}"/>
              </a:ext>
            </a:extLst>
          </p:cNvPr>
          <p:cNvSpPr/>
          <p:nvPr/>
        </p:nvSpPr>
        <p:spPr>
          <a:xfrm>
            <a:off x="-145002" y="-95041"/>
            <a:ext cx="2587924" cy="58487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95444" y="1129130"/>
            <a:ext cx="1903406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Scenario: Team A</a:t>
            </a:r>
            <a:endParaRPr dirty="0"/>
          </a:p>
        </p:txBody>
      </p:sp>
      <p:grpSp>
        <p:nvGrpSpPr>
          <p:cNvPr id="10" name="Google Shape;336;p39">
            <a:extLst>
              <a:ext uri="{FF2B5EF4-FFF2-40B4-BE49-F238E27FC236}">
                <a16:creationId xmlns:a16="http://schemas.microsoft.com/office/drawing/2014/main" id="{F5E5CED0-2E9B-A543-AD61-48735F40DC95}"/>
              </a:ext>
            </a:extLst>
          </p:cNvPr>
          <p:cNvGrpSpPr/>
          <p:nvPr/>
        </p:nvGrpSpPr>
        <p:grpSpPr>
          <a:xfrm>
            <a:off x="1675237" y="572449"/>
            <a:ext cx="423613" cy="535741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1" name="Google Shape;337;p39">
              <a:extLst>
                <a:ext uri="{FF2B5EF4-FFF2-40B4-BE49-F238E27FC236}">
                  <a16:creationId xmlns:a16="http://schemas.microsoft.com/office/drawing/2014/main" id="{C72EA2BF-4C25-6747-BD2C-CF706DF3F683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;p39">
              <a:extLst>
                <a:ext uri="{FF2B5EF4-FFF2-40B4-BE49-F238E27FC236}">
                  <a16:creationId xmlns:a16="http://schemas.microsoft.com/office/drawing/2014/main" id="{DD673A04-8725-9F4E-BF02-390A900A1E03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9;p39">
              <a:extLst>
                <a:ext uri="{FF2B5EF4-FFF2-40B4-BE49-F238E27FC236}">
                  <a16:creationId xmlns:a16="http://schemas.microsoft.com/office/drawing/2014/main" id="{4713ABA6-5C88-C34B-948A-B23AD761B65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0;p39">
              <a:extLst>
                <a:ext uri="{FF2B5EF4-FFF2-40B4-BE49-F238E27FC236}">
                  <a16:creationId xmlns:a16="http://schemas.microsoft.com/office/drawing/2014/main" id="{0BB9A378-BDFF-0645-8460-54F9898BABE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1;p39">
              <a:extLst>
                <a:ext uri="{FF2B5EF4-FFF2-40B4-BE49-F238E27FC236}">
                  <a16:creationId xmlns:a16="http://schemas.microsoft.com/office/drawing/2014/main" id="{ABFC47F4-0475-534E-B522-393738A9034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2;p39">
              <a:extLst>
                <a:ext uri="{FF2B5EF4-FFF2-40B4-BE49-F238E27FC236}">
                  <a16:creationId xmlns:a16="http://schemas.microsoft.com/office/drawing/2014/main" id="{B21F52F9-1485-6C49-AA23-13860A10C673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84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C3A474-B0F8-AC42-A331-312D671BFCDB}"/>
              </a:ext>
            </a:extLst>
          </p:cNvPr>
          <p:cNvSpPr/>
          <p:nvPr/>
        </p:nvSpPr>
        <p:spPr>
          <a:xfrm>
            <a:off x="3629680" y="2398222"/>
            <a:ext cx="3531958" cy="3685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BC170-A24E-2649-87FE-45B5D463D017}"/>
              </a:ext>
            </a:extLst>
          </p:cNvPr>
          <p:cNvSpPr/>
          <p:nvPr/>
        </p:nvSpPr>
        <p:spPr>
          <a:xfrm>
            <a:off x="3867009" y="1919542"/>
            <a:ext cx="3392352" cy="478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7F5E4D-EE93-104D-8615-A58C403D6206}"/>
              </a:ext>
            </a:extLst>
          </p:cNvPr>
          <p:cNvSpPr/>
          <p:nvPr/>
        </p:nvSpPr>
        <p:spPr>
          <a:xfrm>
            <a:off x="4090370" y="1440862"/>
            <a:ext cx="2624537" cy="478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8BF66-A39D-0044-9D2F-5358207A8E88}"/>
              </a:ext>
            </a:extLst>
          </p:cNvPr>
          <p:cNvSpPr/>
          <p:nvPr/>
        </p:nvSpPr>
        <p:spPr>
          <a:xfrm>
            <a:off x="2756501" y="1440862"/>
            <a:ext cx="1606094" cy="1804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8CDE6-7C50-3640-99BF-69FB20FB301D}"/>
              </a:ext>
            </a:extLst>
          </p:cNvPr>
          <p:cNvSpPr/>
          <p:nvPr/>
        </p:nvSpPr>
        <p:spPr>
          <a:xfrm>
            <a:off x="1207697" y="877230"/>
            <a:ext cx="1207698" cy="957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A release is a deployable software package that is the culmination of one or more iterations.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Graphic 5" descr="Open quotation mark">
            <a:extLst>
              <a:ext uri="{FF2B5EF4-FFF2-40B4-BE49-F238E27FC236}">
                <a16:creationId xmlns:a16="http://schemas.microsoft.com/office/drawing/2014/main" id="{453A11D2-B240-B04C-9E2C-40128E02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564" y="877230"/>
            <a:ext cx="1199071" cy="11990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F4E8B5-8052-654D-BF0B-28E4B47B9B0C}"/>
                  </a:ext>
                </a:extLst>
              </p14:cNvPr>
              <p14:cNvContentPartPr/>
              <p14:nvPr/>
            </p14:nvContentPartPr>
            <p14:xfrm>
              <a:off x="6494753" y="-201763"/>
              <a:ext cx="360" cy="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F4E8B5-8052-654D-BF0B-28E4B47B9B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753" y="-210763"/>
                <a:ext cx="180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825773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g · SlidesCarnival" id="{9ABE36BA-F848-D248-9523-102B0661DA8C}" vid="{4EA83C9F-174B-CF45-99FC-3AC8720B59D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Snug</Template>
  <TotalTime>1873</TotalTime>
  <Words>584</Words>
  <Application>Microsoft Macintosh PowerPoint</Application>
  <PresentationFormat>On-screen Show (16:9)</PresentationFormat>
  <Paragraphs>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 Math</vt:lpstr>
      <vt:lpstr>Arial</vt:lpstr>
      <vt:lpstr>Cabin Condensed</vt:lpstr>
      <vt:lpstr>Cabin</vt:lpstr>
      <vt:lpstr>Snug</vt:lpstr>
      <vt:lpstr>Tomato Garden</vt:lpstr>
      <vt:lpstr>What is Real Options?</vt:lpstr>
      <vt:lpstr>PowerPoint Presentation</vt:lpstr>
      <vt:lpstr>Options Example</vt:lpstr>
      <vt:lpstr>Why Software Development?</vt:lpstr>
      <vt:lpstr>Real Options could mitigate the risks of software development</vt:lpstr>
      <vt:lpstr> The Scenario: Team A</vt:lpstr>
      <vt:lpstr>The Scenario: Team A</vt:lpstr>
      <vt:lpstr>PowerPoint Presentation</vt:lpstr>
      <vt:lpstr>The Scenario: Team A</vt:lpstr>
      <vt:lpstr>Helping Team A  With Planning</vt:lpstr>
      <vt:lpstr>The Scenario: Team A</vt:lpstr>
      <vt:lpstr>Real Options Equations</vt:lpstr>
      <vt:lpstr>How To Visualise the Requirements</vt:lpstr>
      <vt:lpstr>The Options Space</vt:lpstr>
      <vt:lpstr>Selection Algorithms</vt:lpstr>
      <vt:lpstr> Tomato Garden Application</vt:lpstr>
      <vt:lpstr>PowerPoint Presentation</vt:lpstr>
      <vt:lpstr> Reflection</vt:lpstr>
      <vt:lpstr>Have Team A’s Problems Been Solved?</vt:lpstr>
      <vt:lpstr>Real Options can therefore be used to plan valuable releases</vt:lpstr>
      <vt:lpstr>Areas for Improvement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Garden</dc:title>
  <dc:creator>Erin Hughes</dc:creator>
  <cp:lastModifiedBy>Erin Hughes</cp:lastModifiedBy>
  <cp:revision>39</cp:revision>
  <dcterms:created xsi:type="dcterms:W3CDTF">2019-05-04T10:11:16Z</dcterms:created>
  <dcterms:modified xsi:type="dcterms:W3CDTF">2019-05-05T18:00:07Z</dcterms:modified>
</cp:coreProperties>
</file>