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342" r:id="rId5"/>
    <p:sldId id="359" r:id="rId6"/>
    <p:sldId id="375" r:id="rId7"/>
    <p:sldId id="365" r:id="rId8"/>
    <p:sldId id="399" r:id="rId9"/>
    <p:sldId id="376" r:id="rId10"/>
    <p:sldId id="382" r:id="rId11"/>
    <p:sldId id="400" r:id="rId12"/>
    <p:sldId id="401" r:id="rId13"/>
    <p:sldId id="402" r:id="rId14"/>
    <p:sldId id="403" r:id="rId15"/>
    <p:sldId id="404" r:id="rId16"/>
    <p:sldId id="389" r:id="rId17"/>
    <p:sldId id="398" r:id="rId18"/>
    <p:sldId id="397" r:id="rId19"/>
    <p:sldId id="391" r:id="rId20"/>
    <p:sldId id="396" r:id="rId21"/>
    <p:sldId id="392" r:id="rId22"/>
    <p:sldId id="393" r:id="rId23"/>
    <p:sldId id="379" r:id="rId24"/>
    <p:sldId id="380" r:id="rId25"/>
    <p:sldId id="394" r:id="rId26"/>
    <p:sldId id="3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355" autoAdjust="0"/>
  </p:normalViewPr>
  <p:slideViewPr>
    <p:cSldViewPr snapToGrid="0" snapToObjects="1" showGuides="1">
      <p:cViewPr varScale="1">
        <p:scale>
          <a:sx n="62" d="100"/>
          <a:sy n="62" d="100"/>
        </p:scale>
        <p:origin x="105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8/16/2024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8/16/2024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xgboost.readthedocs.io/en/stabl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slundberg/shap"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Ensemble methods like GBM can improve on accuracy over single models, since they combine outputs from multiple models. GBM’s may be advantageous over models like logistic regression because they do not assume linearity and are robust to correlated features and feature interactions. </a:t>
            </a:r>
          </a:p>
          <a:p>
            <a:endParaRPr lang="en-US" dirty="0"/>
          </a:p>
          <a:p>
            <a:r>
              <a:rPr lang="en-US" b="0" i="0" u="none" strike="noStrike" dirty="0" err="1">
                <a:solidFill>
                  <a:srgbClr val="9AA4E7"/>
                </a:solidFill>
                <a:effectLst/>
                <a:highlight>
                  <a:srgbClr val="111213"/>
                </a:highlight>
                <a:latin typeface="IBM Plex Sans" panose="020B0503050203000203" pitchFamily="34" charset="0"/>
                <a:hlinkClick r:id="rId3"/>
              </a:rPr>
              <a:t>XGBoost</a:t>
            </a:r>
            <a:r>
              <a:rPr lang="en-US" b="0" i="0" u="none" strike="noStrike" dirty="0">
                <a:solidFill>
                  <a:srgbClr val="9AA4E7"/>
                </a:solidFill>
                <a:effectLst/>
                <a:highlight>
                  <a:srgbClr val="111213"/>
                </a:highlight>
                <a:latin typeface="IBM Plex Sans" panose="020B0503050203000203" pitchFamily="34" charset="0"/>
                <a:hlinkClick r:id="rId3"/>
              </a:rPr>
              <a:t> </a:t>
            </a:r>
            <a:r>
              <a:rPr lang="en-US" b="0" i="0" dirty="0">
                <a:solidFill>
                  <a:srgbClr val="BABEC3"/>
                </a:solidFill>
                <a:effectLst/>
                <a:highlight>
                  <a:srgbClr val="111213"/>
                </a:highlight>
                <a:latin typeface="IBM Plex Sans" panose="020B0503050203000203" pitchFamily="34" charset="0"/>
              </a:rPr>
              <a:t>(</a:t>
            </a:r>
            <a:r>
              <a:rPr lang="en-US" b="0" i="0" dirty="0" err="1">
                <a:solidFill>
                  <a:srgbClr val="BABEC3"/>
                </a:solidFill>
                <a:effectLst/>
                <a:highlight>
                  <a:srgbClr val="111213"/>
                </a:highlight>
                <a:latin typeface="IBM Plex Sans" panose="020B0503050203000203" pitchFamily="34" charset="0"/>
              </a:rPr>
              <a:t>eXtreme</a:t>
            </a:r>
            <a:r>
              <a:rPr lang="en-US" b="0" i="0" dirty="0">
                <a:solidFill>
                  <a:srgbClr val="BABEC3"/>
                </a:solidFill>
                <a:effectLst/>
                <a:highlight>
                  <a:srgbClr val="111213"/>
                </a:highlight>
                <a:latin typeface="IBM Plex Sans" panose="020B0503050203000203" pitchFamily="34" charset="0"/>
              </a:rPr>
              <a:t> Gradient Boosting) is a machine learning algorithm that focuses on computation speed and model performance. It builds trees in level by level and in parallel.</a:t>
            </a:r>
          </a:p>
          <a:p>
            <a:endParaRPr lang="en-US" dirty="0"/>
          </a:p>
          <a:p>
            <a:r>
              <a:rPr lang="en-US" b="0" i="0" dirty="0">
                <a:solidFill>
                  <a:srgbClr val="BABEC3"/>
                </a:solidFill>
                <a:effectLst/>
                <a:highlight>
                  <a:srgbClr val="111213"/>
                </a:highlight>
                <a:latin typeface="IBM Plex Sans" panose="020B0503050203000203" pitchFamily="34" charset="0"/>
              </a:rPr>
              <a:t> </a:t>
            </a:r>
            <a:r>
              <a:rPr lang="en-US" b="0" i="0" dirty="0" err="1">
                <a:solidFill>
                  <a:srgbClr val="BABEC3"/>
                </a:solidFill>
                <a:effectLst/>
                <a:highlight>
                  <a:srgbClr val="111213"/>
                </a:highlight>
                <a:latin typeface="IBM Plex Sans" panose="020B0503050203000203" pitchFamily="34" charset="0"/>
              </a:rPr>
              <a:t>LightGBM</a:t>
            </a:r>
            <a:r>
              <a:rPr lang="en-US" b="0" i="0" dirty="0">
                <a:solidFill>
                  <a:srgbClr val="BABEC3"/>
                </a:solidFill>
                <a:effectLst/>
                <a:highlight>
                  <a:srgbClr val="111213"/>
                </a:highlight>
                <a:latin typeface="IBM Plex Sans" panose="020B0503050203000203" pitchFamily="34" charset="0"/>
              </a:rPr>
              <a:t> carries out leaf-wise (vertical) growth that results in more loss reduction and in turn higher accuracy while being faster. But this may also result in overfitting on the training data which could be handled using the max-depth parameter that specifies where the splitting would occur. Hence, </a:t>
            </a:r>
            <a:r>
              <a:rPr lang="en-US" b="0" i="0" dirty="0" err="1">
                <a:solidFill>
                  <a:srgbClr val="BABEC3"/>
                </a:solidFill>
                <a:effectLst/>
                <a:highlight>
                  <a:srgbClr val="111213"/>
                </a:highlight>
                <a:latin typeface="IBM Plex Sans" panose="020B0503050203000203" pitchFamily="34" charset="0"/>
              </a:rPr>
              <a:t>XGBoost</a:t>
            </a:r>
            <a:r>
              <a:rPr lang="en-US" b="0" i="0" dirty="0">
                <a:solidFill>
                  <a:srgbClr val="BABEC3"/>
                </a:solidFill>
                <a:effectLst/>
                <a:highlight>
                  <a:srgbClr val="111213"/>
                </a:highlight>
                <a:latin typeface="IBM Plex Sans" panose="020B0503050203000203" pitchFamily="34" charset="0"/>
              </a:rPr>
              <a:t> is capable of building more robust models than </a:t>
            </a:r>
            <a:r>
              <a:rPr lang="en-US" b="0" i="0" dirty="0" err="1">
                <a:solidFill>
                  <a:srgbClr val="BABEC3"/>
                </a:solidFill>
                <a:effectLst/>
                <a:highlight>
                  <a:srgbClr val="111213"/>
                </a:highlight>
                <a:latin typeface="IBM Plex Sans" panose="020B0503050203000203" pitchFamily="34" charset="0"/>
              </a:rPr>
              <a:t>LightGBM</a:t>
            </a:r>
            <a:r>
              <a:rPr lang="en-US" b="0" i="0" dirty="0">
                <a:solidFill>
                  <a:srgbClr val="BABEC3"/>
                </a:solidFill>
                <a:effectLst/>
                <a:highlight>
                  <a:srgbClr val="111213"/>
                </a:highlight>
                <a:latin typeface="IBM Plex Sans" panose="020B0503050203000203" pitchFamily="34" charset="0"/>
              </a:rPr>
              <a:t>.</a:t>
            </a:r>
          </a:p>
          <a:p>
            <a:endParaRPr lang="en-US" b="0" i="0" dirty="0">
              <a:solidFill>
                <a:srgbClr val="BABEC3"/>
              </a:solidFill>
              <a:effectLst/>
              <a:highlight>
                <a:srgbClr val="111213"/>
              </a:highlight>
              <a:latin typeface="IBM Plex Sans" panose="020B0503050203000203" pitchFamily="34" charset="0"/>
            </a:endParaRPr>
          </a:p>
          <a:p>
            <a:endParaRPr lang="en-US" dirty="0"/>
          </a:p>
          <a:p>
            <a:r>
              <a:rPr lang="en-US" b="0" i="0" dirty="0">
                <a:solidFill>
                  <a:srgbClr val="BABEC3"/>
                </a:solidFill>
                <a:effectLst/>
                <a:highlight>
                  <a:srgbClr val="111213"/>
                </a:highlight>
                <a:latin typeface="IBM Plex Sans" panose="020F0502020204030204" pitchFamily="34" charset="0"/>
              </a:rPr>
              <a:t> </a:t>
            </a:r>
            <a:r>
              <a:rPr lang="en-US" b="0" i="0" dirty="0" err="1">
                <a:solidFill>
                  <a:srgbClr val="BABEC3"/>
                </a:solidFill>
                <a:effectLst/>
                <a:highlight>
                  <a:srgbClr val="111213"/>
                </a:highlight>
                <a:latin typeface="IBM Plex Sans" panose="020F0502020204030204" pitchFamily="34" charset="0"/>
              </a:rPr>
              <a:t>CatBoost</a:t>
            </a:r>
            <a:r>
              <a:rPr lang="en-US" b="0" i="0" dirty="0">
                <a:solidFill>
                  <a:srgbClr val="BABEC3"/>
                </a:solidFill>
                <a:effectLst/>
                <a:highlight>
                  <a:srgbClr val="111213"/>
                </a:highlight>
                <a:latin typeface="IBM Plex Sans" panose="020F0502020204030204" pitchFamily="34" charset="0"/>
              </a:rPr>
              <a:t> builds symmetric (balanced) trees, unlike </a:t>
            </a:r>
            <a:r>
              <a:rPr lang="en-US" b="0" i="0" dirty="0" err="1">
                <a:solidFill>
                  <a:srgbClr val="BABEC3"/>
                </a:solidFill>
                <a:effectLst/>
                <a:highlight>
                  <a:srgbClr val="111213"/>
                </a:highlight>
                <a:latin typeface="IBM Plex Sans" panose="020F0502020204030204" pitchFamily="34" charset="0"/>
              </a:rPr>
              <a:t>XGBoost</a:t>
            </a:r>
            <a:r>
              <a:rPr lang="en-US" b="0" i="0" dirty="0">
                <a:solidFill>
                  <a:srgbClr val="BABEC3"/>
                </a:solidFill>
                <a:effectLst/>
                <a:highlight>
                  <a:srgbClr val="111213"/>
                </a:highlight>
                <a:latin typeface="IBM Plex Sans" panose="020F0502020204030204" pitchFamily="34" charset="0"/>
              </a:rPr>
              <a:t> and </a:t>
            </a:r>
            <a:r>
              <a:rPr lang="en-US" b="0" i="0" dirty="0" err="1">
                <a:solidFill>
                  <a:srgbClr val="BABEC3"/>
                </a:solidFill>
                <a:effectLst/>
                <a:highlight>
                  <a:srgbClr val="111213"/>
                </a:highlight>
                <a:latin typeface="IBM Plex Sans" panose="020F0502020204030204" pitchFamily="34" charset="0"/>
              </a:rPr>
              <a:t>LightGBM</a:t>
            </a:r>
            <a:r>
              <a:rPr lang="en-US" b="0" i="0" dirty="0">
                <a:solidFill>
                  <a:srgbClr val="BABEC3"/>
                </a:solidFill>
                <a:effectLst/>
                <a:highlight>
                  <a:srgbClr val="111213"/>
                </a:highlight>
                <a:latin typeface="IBM Plex Sans" panose="020F0502020204030204" pitchFamily="34" charset="0"/>
              </a:rPr>
              <a:t>. In every step, leaves from the previous tree are split using the same condition. The feature-split pair that accounts for the lowest loss is selected and used for all the level’s nodes. This balanced tree architecture aids in efficient CPU implementation, decreases prediction time, makes swift model appliers, and controls overfitting as the structure serves as regularization. </a:t>
            </a:r>
            <a:endParaRPr lang="en-US" dirty="0"/>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4057052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One key reason </a:t>
            </a:r>
            <a:r>
              <a:rPr lang="en-US" dirty="0" err="1">
                <a:cs typeface="Calibri"/>
              </a:rPr>
              <a:t>Catboost</a:t>
            </a:r>
            <a:r>
              <a:rPr lang="en-US" dirty="0">
                <a:cs typeface="Calibri"/>
              </a:rPr>
              <a:t> tends to perform better than other methods like </a:t>
            </a:r>
            <a:r>
              <a:rPr lang="en-US" dirty="0" err="1">
                <a:cs typeface="Calibri"/>
              </a:rPr>
              <a:t>lgbm</a:t>
            </a:r>
            <a:r>
              <a:rPr lang="en-US" dirty="0">
                <a:cs typeface="Calibri"/>
              </a:rPr>
              <a:t> and </a:t>
            </a:r>
            <a:r>
              <a:rPr lang="en-US" dirty="0" err="1">
                <a:cs typeface="Calibri"/>
              </a:rPr>
              <a:t>xgboost</a:t>
            </a:r>
            <a:r>
              <a:rPr lang="en-US" dirty="0">
                <a:cs typeface="Calibri"/>
              </a:rPr>
              <a:t> is that is uses Shapley Additive Values( SHAP) for feature selection.</a:t>
            </a:r>
          </a:p>
          <a:p>
            <a:r>
              <a:rPr lang="en-US" dirty="0"/>
              <a:t> </a:t>
            </a:r>
            <a:r>
              <a:rPr lang="en-US" dirty="0" err="1"/>
              <a:t>CatBoost</a:t>
            </a:r>
            <a:r>
              <a:rPr lang="en-US" dirty="0"/>
              <a:t> uses </a:t>
            </a:r>
            <a:r>
              <a:rPr lang="en-US" b="1" dirty="0">
                <a:hlinkClick r:id="rId3"/>
              </a:rPr>
              <a:t>SHAP</a:t>
            </a:r>
            <a:r>
              <a:rPr lang="en-US" dirty="0"/>
              <a:t> (</a:t>
            </a:r>
            <a:r>
              <a:rPr lang="en-US" dirty="0" err="1"/>
              <a:t>SHapley</a:t>
            </a:r>
            <a:r>
              <a:rPr lang="en-US" dirty="0"/>
              <a:t> Additive </a:t>
            </a:r>
            <a:r>
              <a:rPr lang="en-US" dirty="0" err="1"/>
              <a:t>exPlanations</a:t>
            </a:r>
            <a:r>
              <a:rPr lang="en-US" dirty="0"/>
              <a:t>) to break a prediction value into contributions from each feature. It calculates feature importance by measuring the impact of a feature on a single prediction value compared to the baseline prediction. </a:t>
            </a:r>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3095289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20477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5952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23</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111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4029307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2137502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497620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erin-valdes/EN625.742_group_project/tree/main"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Identifying </a:t>
            </a:r>
            <a:br>
              <a:rPr lang="en-US" dirty="0"/>
            </a:br>
            <a:r>
              <a:rPr lang="en-US" dirty="0"/>
              <a:t>hazardous asteroids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1209368" y="3698404"/>
            <a:ext cx="9733935" cy="2577772"/>
          </a:xfrm>
        </p:spPr>
        <p:txBody>
          <a:bodyPr/>
          <a:lstStyle/>
          <a:p>
            <a:r>
              <a:rPr lang="en-US" dirty="0"/>
              <a:t>Team: Asteroid M</a:t>
            </a:r>
          </a:p>
          <a:p>
            <a:r>
              <a:rPr lang="en-US" sz="2000" dirty="0"/>
              <a:t>Erin Valdes, Marc </a:t>
            </a:r>
            <a:r>
              <a:rPr lang="en-US" sz="2000" dirty="0" err="1"/>
              <a:t>Papandreadis</a:t>
            </a:r>
            <a:r>
              <a:rPr lang="en-US" sz="2000" dirty="0"/>
              <a:t>, </a:t>
            </a:r>
          </a:p>
          <a:p>
            <a:r>
              <a:rPr lang="en-US" sz="2000" dirty="0"/>
              <a:t>Matthew Waring, Emily Payne</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D845-9509-EED2-7239-1518BB24F146}"/>
              </a:ext>
            </a:extLst>
          </p:cNvPr>
          <p:cNvSpPr>
            <a:spLocks noGrp="1"/>
          </p:cNvSpPr>
          <p:nvPr>
            <p:ph type="title"/>
          </p:nvPr>
        </p:nvSpPr>
        <p:spPr/>
        <p:txBody>
          <a:bodyPr/>
          <a:lstStyle/>
          <a:p>
            <a:r>
              <a:rPr lang="en-US" dirty="0"/>
              <a:t>Jupiter Min Orbit Distance vs. Eccentricity</a:t>
            </a:r>
          </a:p>
        </p:txBody>
      </p:sp>
      <p:pic>
        <p:nvPicPr>
          <p:cNvPr id="7" name="Content Placeholder 6">
            <a:extLst>
              <a:ext uri="{FF2B5EF4-FFF2-40B4-BE49-F238E27FC236}">
                <a16:creationId xmlns:a16="http://schemas.microsoft.com/office/drawing/2014/main" id="{B778F237-5392-BF3E-6CD5-B2F8DECD18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4" name="Content Placeholder 3">
            <a:extLst>
              <a:ext uri="{FF2B5EF4-FFF2-40B4-BE49-F238E27FC236}">
                <a16:creationId xmlns:a16="http://schemas.microsoft.com/office/drawing/2014/main" id="{3972F331-53C0-B5F9-A4E6-17BF60631E81}"/>
              </a:ext>
            </a:extLst>
          </p:cNvPr>
          <p:cNvSpPr>
            <a:spLocks noGrp="1"/>
          </p:cNvSpPr>
          <p:nvPr>
            <p:ph sz="quarter" idx="36"/>
          </p:nvPr>
        </p:nvSpPr>
        <p:spPr>
          <a:xfrm>
            <a:off x="6995159" y="2798661"/>
            <a:ext cx="4227332" cy="2846489"/>
          </a:xfrm>
        </p:spPr>
        <p:txBody>
          <a:bodyPr/>
          <a:lstStyle/>
          <a:p>
            <a:pPr marL="285750" indent="-285750">
              <a:buFont typeface="Arial" panose="020B0604020202020204" pitchFamily="34" charset="0"/>
              <a:buChar char="•"/>
            </a:pPr>
            <a:r>
              <a:rPr lang="en-US" dirty="0"/>
              <a:t>Visibly non-linear boundaries suggest that simple nonlinear models may perform well, even outperforming linear models in the previous section.</a:t>
            </a:r>
          </a:p>
          <a:p>
            <a:pPr marL="285750" indent="-285750">
              <a:buFont typeface="Arial" panose="020B0604020202020204" pitchFamily="34" charset="0"/>
              <a:buChar char="•"/>
            </a:pPr>
            <a:r>
              <a:rPr lang="en-US" dirty="0"/>
              <a:t>QDA, Polynomial Kernel SVM, and Gaussian Kernel SVM may fit well here </a:t>
            </a:r>
          </a:p>
        </p:txBody>
      </p:sp>
      <p:sp>
        <p:nvSpPr>
          <p:cNvPr id="5" name="Slide Number Placeholder 4">
            <a:extLst>
              <a:ext uri="{FF2B5EF4-FFF2-40B4-BE49-F238E27FC236}">
                <a16:creationId xmlns:a16="http://schemas.microsoft.com/office/drawing/2014/main" id="{FA047676-A99A-4EAC-2BB4-FEC36EC8F2B0}"/>
              </a:ext>
            </a:extLst>
          </p:cNvPr>
          <p:cNvSpPr>
            <a:spLocks noGrp="1"/>
          </p:cNvSpPr>
          <p:nvPr>
            <p:ph type="sldNum" sz="quarter" idx="12"/>
          </p:nvPr>
        </p:nvSpPr>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58180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D845-9509-EED2-7239-1518BB24F146}"/>
              </a:ext>
            </a:extLst>
          </p:cNvPr>
          <p:cNvSpPr>
            <a:spLocks noGrp="1"/>
          </p:cNvSpPr>
          <p:nvPr>
            <p:ph type="title"/>
          </p:nvPr>
        </p:nvSpPr>
        <p:spPr/>
        <p:txBody>
          <a:bodyPr/>
          <a:lstStyle/>
          <a:p>
            <a:r>
              <a:rPr lang="en-US" dirty="0"/>
              <a:t>Jupiter Min Orbit Distance vs. Eccentricity</a:t>
            </a:r>
          </a:p>
        </p:txBody>
      </p:sp>
      <p:pic>
        <p:nvPicPr>
          <p:cNvPr id="7" name="Content Placeholder 6">
            <a:extLst>
              <a:ext uri="{FF2B5EF4-FFF2-40B4-BE49-F238E27FC236}">
                <a16:creationId xmlns:a16="http://schemas.microsoft.com/office/drawing/2014/main" id="{B778F237-5392-BF3E-6CD5-B2F8DECD18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5" name="Slide Number Placeholder 4">
            <a:extLst>
              <a:ext uri="{FF2B5EF4-FFF2-40B4-BE49-F238E27FC236}">
                <a16:creationId xmlns:a16="http://schemas.microsoft.com/office/drawing/2014/main" id="{FA047676-A99A-4EAC-2BB4-FEC36EC8F2B0}"/>
              </a:ext>
            </a:extLst>
          </p:cNvPr>
          <p:cNvSpPr>
            <a:spLocks noGrp="1"/>
          </p:cNvSpPr>
          <p:nvPr>
            <p:ph type="sldNum" sz="quarter" idx="12"/>
          </p:nvPr>
        </p:nvSpPr>
        <p:spPr/>
        <p:txBody>
          <a:bodyPr/>
          <a:lstStyle/>
          <a:p>
            <a:fld id="{FE024F78-56A6-7740-B68D-8D4D026EDF3F}" type="slidenum">
              <a:rPr lang="en-US" smtClean="0"/>
              <a:pPr/>
              <a:t>11</a:t>
            </a:fld>
            <a:endParaRPr lang="en-US" dirty="0"/>
          </a:p>
        </p:txBody>
      </p:sp>
      <p:pic>
        <p:nvPicPr>
          <p:cNvPr id="9" name="Content Placeholder 8">
            <a:extLst>
              <a:ext uri="{FF2B5EF4-FFF2-40B4-BE49-F238E27FC236}">
                <a16:creationId xmlns:a16="http://schemas.microsoft.com/office/drawing/2014/main" id="{F87FD76B-CCD1-A5A3-D91A-B37EA818706C}"/>
              </a:ext>
            </a:extLst>
          </p:cNvPr>
          <p:cNvPicPr>
            <a:picLocks noGrp="1" noChangeAspect="1"/>
          </p:cNvPicPr>
          <p:nvPr>
            <p:ph sz="quarter" idx="36"/>
          </p:nvPr>
        </p:nvPicPr>
        <p:blipFill>
          <a:blip r:embed="rId3"/>
          <a:stretch>
            <a:fillRect/>
          </a:stretch>
        </p:blipFill>
        <p:spPr>
          <a:xfrm>
            <a:off x="6994525" y="2971165"/>
            <a:ext cx="4227513" cy="2536507"/>
          </a:xfrm>
        </p:spPr>
      </p:pic>
    </p:spTree>
    <p:extLst>
      <p:ext uri="{BB962C8B-B14F-4D97-AF65-F5344CB8AC3E}">
        <p14:creationId xmlns:p14="http://schemas.microsoft.com/office/powerpoint/2010/main" val="312371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4048-F1D5-122C-DEB5-48ADB4D97680}"/>
              </a:ext>
            </a:extLst>
          </p:cNvPr>
          <p:cNvSpPr>
            <a:spLocks noGrp="1"/>
          </p:cNvSpPr>
          <p:nvPr>
            <p:ph type="title"/>
          </p:nvPr>
        </p:nvSpPr>
        <p:spPr/>
        <p:txBody>
          <a:bodyPr/>
          <a:lstStyle/>
          <a:p>
            <a:r>
              <a:rPr lang="en-US" dirty="0"/>
              <a:t>Argument of Perihelion vs. Perihelion Distance</a:t>
            </a:r>
          </a:p>
        </p:txBody>
      </p:sp>
      <p:pic>
        <p:nvPicPr>
          <p:cNvPr id="7" name="Content Placeholder 6">
            <a:extLst>
              <a:ext uri="{FF2B5EF4-FFF2-40B4-BE49-F238E27FC236}">
                <a16:creationId xmlns:a16="http://schemas.microsoft.com/office/drawing/2014/main" id="{2D619CDE-A5E2-FD77-27B9-D54188B54E63}"/>
              </a:ext>
            </a:extLst>
          </p:cNvPr>
          <p:cNvPicPr>
            <a:picLocks noGrp="1" noChangeAspect="1"/>
          </p:cNvPicPr>
          <p:nvPr>
            <p:ph sz="quarter" idx="35"/>
          </p:nvPr>
        </p:nvPicPr>
        <p:blipFill>
          <a:blip r:embed="rId2"/>
          <a:stretch>
            <a:fillRect/>
          </a:stretch>
        </p:blipFill>
        <p:spPr>
          <a:xfrm>
            <a:off x="2373313" y="3034983"/>
            <a:ext cx="4014787" cy="2408872"/>
          </a:xfrm>
        </p:spPr>
      </p:pic>
      <p:pic>
        <p:nvPicPr>
          <p:cNvPr id="9" name="Content Placeholder 8">
            <a:extLst>
              <a:ext uri="{FF2B5EF4-FFF2-40B4-BE49-F238E27FC236}">
                <a16:creationId xmlns:a16="http://schemas.microsoft.com/office/drawing/2014/main" id="{8D472857-F2B1-D6A2-B089-C0E4EDA52CE6}"/>
              </a:ext>
            </a:extLst>
          </p:cNvPr>
          <p:cNvPicPr>
            <a:picLocks noGrp="1" noChangeAspect="1"/>
          </p:cNvPicPr>
          <p:nvPr>
            <p:ph sz="quarter" idx="36"/>
          </p:nvPr>
        </p:nvPicPr>
        <p:blipFill>
          <a:blip r:embed="rId3"/>
          <a:stretch>
            <a:fillRect/>
          </a:stretch>
        </p:blipFill>
        <p:spPr>
          <a:xfrm>
            <a:off x="6994525" y="2971165"/>
            <a:ext cx="4227513" cy="2536507"/>
          </a:xfrm>
        </p:spPr>
      </p:pic>
      <p:sp>
        <p:nvSpPr>
          <p:cNvPr id="5" name="Slide Number Placeholder 4">
            <a:extLst>
              <a:ext uri="{FF2B5EF4-FFF2-40B4-BE49-F238E27FC236}">
                <a16:creationId xmlns:a16="http://schemas.microsoft.com/office/drawing/2014/main" id="{EF5CB30A-28D4-5875-B70C-24F9E564C33F}"/>
              </a:ext>
            </a:extLst>
          </p:cNvPr>
          <p:cNvSpPr>
            <a:spLocks noGrp="1"/>
          </p:cNvSpPr>
          <p:nvPr>
            <p:ph type="sldNum" sz="quarter" idx="12"/>
          </p:nvPr>
        </p:nvSpPr>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418415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k nearest neighbors</a:t>
            </a:r>
            <a:br>
              <a:rPr lang="en-US" dirty="0"/>
            </a:br>
            <a:r>
              <a:rPr lang="en-US" sz="1800" dirty="0"/>
              <a:t>initial model</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pic>
        <p:nvPicPr>
          <p:cNvPr id="11" name="Picture 10">
            <a:extLst>
              <a:ext uri="{FF2B5EF4-FFF2-40B4-BE49-F238E27FC236}">
                <a16:creationId xmlns:a16="http://schemas.microsoft.com/office/drawing/2014/main" id="{1592C08E-21BC-3194-80F3-A1A9F9FBCB78}"/>
              </a:ext>
            </a:extLst>
          </p:cNvPr>
          <p:cNvPicPr>
            <a:picLocks noChangeAspect="1"/>
          </p:cNvPicPr>
          <p:nvPr/>
        </p:nvPicPr>
        <p:blipFill>
          <a:blip r:embed="rId3"/>
          <a:stretch>
            <a:fillRect/>
          </a:stretch>
        </p:blipFill>
        <p:spPr>
          <a:xfrm>
            <a:off x="8062165" y="2497789"/>
            <a:ext cx="3445537" cy="2688841"/>
          </a:xfrm>
          <a:prstGeom prst="rect">
            <a:avLst/>
          </a:prstGeom>
          <a:ln w="57150">
            <a:solidFill>
              <a:srgbClr val="00B050"/>
            </a:solidFill>
          </a:ln>
        </p:spPr>
      </p:pic>
      <p:graphicFrame>
        <p:nvGraphicFramePr>
          <p:cNvPr id="14" name="Table 13">
            <a:extLst>
              <a:ext uri="{FF2B5EF4-FFF2-40B4-BE49-F238E27FC236}">
                <a16:creationId xmlns:a16="http://schemas.microsoft.com/office/drawing/2014/main" id="{7792D6D1-CB10-12E0-10B0-6D2CC6C70A80}"/>
              </a:ext>
            </a:extLst>
          </p:cNvPr>
          <p:cNvGraphicFramePr>
            <a:graphicFrameLocks noGrp="1"/>
          </p:cNvGraphicFramePr>
          <p:nvPr>
            <p:extLst>
              <p:ext uri="{D42A27DB-BD31-4B8C-83A1-F6EECF244321}">
                <p14:modId xmlns:p14="http://schemas.microsoft.com/office/powerpoint/2010/main" val="300789635"/>
              </p:ext>
            </p:extLst>
          </p:nvPr>
        </p:nvGraphicFramePr>
        <p:xfrm>
          <a:off x="556880" y="2422565"/>
          <a:ext cx="2855316" cy="3159243"/>
        </p:xfrm>
        <a:graphic>
          <a:graphicData uri="http://schemas.openxmlformats.org/drawingml/2006/table">
            <a:tbl>
              <a:tblPr firstRow="1" bandRow="1">
                <a:tableStyleId>{10A1B5D5-9B99-4C35-A422-299274C87663}</a:tableStyleId>
              </a:tblPr>
              <a:tblGrid>
                <a:gridCol w="1427658">
                  <a:extLst>
                    <a:ext uri="{9D8B030D-6E8A-4147-A177-3AD203B41FA5}">
                      <a16:colId xmlns:a16="http://schemas.microsoft.com/office/drawing/2014/main" val="2375982058"/>
                    </a:ext>
                  </a:extLst>
                </a:gridCol>
                <a:gridCol w="1427658">
                  <a:extLst>
                    <a:ext uri="{9D8B030D-6E8A-4147-A177-3AD203B41FA5}">
                      <a16:colId xmlns:a16="http://schemas.microsoft.com/office/drawing/2014/main" val="2432343445"/>
                    </a:ext>
                  </a:extLst>
                </a:gridCol>
              </a:tblGrid>
              <a:tr h="369204">
                <a:tc>
                  <a:txBody>
                    <a:bodyPr/>
                    <a:lstStyle/>
                    <a:p>
                      <a:r>
                        <a:rPr lang="en-US" sz="1400" dirty="0"/>
                        <a:t>KNN Results</a:t>
                      </a:r>
                    </a:p>
                  </a:txBody>
                  <a:tcPr/>
                </a:tc>
                <a:tc>
                  <a:txBody>
                    <a:bodyPr/>
                    <a:lstStyle/>
                    <a:p>
                      <a:r>
                        <a:rPr lang="en-US" sz="1400" dirty="0"/>
                        <a:t>Near Earth Asteroids</a:t>
                      </a:r>
                    </a:p>
                  </a:txBody>
                  <a:tcPr/>
                </a:tc>
                <a:extLst>
                  <a:ext uri="{0D108BD9-81ED-4DB2-BD59-A6C34878D82A}">
                    <a16:rowId xmlns:a16="http://schemas.microsoft.com/office/drawing/2014/main" val="1733607430"/>
                  </a:ext>
                </a:extLst>
              </a:tr>
              <a:tr h="369204">
                <a:tc>
                  <a:txBody>
                    <a:bodyPr/>
                    <a:lstStyle/>
                    <a:p>
                      <a:r>
                        <a:rPr lang="en-US" sz="1400" kern="1200" dirty="0">
                          <a:solidFill>
                            <a:schemeClr val="dk1"/>
                          </a:solidFill>
                          <a:effectLst/>
                          <a:latin typeface="+mn-lt"/>
                          <a:ea typeface="+mn-ea"/>
                          <a:cs typeface="+mn-cs"/>
                        </a:rPr>
                        <a:t>R² </a:t>
                      </a:r>
                      <a:endParaRPr lang="en-US" sz="1400" dirty="0"/>
                    </a:p>
                  </a:txBody>
                  <a:tcPr/>
                </a:tc>
                <a:tc>
                  <a:txBody>
                    <a:bodyPr/>
                    <a:lstStyle/>
                    <a:p>
                      <a:r>
                        <a:rPr lang="en-US" sz="1400" kern="1200" dirty="0">
                          <a:solidFill>
                            <a:schemeClr val="dk1"/>
                          </a:solidFill>
                          <a:effectLst/>
                          <a:latin typeface="+mn-lt"/>
                          <a:ea typeface="+mn-ea"/>
                          <a:cs typeface="+mn-cs"/>
                        </a:rPr>
                        <a:t>0.1876 </a:t>
                      </a:r>
                      <a:endParaRPr lang="en-US" sz="1400" dirty="0"/>
                    </a:p>
                  </a:txBody>
                  <a:tcPr/>
                </a:tc>
                <a:extLst>
                  <a:ext uri="{0D108BD9-81ED-4DB2-BD59-A6C34878D82A}">
                    <a16:rowId xmlns:a16="http://schemas.microsoft.com/office/drawing/2014/main" val="2407698059"/>
                  </a:ext>
                </a:extLst>
              </a:tr>
              <a:tr h="369204">
                <a:tc>
                  <a:txBody>
                    <a:bodyPr/>
                    <a:lstStyle/>
                    <a:p>
                      <a:r>
                        <a:rPr lang="en-US" sz="1400" dirty="0"/>
                        <a:t>ROC/AUC</a:t>
                      </a:r>
                    </a:p>
                  </a:txBody>
                  <a:tcPr/>
                </a:tc>
                <a:tc>
                  <a:txBody>
                    <a:bodyPr/>
                    <a:lstStyle/>
                    <a:p>
                      <a:r>
                        <a:rPr lang="en-US" sz="1400" kern="1200" dirty="0">
                          <a:solidFill>
                            <a:schemeClr val="dk1"/>
                          </a:solidFill>
                          <a:effectLst/>
                          <a:latin typeface="+mn-lt"/>
                          <a:ea typeface="+mn-ea"/>
                          <a:cs typeface="+mn-cs"/>
                        </a:rPr>
                        <a:t>0.91 </a:t>
                      </a:r>
                      <a:endParaRPr lang="en-US" sz="1400" dirty="0"/>
                    </a:p>
                  </a:txBody>
                  <a:tcPr/>
                </a:tc>
                <a:extLst>
                  <a:ext uri="{0D108BD9-81ED-4DB2-BD59-A6C34878D82A}">
                    <a16:rowId xmlns:a16="http://schemas.microsoft.com/office/drawing/2014/main" val="3362366262"/>
                  </a:ext>
                </a:extLst>
              </a:tr>
              <a:tr h="646107">
                <a:tc>
                  <a:txBody>
                    <a:bodyPr/>
                    <a:lstStyle/>
                    <a:p>
                      <a:r>
                        <a:rPr lang="en-US" sz="1400" kern="1200" dirty="0">
                          <a:solidFill>
                            <a:schemeClr val="dk1"/>
                          </a:solidFill>
                          <a:effectLst/>
                          <a:latin typeface="+mn-lt"/>
                          <a:ea typeface="+mn-ea"/>
                          <a:cs typeface="+mn-cs"/>
                        </a:rPr>
                        <a:t>F1 Score</a:t>
                      </a:r>
                      <a:endParaRPr lang="en-US" sz="1400" dirty="0"/>
                    </a:p>
                  </a:txBody>
                  <a:tcPr/>
                </a:tc>
                <a:tc>
                  <a:txBody>
                    <a:bodyPr/>
                    <a:lstStyle/>
                    <a:p>
                      <a:r>
                        <a:rPr lang="en-US" sz="1400" kern="1200" dirty="0">
                          <a:solidFill>
                            <a:schemeClr val="dk1"/>
                          </a:solidFill>
                          <a:effectLst/>
                          <a:latin typeface="+mn-lt"/>
                          <a:ea typeface="+mn-ea"/>
                          <a:cs typeface="+mn-cs"/>
                        </a:rPr>
                        <a:t>0.54 </a:t>
                      </a:r>
                      <a:endParaRPr lang="en-US" sz="1400" dirty="0"/>
                    </a:p>
                  </a:txBody>
                  <a:tcPr/>
                </a:tc>
                <a:extLst>
                  <a:ext uri="{0D108BD9-81ED-4DB2-BD59-A6C34878D82A}">
                    <a16:rowId xmlns:a16="http://schemas.microsoft.com/office/drawing/2014/main" val="3086676724"/>
                  </a:ext>
                </a:extLst>
              </a:tr>
              <a:tr h="369204">
                <a:tc>
                  <a:txBody>
                    <a:bodyPr/>
                    <a:lstStyle/>
                    <a:p>
                      <a:r>
                        <a:rPr lang="en-US" sz="1400" kern="1200" dirty="0">
                          <a:solidFill>
                            <a:schemeClr val="dk1"/>
                          </a:solidFill>
                          <a:effectLst/>
                          <a:latin typeface="+mn-lt"/>
                          <a:ea typeface="+mn-ea"/>
                          <a:cs typeface="+mn-cs"/>
                        </a:rPr>
                        <a:t>RMSE</a:t>
                      </a:r>
                      <a:endParaRPr lang="en-US" sz="1400" dirty="0"/>
                    </a:p>
                  </a:txBody>
                  <a:tcPr/>
                </a:tc>
                <a:tc>
                  <a:txBody>
                    <a:bodyPr/>
                    <a:lstStyle/>
                    <a:p>
                      <a:r>
                        <a:rPr lang="en-US" sz="1400" kern="1200" dirty="0">
                          <a:solidFill>
                            <a:schemeClr val="dk1"/>
                          </a:solidFill>
                          <a:effectLst/>
                          <a:latin typeface="+mn-lt"/>
                          <a:ea typeface="+mn-ea"/>
                          <a:cs typeface="+mn-cs"/>
                        </a:rPr>
                        <a:t>0.2299 </a:t>
                      </a:r>
                      <a:endParaRPr lang="en-US" sz="1400" dirty="0"/>
                    </a:p>
                  </a:txBody>
                  <a:tcPr/>
                </a:tc>
                <a:extLst>
                  <a:ext uri="{0D108BD9-81ED-4DB2-BD59-A6C34878D82A}">
                    <a16:rowId xmlns:a16="http://schemas.microsoft.com/office/drawing/2014/main" val="1383130846"/>
                  </a:ext>
                </a:extLst>
              </a:tr>
              <a:tr h="369204">
                <a:tc>
                  <a:txBody>
                    <a:bodyPr/>
                    <a:lstStyle/>
                    <a:p>
                      <a:r>
                        <a:rPr lang="en-US" sz="1400" dirty="0"/>
                        <a:t>Metric</a:t>
                      </a:r>
                    </a:p>
                  </a:txBody>
                  <a:tcPr/>
                </a:tc>
                <a:tc>
                  <a:txBody>
                    <a:bodyPr/>
                    <a:lstStyle/>
                    <a:p>
                      <a:r>
                        <a:rPr lang="en-US" sz="1400" dirty="0"/>
                        <a:t>Euclidean distance</a:t>
                      </a:r>
                    </a:p>
                  </a:txBody>
                  <a:tcPr/>
                </a:tc>
                <a:extLst>
                  <a:ext uri="{0D108BD9-81ED-4DB2-BD59-A6C34878D82A}">
                    <a16:rowId xmlns:a16="http://schemas.microsoft.com/office/drawing/2014/main" val="3572095927"/>
                  </a:ext>
                </a:extLst>
              </a:tr>
              <a:tr h="369204">
                <a:tc>
                  <a:txBody>
                    <a:bodyPr/>
                    <a:lstStyle/>
                    <a:p>
                      <a:r>
                        <a:rPr lang="en-US" sz="1400" dirty="0"/>
                        <a:t>N Neighbors</a:t>
                      </a:r>
                    </a:p>
                  </a:txBody>
                  <a:tcPr/>
                </a:tc>
                <a:tc>
                  <a:txBody>
                    <a:bodyPr/>
                    <a:lstStyle/>
                    <a:p>
                      <a:r>
                        <a:rPr lang="en-US" sz="1400" dirty="0"/>
                        <a:t>5</a:t>
                      </a:r>
                    </a:p>
                  </a:txBody>
                  <a:tcPr/>
                </a:tc>
                <a:extLst>
                  <a:ext uri="{0D108BD9-81ED-4DB2-BD59-A6C34878D82A}">
                    <a16:rowId xmlns:a16="http://schemas.microsoft.com/office/drawing/2014/main" val="2899177370"/>
                  </a:ext>
                </a:extLst>
              </a:tr>
            </a:tbl>
          </a:graphicData>
        </a:graphic>
      </p:graphicFrame>
      <p:sp>
        <p:nvSpPr>
          <p:cNvPr id="17" name="TextBox 16">
            <a:extLst>
              <a:ext uri="{FF2B5EF4-FFF2-40B4-BE49-F238E27FC236}">
                <a16:creationId xmlns:a16="http://schemas.microsoft.com/office/drawing/2014/main" id="{46EA13FE-E1AE-B9FD-BBC4-41A3B9FE78CC}"/>
              </a:ext>
            </a:extLst>
          </p:cNvPr>
          <p:cNvSpPr txBox="1"/>
          <p:nvPr/>
        </p:nvSpPr>
        <p:spPr>
          <a:xfrm>
            <a:off x="4915132" y="5200081"/>
            <a:ext cx="754062" cy="200055"/>
          </a:xfrm>
          <a:prstGeom prst="rect">
            <a:avLst/>
          </a:prstGeom>
          <a:noFill/>
        </p:spPr>
        <p:txBody>
          <a:bodyPr wrap="square" rtlCol="0">
            <a:spAutoFit/>
          </a:bodyPr>
          <a:lstStyle/>
          <a:p>
            <a:r>
              <a:rPr lang="en-US" sz="700" dirty="0"/>
              <a:t>272</a:t>
            </a:r>
          </a:p>
        </p:txBody>
      </p:sp>
      <p:sp>
        <p:nvSpPr>
          <p:cNvPr id="18" name="TextBox 17">
            <a:extLst>
              <a:ext uri="{FF2B5EF4-FFF2-40B4-BE49-F238E27FC236}">
                <a16:creationId xmlns:a16="http://schemas.microsoft.com/office/drawing/2014/main" id="{20A2DF46-9ED7-1865-A7E7-75467052AA74}"/>
              </a:ext>
            </a:extLst>
          </p:cNvPr>
          <p:cNvSpPr txBox="1"/>
          <p:nvPr/>
        </p:nvSpPr>
        <p:spPr>
          <a:xfrm>
            <a:off x="6261610" y="5200082"/>
            <a:ext cx="754062" cy="200055"/>
          </a:xfrm>
          <a:prstGeom prst="rect">
            <a:avLst/>
          </a:prstGeom>
          <a:noFill/>
        </p:spPr>
        <p:txBody>
          <a:bodyPr wrap="square" rtlCol="0">
            <a:spAutoFit/>
          </a:bodyPr>
          <a:lstStyle/>
          <a:p>
            <a:r>
              <a:rPr lang="en-US" sz="700" dirty="0"/>
              <a:t>223</a:t>
            </a:r>
          </a:p>
        </p:txBody>
      </p:sp>
      <p:pic>
        <p:nvPicPr>
          <p:cNvPr id="20" name="Picture 19">
            <a:extLst>
              <a:ext uri="{FF2B5EF4-FFF2-40B4-BE49-F238E27FC236}">
                <a16:creationId xmlns:a16="http://schemas.microsoft.com/office/drawing/2014/main" id="{72C10142-A1CA-BCA4-FCC2-B2C4464E6DB2}"/>
              </a:ext>
            </a:extLst>
          </p:cNvPr>
          <p:cNvPicPr>
            <a:picLocks noChangeAspect="1"/>
          </p:cNvPicPr>
          <p:nvPr/>
        </p:nvPicPr>
        <p:blipFill>
          <a:blip r:embed="rId4"/>
          <a:stretch>
            <a:fillRect/>
          </a:stretch>
        </p:blipFill>
        <p:spPr>
          <a:xfrm>
            <a:off x="3548170" y="2436088"/>
            <a:ext cx="4242047" cy="3293043"/>
          </a:xfrm>
          <a:prstGeom prst="rect">
            <a:avLst/>
          </a:prstGeom>
          <a:ln w="57150">
            <a:solidFill>
              <a:srgbClr val="00B050"/>
            </a:solidFill>
          </a:ln>
        </p:spPr>
      </p:pic>
    </p:spTree>
    <p:extLst>
      <p:ext uri="{BB962C8B-B14F-4D97-AF65-F5344CB8AC3E}">
        <p14:creationId xmlns:p14="http://schemas.microsoft.com/office/powerpoint/2010/main" val="321475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cs typeface="Biome"/>
              </a:rPr>
              <a:t>k nearest neighbors </a:t>
            </a:r>
            <a:br>
              <a:rPr lang="en-US" dirty="0">
                <a:cs typeface="Biome"/>
              </a:rPr>
            </a:br>
            <a:r>
              <a:rPr lang="en-US" sz="1800" dirty="0">
                <a:cs typeface="Biome"/>
              </a:rPr>
              <a:t>Full features &amp; grid search</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
        <p:nvSpPr>
          <p:cNvPr id="17" name="TextBox 16">
            <a:extLst>
              <a:ext uri="{FF2B5EF4-FFF2-40B4-BE49-F238E27FC236}">
                <a16:creationId xmlns:a16="http://schemas.microsoft.com/office/drawing/2014/main" id="{46EA13FE-E1AE-B9FD-BBC4-41A3B9FE78CC}"/>
              </a:ext>
            </a:extLst>
          </p:cNvPr>
          <p:cNvSpPr txBox="1"/>
          <p:nvPr/>
        </p:nvSpPr>
        <p:spPr>
          <a:xfrm>
            <a:off x="4915132" y="5200081"/>
            <a:ext cx="754062" cy="200055"/>
          </a:xfrm>
          <a:prstGeom prst="rect">
            <a:avLst/>
          </a:prstGeom>
          <a:noFill/>
        </p:spPr>
        <p:txBody>
          <a:bodyPr wrap="square" rtlCol="0">
            <a:spAutoFit/>
          </a:bodyPr>
          <a:lstStyle/>
          <a:p>
            <a:r>
              <a:rPr lang="en-US" sz="700" dirty="0"/>
              <a:t>272</a:t>
            </a:r>
          </a:p>
        </p:txBody>
      </p:sp>
      <p:sp>
        <p:nvSpPr>
          <p:cNvPr id="18" name="TextBox 17">
            <a:extLst>
              <a:ext uri="{FF2B5EF4-FFF2-40B4-BE49-F238E27FC236}">
                <a16:creationId xmlns:a16="http://schemas.microsoft.com/office/drawing/2014/main" id="{20A2DF46-9ED7-1865-A7E7-75467052AA74}"/>
              </a:ext>
            </a:extLst>
          </p:cNvPr>
          <p:cNvSpPr txBox="1"/>
          <p:nvPr/>
        </p:nvSpPr>
        <p:spPr>
          <a:xfrm>
            <a:off x="6261610" y="5200082"/>
            <a:ext cx="754062" cy="200055"/>
          </a:xfrm>
          <a:prstGeom prst="rect">
            <a:avLst/>
          </a:prstGeom>
          <a:noFill/>
        </p:spPr>
        <p:txBody>
          <a:bodyPr wrap="square" rtlCol="0">
            <a:spAutoFit/>
          </a:bodyPr>
          <a:lstStyle/>
          <a:p>
            <a:r>
              <a:rPr lang="en-US" sz="700" dirty="0"/>
              <a:t>223</a:t>
            </a:r>
          </a:p>
        </p:txBody>
      </p:sp>
      <p:graphicFrame>
        <p:nvGraphicFramePr>
          <p:cNvPr id="3" name="Table 2">
            <a:extLst>
              <a:ext uri="{FF2B5EF4-FFF2-40B4-BE49-F238E27FC236}">
                <a16:creationId xmlns:a16="http://schemas.microsoft.com/office/drawing/2014/main" id="{6DE7D649-3D0A-52F2-75A9-271FCEBAD01D}"/>
              </a:ext>
            </a:extLst>
          </p:cNvPr>
          <p:cNvGraphicFramePr>
            <a:graphicFrameLocks noGrp="1"/>
          </p:cNvGraphicFramePr>
          <p:nvPr>
            <p:extLst>
              <p:ext uri="{D42A27DB-BD31-4B8C-83A1-F6EECF244321}">
                <p14:modId xmlns:p14="http://schemas.microsoft.com/office/powerpoint/2010/main" val="3740481879"/>
              </p:ext>
            </p:extLst>
          </p:nvPr>
        </p:nvGraphicFramePr>
        <p:xfrm>
          <a:off x="445989" y="2282795"/>
          <a:ext cx="2374447" cy="3457301"/>
        </p:xfrm>
        <a:graphic>
          <a:graphicData uri="http://schemas.openxmlformats.org/drawingml/2006/table">
            <a:tbl>
              <a:tblPr firstRow="1" bandRow="1">
                <a:tableStyleId>{10A1B5D5-9B99-4C35-A422-299274C87663}</a:tableStyleId>
              </a:tblPr>
              <a:tblGrid>
                <a:gridCol w="1333860">
                  <a:extLst>
                    <a:ext uri="{9D8B030D-6E8A-4147-A177-3AD203B41FA5}">
                      <a16:colId xmlns:a16="http://schemas.microsoft.com/office/drawing/2014/main" val="2375982058"/>
                    </a:ext>
                  </a:extLst>
                </a:gridCol>
                <a:gridCol w="1040587">
                  <a:extLst>
                    <a:ext uri="{9D8B030D-6E8A-4147-A177-3AD203B41FA5}">
                      <a16:colId xmlns:a16="http://schemas.microsoft.com/office/drawing/2014/main" val="2432343445"/>
                    </a:ext>
                  </a:extLst>
                </a:gridCol>
              </a:tblGrid>
              <a:tr h="390336">
                <a:tc>
                  <a:txBody>
                    <a:bodyPr/>
                    <a:lstStyle/>
                    <a:p>
                      <a:r>
                        <a:rPr lang="en-US" sz="1400" dirty="0"/>
                        <a:t>KNN Results</a:t>
                      </a:r>
                    </a:p>
                  </a:txBody>
                  <a:tcPr/>
                </a:tc>
                <a:tc>
                  <a:txBody>
                    <a:bodyPr/>
                    <a:lstStyle/>
                    <a:p>
                      <a:endParaRPr lang="en-US" sz="1400" dirty="0"/>
                    </a:p>
                  </a:txBody>
                  <a:tcPr/>
                </a:tc>
                <a:extLst>
                  <a:ext uri="{0D108BD9-81ED-4DB2-BD59-A6C34878D82A}">
                    <a16:rowId xmlns:a16="http://schemas.microsoft.com/office/drawing/2014/main" val="1733607430"/>
                  </a:ext>
                </a:extLst>
              </a:tr>
              <a:tr h="390336">
                <a:tc>
                  <a:txBody>
                    <a:bodyPr/>
                    <a:lstStyle/>
                    <a:p>
                      <a:r>
                        <a:rPr lang="en-US" sz="1400" dirty="0"/>
                        <a:t>ROC/AUC</a:t>
                      </a:r>
                    </a:p>
                  </a:txBody>
                  <a:tcPr/>
                </a:tc>
                <a:tc>
                  <a:txBody>
                    <a:bodyPr/>
                    <a:lstStyle/>
                    <a:p>
                      <a:r>
                        <a:rPr lang="en-US" sz="1400" kern="1200" dirty="0">
                          <a:solidFill>
                            <a:schemeClr val="dk1"/>
                          </a:solidFill>
                          <a:effectLst/>
                          <a:latin typeface="+mn-lt"/>
                          <a:ea typeface="+mn-ea"/>
                          <a:cs typeface="+mn-cs"/>
                        </a:rPr>
                        <a:t>0.94 </a:t>
                      </a:r>
                      <a:endParaRPr lang="en-US" sz="1400" dirty="0"/>
                    </a:p>
                  </a:txBody>
                  <a:tcPr/>
                </a:tc>
                <a:extLst>
                  <a:ext uri="{0D108BD9-81ED-4DB2-BD59-A6C34878D82A}">
                    <a16:rowId xmlns:a16="http://schemas.microsoft.com/office/drawing/2014/main" val="3362366262"/>
                  </a:ext>
                </a:extLst>
              </a:tr>
              <a:tr h="540907">
                <a:tc>
                  <a:txBody>
                    <a:bodyPr/>
                    <a:lstStyle/>
                    <a:p>
                      <a:r>
                        <a:rPr lang="en-US" sz="1400" kern="1200" dirty="0">
                          <a:solidFill>
                            <a:schemeClr val="dk1"/>
                          </a:solidFill>
                          <a:effectLst/>
                          <a:latin typeface="+mn-lt"/>
                          <a:ea typeface="+mn-ea"/>
                          <a:cs typeface="+mn-cs"/>
                        </a:rPr>
                        <a:t>F1 Score</a:t>
                      </a:r>
                      <a:endParaRPr lang="en-US" sz="1400" dirty="0"/>
                    </a:p>
                  </a:txBody>
                  <a:tcPr/>
                </a:tc>
                <a:tc>
                  <a:txBody>
                    <a:bodyPr/>
                    <a:lstStyle/>
                    <a:p>
                      <a:r>
                        <a:rPr lang="en-US" sz="1400" kern="1200" dirty="0">
                          <a:solidFill>
                            <a:schemeClr val="dk1"/>
                          </a:solidFill>
                          <a:effectLst/>
                          <a:latin typeface="+mn-lt"/>
                          <a:ea typeface="+mn-ea"/>
                          <a:cs typeface="+mn-cs"/>
                        </a:rPr>
                        <a:t>0.53</a:t>
                      </a:r>
                      <a:endParaRPr lang="en-US" sz="1400" dirty="0"/>
                    </a:p>
                  </a:txBody>
                  <a:tcPr/>
                </a:tc>
                <a:extLst>
                  <a:ext uri="{0D108BD9-81ED-4DB2-BD59-A6C34878D82A}">
                    <a16:rowId xmlns:a16="http://schemas.microsoft.com/office/drawing/2014/main" val="874609654"/>
                  </a:ext>
                </a:extLst>
              </a:tr>
              <a:tr h="540907">
                <a:tc>
                  <a:txBody>
                    <a:bodyPr/>
                    <a:lstStyle/>
                    <a:p>
                      <a:r>
                        <a:rPr lang="en-US" sz="1400" kern="1200" dirty="0">
                          <a:solidFill>
                            <a:schemeClr val="dk1"/>
                          </a:solidFill>
                          <a:effectLst/>
                          <a:latin typeface="+mn-lt"/>
                          <a:ea typeface="+mn-ea"/>
                          <a:cs typeface="+mn-cs"/>
                        </a:rPr>
                        <a:t>Accuracy</a:t>
                      </a:r>
                      <a:endParaRPr lang="en-US" sz="1400" dirty="0"/>
                    </a:p>
                  </a:txBody>
                  <a:tcPr/>
                </a:tc>
                <a:tc>
                  <a:txBody>
                    <a:bodyPr/>
                    <a:lstStyle/>
                    <a:p>
                      <a:r>
                        <a:rPr lang="en-US" sz="1400" kern="1200" dirty="0">
                          <a:solidFill>
                            <a:schemeClr val="dk1"/>
                          </a:solidFill>
                          <a:effectLst/>
                          <a:latin typeface="+mn-lt"/>
                          <a:ea typeface="+mn-ea"/>
                          <a:cs typeface="+mn-cs"/>
                        </a:rPr>
                        <a:t>0.89</a:t>
                      </a:r>
                      <a:endParaRPr lang="en-US" sz="1400" dirty="0"/>
                    </a:p>
                  </a:txBody>
                  <a:tcPr/>
                </a:tc>
                <a:extLst>
                  <a:ext uri="{0D108BD9-81ED-4DB2-BD59-A6C34878D82A}">
                    <a16:rowId xmlns:a16="http://schemas.microsoft.com/office/drawing/2014/main" val="3086676724"/>
                  </a:ext>
                </a:extLst>
              </a:tr>
              <a:tr h="663572">
                <a:tc>
                  <a:txBody>
                    <a:bodyPr/>
                    <a:lstStyle/>
                    <a:p>
                      <a:r>
                        <a:rPr lang="en-US" sz="1400" dirty="0"/>
                        <a:t>Metric</a:t>
                      </a:r>
                    </a:p>
                  </a:txBody>
                  <a:tcPr/>
                </a:tc>
                <a:tc>
                  <a:txBody>
                    <a:bodyPr/>
                    <a:lstStyle/>
                    <a:p>
                      <a:r>
                        <a:rPr lang="en-US" sz="1400" dirty="0"/>
                        <a:t>Manhattan distance</a:t>
                      </a:r>
                    </a:p>
                  </a:txBody>
                  <a:tcPr/>
                </a:tc>
                <a:extLst>
                  <a:ext uri="{0D108BD9-81ED-4DB2-BD59-A6C34878D82A}">
                    <a16:rowId xmlns:a16="http://schemas.microsoft.com/office/drawing/2014/main" val="2044786722"/>
                  </a:ext>
                </a:extLst>
              </a:tr>
              <a:tr h="540907">
                <a:tc>
                  <a:txBody>
                    <a:bodyPr/>
                    <a:lstStyle/>
                    <a:p>
                      <a:r>
                        <a:rPr lang="en-US" sz="1400" dirty="0"/>
                        <a:t>N Neighbors</a:t>
                      </a:r>
                    </a:p>
                  </a:txBody>
                  <a:tcPr/>
                </a:tc>
                <a:tc>
                  <a:txBody>
                    <a:bodyPr/>
                    <a:lstStyle/>
                    <a:p>
                      <a:r>
                        <a:rPr lang="en-US" sz="1400" dirty="0"/>
                        <a:t>11</a:t>
                      </a:r>
                    </a:p>
                  </a:txBody>
                  <a:tcPr/>
                </a:tc>
                <a:extLst>
                  <a:ext uri="{0D108BD9-81ED-4DB2-BD59-A6C34878D82A}">
                    <a16:rowId xmlns:a16="http://schemas.microsoft.com/office/drawing/2014/main" val="1055187883"/>
                  </a:ext>
                </a:extLst>
              </a:tr>
              <a:tr h="390336">
                <a:tc>
                  <a:txBody>
                    <a:bodyPr/>
                    <a:lstStyle/>
                    <a:p>
                      <a:r>
                        <a:rPr lang="en-US" sz="1400" dirty="0"/>
                        <a:t>Weights</a:t>
                      </a:r>
                    </a:p>
                  </a:txBody>
                  <a:tcPr/>
                </a:tc>
                <a:tc>
                  <a:txBody>
                    <a:bodyPr/>
                    <a:lstStyle/>
                    <a:p>
                      <a:r>
                        <a:rPr lang="en-US" sz="1400" dirty="0"/>
                        <a:t>Distance</a:t>
                      </a:r>
                    </a:p>
                  </a:txBody>
                  <a:tcPr/>
                </a:tc>
                <a:extLst>
                  <a:ext uri="{0D108BD9-81ED-4DB2-BD59-A6C34878D82A}">
                    <a16:rowId xmlns:a16="http://schemas.microsoft.com/office/drawing/2014/main" val="2305999185"/>
                  </a:ext>
                </a:extLst>
              </a:tr>
            </a:tbl>
          </a:graphicData>
        </a:graphic>
      </p:graphicFrame>
      <p:pic>
        <p:nvPicPr>
          <p:cNvPr id="6" name="Picture 5">
            <a:extLst>
              <a:ext uri="{FF2B5EF4-FFF2-40B4-BE49-F238E27FC236}">
                <a16:creationId xmlns:a16="http://schemas.microsoft.com/office/drawing/2014/main" id="{42F137A8-A2F5-26B7-1C45-897164D541A0}"/>
              </a:ext>
            </a:extLst>
          </p:cNvPr>
          <p:cNvPicPr>
            <a:picLocks noChangeAspect="1"/>
          </p:cNvPicPr>
          <p:nvPr/>
        </p:nvPicPr>
        <p:blipFill>
          <a:blip r:embed="rId3"/>
          <a:stretch>
            <a:fillRect/>
          </a:stretch>
        </p:blipFill>
        <p:spPr>
          <a:xfrm>
            <a:off x="2936615" y="2282795"/>
            <a:ext cx="4182341" cy="3457300"/>
          </a:xfrm>
          <a:prstGeom prst="rect">
            <a:avLst/>
          </a:prstGeom>
        </p:spPr>
      </p:pic>
      <p:pic>
        <p:nvPicPr>
          <p:cNvPr id="8" name="Picture 7">
            <a:extLst>
              <a:ext uri="{FF2B5EF4-FFF2-40B4-BE49-F238E27FC236}">
                <a16:creationId xmlns:a16="http://schemas.microsoft.com/office/drawing/2014/main" id="{3DD88E6F-62EF-4F7B-1812-D9B8A8971AC3}"/>
              </a:ext>
            </a:extLst>
          </p:cNvPr>
          <p:cNvPicPr>
            <a:picLocks noChangeAspect="1"/>
          </p:cNvPicPr>
          <p:nvPr/>
        </p:nvPicPr>
        <p:blipFill>
          <a:blip r:embed="rId4"/>
          <a:stretch>
            <a:fillRect/>
          </a:stretch>
        </p:blipFill>
        <p:spPr>
          <a:xfrm>
            <a:off x="7235135" y="2282796"/>
            <a:ext cx="4411301" cy="3457300"/>
          </a:xfrm>
          <a:prstGeom prst="rect">
            <a:avLst/>
          </a:prstGeom>
        </p:spPr>
      </p:pic>
    </p:spTree>
    <p:extLst>
      <p:ext uri="{BB962C8B-B14F-4D97-AF65-F5344CB8AC3E}">
        <p14:creationId xmlns:p14="http://schemas.microsoft.com/office/powerpoint/2010/main" val="157146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cs typeface="Biome"/>
              </a:rPr>
              <a:t>k nearest neighbors </a:t>
            </a:r>
            <a:br>
              <a:rPr lang="en-US" dirty="0">
                <a:cs typeface="Biome"/>
              </a:rPr>
            </a:br>
            <a:r>
              <a:rPr lang="en-US" sz="1800" dirty="0">
                <a:cs typeface="Biome"/>
              </a:rPr>
              <a:t>2-component </a:t>
            </a:r>
            <a:r>
              <a:rPr lang="en-US" sz="1800" dirty="0" err="1">
                <a:cs typeface="Biome"/>
              </a:rPr>
              <a:t>pca</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graphicFrame>
        <p:nvGraphicFramePr>
          <p:cNvPr id="14" name="Table 13">
            <a:extLst>
              <a:ext uri="{FF2B5EF4-FFF2-40B4-BE49-F238E27FC236}">
                <a16:creationId xmlns:a16="http://schemas.microsoft.com/office/drawing/2014/main" id="{7792D6D1-CB10-12E0-10B0-6D2CC6C70A80}"/>
              </a:ext>
            </a:extLst>
          </p:cNvPr>
          <p:cNvGraphicFramePr>
            <a:graphicFrameLocks noGrp="1"/>
          </p:cNvGraphicFramePr>
          <p:nvPr>
            <p:extLst>
              <p:ext uri="{D42A27DB-BD31-4B8C-83A1-F6EECF244321}">
                <p14:modId xmlns:p14="http://schemas.microsoft.com/office/powerpoint/2010/main" val="1353855531"/>
              </p:ext>
            </p:extLst>
          </p:nvPr>
        </p:nvGraphicFramePr>
        <p:xfrm>
          <a:off x="7886699" y="535065"/>
          <a:ext cx="3355970" cy="1296872"/>
        </p:xfrm>
        <a:graphic>
          <a:graphicData uri="http://schemas.openxmlformats.org/drawingml/2006/table">
            <a:tbl>
              <a:tblPr firstRow="1" bandRow="1">
                <a:tableStyleId>{10A1B5D5-9B99-4C35-A422-299274C87663}</a:tableStyleId>
              </a:tblPr>
              <a:tblGrid>
                <a:gridCol w="2486026">
                  <a:extLst>
                    <a:ext uri="{9D8B030D-6E8A-4147-A177-3AD203B41FA5}">
                      <a16:colId xmlns:a16="http://schemas.microsoft.com/office/drawing/2014/main" val="2375982058"/>
                    </a:ext>
                  </a:extLst>
                </a:gridCol>
                <a:gridCol w="869944">
                  <a:extLst>
                    <a:ext uri="{9D8B030D-6E8A-4147-A177-3AD203B41FA5}">
                      <a16:colId xmlns:a16="http://schemas.microsoft.com/office/drawing/2014/main" val="2432343445"/>
                    </a:ext>
                  </a:extLst>
                </a:gridCol>
              </a:tblGrid>
              <a:tr h="0">
                <a:tc>
                  <a:txBody>
                    <a:bodyPr/>
                    <a:lstStyle/>
                    <a:p>
                      <a:r>
                        <a:rPr lang="en-US" sz="1400" dirty="0"/>
                        <a:t>KNN PCA Results</a:t>
                      </a:r>
                    </a:p>
                  </a:txBody>
                  <a:tcPr/>
                </a:tc>
                <a:tc>
                  <a:txBody>
                    <a:bodyPr/>
                    <a:lstStyle/>
                    <a:p>
                      <a:endParaRPr lang="en-US" sz="1400" dirty="0"/>
                    </a:p>
                  </a:txBody>
                  <a:tcPr/>
                </a:tc>
                <a:extLst>
                  <a:ext uri="{0D108BD9-81ED-4DB2-BD59-A6C34878D82A}">
                    <a16:rowId xmlns:a16="http://schemas.microsoft.com/office/drawing/2014/main" val="1733607430"/>
                  </a:ext>
                </a:extLst>
              </a:tr>
              <a:tr h="247980">
                <a:tc>
                  <a:txBody>
                    <a:bodyPr/>
                    <a:lstStyle/>
                    <a:p>
                      <a:r>
                        <a:rPr lang="en-US" sz="1400" dirty="0"/>
                        <a:t>ROC/AUC</a:t>
                      </a:r>
                    </a:p>
                  </a:txBody>
                  <a:tcPr/>
                </a:tc>
                <a:tc>
                  <a:txBody>
                    <a:bodyPr/>
                    <a:lstStyle/>
                    <a:p>
                      <a:r>
                        <a:rPr lang="en-US" sz="1400" kern="1200" dirty="0">
                          <a:solidFill>
                            <a:schemeClr val="dk1"/>
                          </a:solidFill>
                          <a:effectLst/>
                          <a:latin typeface="+mn-lt"/>
                          <a:ea typeface="+mn-ea"/>
                          <a:cs typeface="+mn-cs"/>
                        </a:rPr>
                        <a:t>0.80 </a:t>
                      </a:r>
                      <a:endParaRPr lang="en-US" sz="1400" dirty="0"/>
                    </a:p>
                  </a:txBody>
                  <a:tcPr/>
                </a:tc>
                <a:extLst>
                  <a:ext uri="{0D108BD9-81ED-4DB2-BD59-A6C34878D82A}">
                    <a16:rowId xmlns:a16="http://schemas.microsoft.com/office/drawing/2014/main" val="3362366262"/>
                  </a:ext>
                </a:extLst>
              </a:tr>
              <a:tr h="343636">
                <a:tc>
                  <a:txBody>
                    <a:bodyPr/>
                    <a:lstStyle/>
                    <a:p>
                      <a:r>
                        <a:rPr lang="en-US" sz="1400" kern="1200" dirty="0">
                          <a:solidFill>
                            <a:schemeClr val="dk1"/>
                          </a:solidFill>
                          <a:effectLst/>
                          <a:latin typeface="+mn-lt"/>
                          <a:ea typeface="+mn-ea"/>
                          <a:cs typeface="+mn-cs"/>
                        </a:rPr>
                        <a:t>F1 Score</a:t>
                      </a:r>
                      <a:endParaRPr lang="en-US" sz="1400" dirty="0"/>
                    </a:p>
                  </a:txBody>
                  <a:tcPr/>
                </a:tc>
                <a:tc>
                  <a:txBody>
                    <a:bodyPr/>
                    <a:lstStyle/>
                    <a:p>
                      <a:r>
                        <a:rPr lang="en-US" sz="1400" kern="1200" dirty="0">
                          <a:solidFill>
                            <a:schemeClr val="dk1"/>
                          </a:solidFill>
                          <a:effectLst/>
                          <a:latin typeface="+mn-lt"/>
                          <a:ea typeface="+mn-ea"/>
                          <a:cs typeface="+mn-cs"/>
                        </a:rPr>
                        <a:t>0.36</a:t>
                      </a:r>
                      <a:endParaRPr lang="en-US" sz="1400" dirty="0"/>
                    </a:p>
                  </a:txBody>
                  <a:tcPr/>
                </a:tc>
                <a:extLst>
                  <a:ext uri="{0D108BD9-81ED-4DB2-BD59-A6C34878D82A}">
                    <a16:rowId xmlns:a16="http://schemas.microsoft.com/office/drawing/2014/main" val="874609654"/>
                  </a:ext>
                </a:extLst>
              </a:tr>
              <a:tr h="343636">
                <a:tc>
                  <a:txBody>
                    <a:bodyPr/>
                    <a:lstStyle/>
                    <a:p>
                      <a:r>
                        <a:rPr lang="en-US" sz="1400" kern="1200" dirty="0">
                          <a:solidFill>
                            <a:schemeClr val="dk1"/>
                          </a:solidFill>
                          <a:effectLst/>
                          <a:latin typeface="+mn-lt"/>
                          <a:ea typeface="+mn-ea"/>
                          <a:cs typeface="+mn-cs"/>
                        </a:rPr>
                        <a:t>Accuracy</a:t>
                      </a:r>
                      <a:endParaRPr lang="en-US" sz="1400" dirty="0"/>
                    </a:p>
                  </a:txBody>
                  <a:tcPr/>
                </a:tc>
                <a:tc>
                  <a:txBody>
                    <a:bodyPr/>
                    <a:lstStyle/>
                    <a:p>
                      <a:r>
                        <a:rPr lang="en-US" sz="1400" kern="1200" dirty="0">
                          <a:solidFill>
                            <a:schemeClr val="dk1"/>
                          </a:solidFill>
                          <a:effectLst/>
                          <a:latin typeface="+mn-lt"/>
                          <a:ea typeface="+mn-ea"/>
                          <a:cs typeface="+mn-cs"/>
                        </a:rPr>
                        <a:t>0.83</a:t>
                      </a:r>
                      <a:endParaRPr lang="en-US" sz="1400" dirty="0"/>
                    </a:p>
                  </a:txBody>
                  <a:tcPr/>
                </a:tc>
                <a:extLst>
                  <a:ext uri="{0D108BD9-81ED-4DB2-BD59-A6C34878D82A}">
                    <a16:rowId xmlns:a16="http://schemas.microsoft.com/office/drawing/2014/main" val="3086676724"/>
                  </a:ext>
                </a:extLst>
              </a:tr>
            </a:tbl>
          </a:graphicData>
        </a:graphic>
      </p:graphicFrame>
      <p:sp>
        <p:nvSpPr>
          <p:cNvPr id="17" name="TextBox 16">
            <a:extLst>
              <a:ext uri="{FF2B5EF4-FFF2-40B4-BE49-F238E27FC236}">
                <a16:creationId xmlns:a16="http://schemas.microsoft.com/office/drawing/2014/main" id="{46EA13FE-E1AE-B9FD-BBC4-41A3B9FE78CC}"/>
              </a:ext>
            </a:extLst>
          </p:cNvPr>
          <p:cNvSpPr txBox="1"/>
          <p:nvPr/>
        </p:nvSpPr>
        <p:spPr>
          <a:xfrm>
            <a:off x="4915132" y="5200081"/>
            <a:ext cx="754062" cy="200055"/>
          </a:xfrm>
          <a:prstGeom prst="rect">
            <a:avLst/>
          </a:prstGeom>
          <a:noFill/>
        </p:spPr>
        <p:txBody>
          <a:bodyPr wrap="square" rtlCol="0">
            <a:spAutoFit/>
          </a:bodyPr>
          <a:lstStyle/>
          <a:p>
            <a:r>
              <a:rPr lang="en-US" sz="700" dirty="0"/>
              <a:t>272</a:t>
            </a:r>
          </a:p>
        </p:txBody>
      </p:sp>
      <p:sp>
        <p:nvSpPr>
          <p:cNvPr id="18" name="TextBox 17">
            <a:extLst>
              <a:ext uri="{FF2B5EF4-FFF2-40B4-BE49-F238E27FC236}">
                <a16:creationId xmlns:a16="http://schemas.microsoft.com/office/drawing/2014/main" id="{20A2DF46-9ED7-1865-A7E7-75467052AA74}"/>
              </a:ext>
            </a:extLst>
          </p:cNvPr>
          <p:cNvSpPr txBox="1"/>
          <p:nvPr/>
        </p:nvSpPr>
        <p:spPr>
          <a:xfrm>
            <a:off x="6261610" y="5200082"/>
            <a:ext cx="754062" cy="200055"/>
          </a:xfrm>
          <a:prstGeom prst="rect">
            <a:avLst/>
          </a:prstGeom>
          <a:noFill/>
        </p:spPr>
        <p:txBody>
          <a:bodyPr wrap="square" rtlCol="0">
            <a:spAutoFit/>
          </a:bodyPr>
          <a:lstStyle/>
          <a:p>
            <a:r>
              <a:rPr lang="en-US" sz="700" dirty="0"/>
              <a:t>223</a:t>
            </a:r>
          </a:p>
        </p:txBody>
      </p:sp>
      <p:pic>
        <p:nvPicPr>
          <p:cNvPr id="4" name="Picture 3">
            <a:extLst>
              <a:ext uri="{FF2B5EF4-FFF2-40B4-BE49-F238E27FC236}">
                <a16:creationId xmlns:a16="http://schemas.microsoft.com/office/drawing/2014/main" id="{7B066DE9-29F4-ECD5-D0B5-D5A63BFCC61A}"/>
              </a:ext>
            </a:extLst>
          </p:cNvPr>
          <p:cNvPicPr>
            <a:picLocks noChangeAspect="1"/>
          </p:cNvPicPr>
          <p:nvPr/>
        </p:nvPicPr>
        <p:blipFill>
          <a:blip r:embed="rId3"/>
          <a:stretch>
            <a:fillRect/>
          </a:stretch>
        </p:blipFill>
        <p:spPr>
          <a:xfrm>
            <a:off x="8115601" y="2484433"/>
            <a:ext cx="3581036" cy="2871167"/>
          </a:xfrm>
          <a:prstGeom prst="rect">
            <a:avLst/>
          </a:prstGeom>
        </p:spPr>
      </p:pic>
      <p:pic>
        <p:nvPicPr>
          <p:cNvPr id="7" name="Picture 6">
            <a:extLst>
              <a:ext uri="{FF2B5EF4-FFF2-40B4-BE49-F238E27FC236}">
                <a16:creationId xmlns:a16="http://schemas.microsoft.com/office/drawing/2014/main" id="{9A4E371A-BB59-5B48-7785-9271521B2455}"/>
              </a:ext>
            </a:extLst>
          </p:cNvPr>
          <p:cNvPicPr>
            <a:picLocks noChangeAspect="1"/>
          </p:cNvPicPr>
          <p:nvPr/>
        </p:nvPicPr>
        <p:blipFill>
          <a:blip r:embed="rId4"/>
          <a:stretch>
            <a:fillRect/>
          </a:stretch>
        </p:blipFill>
        <p:spPr>
          <a:xfrm>
            <a:off x="4326913" y="2484434"/>
            <a:ext cx="3663432" cy="2871167"/>
          </a:xfrm>
          <a:prstGeom prst="rect">
            <a:avLst/>
          </a:prstGeom>
        </p:spPr>
      </p:pic>
      <p:pic>
        <p:nvPicPr>
          <p:cNvPr id="9" name="Picture 8">
            <a:extLst>
              <a:ext uri="{FF2B5EF4-FFF2-40B4-BE49-F238E27FC236}">
                <a16:creationId xmlns:a16="http://schemas.microsoft.com/office/drawing/2014/main" id="{CC992BCA-7B60-3A11-6591-0286DA51844A}"/>
              </a:ext>
            </a:extLst>
          </p:cNvPr>
          <p:cNvPicPr>
            <a:picLocks noChangeAspect="1"/>
          </p:cNvPicPr>
          <p:nvPr/>
        </p:nvPicPr>
        <p:blipFill>
          <a:blip r:embed="rId5"/>
          <a:stretch>
            <a:fillRect/>
          </a:stretch>
        </p:blipFill>
        <p:spPr>
          <a:xfrm>
            <a:off x="620621" y="2439900"/>
            <a:ext cx="3581036" cy="2960236"/>
          </a:xfrm>
          <a:prstGeom prst="rect">
            <a:avLst/>
          </a:prstGeom>
        </p:spPr>
      </p:pic>
    </p:spTree>
    <p:extLst>
      <p:ext uri="{BB962C8B-B14F-4D97-AF65-F5344CB8AC3E}">
        <p14:creationId xmlns:p14="http://schemas.microsoft.com/office/powerpoint/2010/main" val="7416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Gradient boosting machine</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5128883" y="2163614"/>
            <a:ext cx="6315069" cy="3723753"/>
          </a:xfrm>
        </p:spPr>
        <p:txBody>
          <a:bodyPr vert="horz" lIns="91440" tIns="45720" rIns="91440" bIns="45720" rtlCol="0" anchor="t">
            <a:noAutofit/>
          </a:bodyPr>
          <a:lstStyle/>
          <a:p>
            <a:r>
              <a:rPr lang="en-US" dirty="0">
                <a:cs typeface="Biome"/>
              </a:rPr>
              <a:t>Gradient boosting machines rely on sequentially training weak decision tree learners. At each iteration, a new tree is fit to the gradient (negative derivative) of the loss function and the new estimator is added to the previous according to some learning rate or calculated weight. </a:t>
            </a:r>
            <a:endParaRPr lang="en-US" dirty="0"/>
          </a:p>
          <a:p>
            <a:r>
              <a:rPr lang="en-US" dirty="0">
                <a:cs typeface="Biome"/>
              </a:rPr>
              <a:t>We used </a:t>
            </a:r>
            <a:r>
              <a:rPr lang="en-US" dirty="0" err="1">
                <a:cs typeface="Biome"/>
              </a:rPr>
              <a:t>GridSearch</a:t>
            </a:r>
            <a:r>
              <a:rPr lang="en-US" dirty="0">
                <a:cs typeface="Biome"/>
              </a:rPr>
              <a:t> with 5-fold cross validation to select the best hyperparameters for each model</a:t>
            </a:r>
          </a:p>
          <a:p>
            <a:pPr marL="342900" indent="-342900">
              <a:buAutoNum type="arabicPeriod"/>
            </a:pPr>
            <a:r>
              <a:rPr lang="en-US" sz="1600" err="1">
                <a:cs typeface="Biome"/>
              </a:rPr>
              <a:t>LightGBM</a:t>
            </a:r>
            <a:r>
              <a:rPr lang="en-US" sz="1600" dirty="0">
                <a:cs typeface="Biome"/>
              </a:rPr>
              <a:t> – faster convergence, prone to overfitting</a:t>
            </a:r>
          </a:p>
          <a:p>
            <a:pPr marL="342900" indent="-342900">
              <a:buAutoNum type="arabicPeriod"/>
            </a:pPr>
            <a:r>
              <a:rPr lang="en-US" sz="1600" err="1">
                <a:cs typeface="Biome"/>
              </a:rPr>
              <a:t>XGBoost</a:t>
            </a:r>
            <a:r>
              <a:rPr lang="en-US" sz="1600" dirty="0">
                <a:cs typeface="Biome"/>
              </a:rPr>
              <a:t> – optimized with parallel computing</a:t>
            </a:r>
            <a:endParaRPr lang="en-US" sz="1600"/>
          </a:p>
          <a:p>
            <a:pPr marL="342900" indent="-342900">
              <a:buAutoNum type="arabicPeriod"/>
            </a:pPr>
            <a:r>
              <a:rPr lang="en-US" sz="1600" err="1">
                <a:cs typeface="Biome"/>
              </a:rPr>
              <a:t>CatBoost</a:t>
            </a:r>
            <a:r>
              <a:rPr lang="en-US" sz="1600" dirty="0">
                <a:cs typeface="Biome"/>
              </a:rPr>
              <a:t> – balanced trees with the same conditions in each tree</a:t>
            </a:r>
            <a:endParaRPr lang="en-US" sz="1600" dirty="0" err="1"/>
          </a:p>
          <a:p>
            <a:pPr marL="342900" indent="-342900">
              <a:buAutoNum type="arabicPeriod"/>
            </a:pP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graphicFrame>
        <p:nvGraphicFramePr>
          <p:cNvPr id="8" name="Table 7">
            <a:extLst>
              <a:ext uri="{FF2B5EF4-FFF2-40B4-BE49-F238E27FC236}">
                <a16:creationId xmlns:a16="http://schemas.microsoft.com/office/drawing/2014/main" id="{3FBE9B27-E554-2251-B4B4-A09EC653B420}"/>
              </a:ext>
            </a:extLst>
          </p:cNvPr>
          <p:cNvGraphicFramePr>
            <a:graphicFrameLocks noGrp="1"/>
          </p:cNvGraphicFramePr>
          <p:nvPr>
            <p:extLst>
              <p:ext uri="{D42A27DB-BD31-4B8C-83A1-F6EECF244321}">
                <p14:modId xmlns:p14="http://schemas.microsoft.com/office/powerpoint/2010/main" val="281663607"/>
              </p:ext>
            </p:extLst>
          </p:nvPr>
        </p:nvGraphicFramePr>
        <p:xfrm>
          <a:off x="690113" y="2314754"/>
          <a:ext cx="4217624" cy="3558846"/>
        </p:xfrm>
        <a:graphic>
          <a:graphicData uri="http://schemas.openxmlformats.org/drawingml/2006/table">
            <a:tbl>
              <a:tblPr firstRow="1" bandRow="1">
                <a:tableStyleId>{10A1B5D5-9B99-4C35-A422-299274C87663}</a:tableStyleId>
              </a:tblPr>
              <a:tblGrid>
                <a:gridCol w="1017227">
                  <a:extLst>
                    <a:ext uri="{9D8B030D-6E8A-4147-A177-3AD203B41FA5}">
                      <a16:colId xmlns:a16="http://schemas.microsoft.com/office/drawing/2014/main" val="1993176711"/>
                    </a:ext>
                  </a:extLst>
                </a:gridCol>
                <a:gridCol w="1356360">
                  <a:extLst>
                    <a:ext uri="{9D8B030D-6E8A-4147-A177-3AD203B41FA5}">
                      <a16:colId xmlns:a16="http://schemas.microsoft.com/office/drawing/2014/main" val="1564829864"/>
                    </a:ext>
                  </a:extLst>
                </a:gridCol>
                <a:gridCol w="960118">
                  <a:extLst>
                    <a:ext uri="{9D8B030D-6E8A-4147-A177-3AD203B41FA5}">
                      <a16:colId xmlns:a16="http://schemas.microsoft.com/office/drawing/2014/main" val="2057415874"/>
                    </a:ext>
                  </a:extLst>
                </a:gridCol>
                <a:gridCol w="883919">
                  <a:extLst>
                    <a:ext uri="{9D8B030D-6E8A-4147-A177-3AD203B41FA5}">
                      <a16:colId xmlns:a16="http://schemas.microsoft.com/office/drawing/2014/main" val="678752059"/>
                    </a:ext>
                  </a:extLst>
                </a:gridCol>
              </a:tblGrid>
              <a:tr h="533400">
                <a:tc>
                  <a:txBody>
                    <a:bodyPr/>
                    <a:lstStyle/>
                    <a:p>
                      <a:r>
                        <a:rPr lang="en-US" sz="1200" dirty="0"/>
                        <a:t>Model</a:t>
                      </a:r>
                    </a:p>
                  </a:txBody>
                  <a:tcPr/>
                </a:tc>
                <a:tc>
                  <a:txBody>
                    <a:bodyPr/>
                    <a:lstStyle/>
                    <a:p>
                      <a:r>
                        <a:rPr lang="en-US" sz="1200" dirty="0"/>
                        <a:t>Best GS Parameters</a:t>
                      </a:r>
                    </a:p>
                  </a:txBody>
                  <a:tcPr/>
                </a:tc>
                <a:tc>
                  <a:txBody>
                    <a:bodyPr/>
                    <a:lstStyle/>
                    <a:p>
                      <a:r>
                        <a:rPr lang="en-US" sz="1200" dirty="0"/>
                        <a:t>F1</a:t>
                      </a:r>
                    </a:p>
                  </a:txBody>
                  <a:tcPr/>
                </a:tc>
                <a:tc>
                  <a:txBody>
                    <a:bodyPr/>
                    <a:lstStyle/>
                    <a:p>
                      <a:pPr lvl="0">
                        <a:buNone/>
                      </a:pPr>
                      <a:r>
                        <a:rPr lang="en-US" sz="1200" dirty="0"/>
                        <a:t>Runtime</a:t>
                      </a:r>
                    </a:p>
                  </a:txBody>
                  <a:tcPr/>
                </a:tc>
                <a:extLst>
                  <a:ext uri="{0D108BD9-81ED-4DB2-BD59-A6C34878D82A}">
                    <a16:rowId xmlns:a16="http://schemas.microsoft.com/office/drawing/2014/main" val="4081944662"/>
                  </a:ext>
                </a:extLst>
              </a:tr>
              <a:tr h="1008482">
                <a:tc>
                  <a:txBody>
                    <a:bodyPr/>
                    <a:lstStyle/>
                    <a:p>
                      <a:r>
                        <a:rPr lang="en-US" sz="1200" b="1" dirty="0"/>
                        <a:t>LGBM</a:t>
                      </a:r>
                    </a:p>
                  </a:txBody>
                  <a:tcPr/>
                </a:tc>
                <a:tc>
                  <a:txBody>
                    <a:bodyPr/>
                    <a:lstStyle/>
                    <a:p>
                      <a:pPr lvl="0">
                        <a:buNone/>
                      </a:pPr>
                      <a:r>
                        <a:rPr lang="en-US" sz="1200" b="1" i="0" u="none" strike="noStrike" noProof="0" dirty="0">
                          <a:solidFill>
                            <a:srgbClr val="000000"/>
                          </a:solidFill>
                          <a:latin typeface="Segoe UI"/>
                        </a:rPr>
                        <a:t>Lr = 0.1</a:t>
                      </a:r>
                    </a:p>
                    <a:p>
                      <a:pPr lvl="0">
                        <a:buNone/>
                      </a:pPr>
                      <a:r>
                        <a:rPr lang="en-US" sz="1200" b="1" i="0" u="none" strike="noStrike" noProof="0" err="1">
                          <a:solidFill>
                            <a:srgbClr val="000000"/>
                          </a:solidFill>
                          <a:latin typeface="Segoe UI"/>
                        </a:rPr>
                        <a:t>N_est</a:t>
                      </a:r>
                      <a:r>
                        <a:rPr lang="en-US" sz="1200" b="1" i="0" u="none" strike="noStrike" noProof="0" dirty="0">
                          <a:solidFill>
                            <a:srgbClr val="000000"/>
                          </a:solidFill>
                          <a:latin typeface="Segoe UI"/>
                        </a:rPr>
                        <a:t>=100</a:t>
                      </a:r>
                    </a:p>
                    <a:p>
                      <a:pPr lvl="0">
                        <a:buNone/>
                      </a:pPr>
                      <a:r>
                        <a:rPr lang="en-US" sz="1200" b="1" i="0" u="none" strike="noStrike" noProof="0" err="1">
                          <a:solidFill>
                            <a:srgbClr val="000000"/>
                          </a:solidFill>
                          <a:latin typeface="Segoe UI"/>
                        </a:rPr>
                        <a:t>Max_depth</a:t>
                      </a:r>
                      <a:r>
                        <a:rPr lang="en-US" sz="1200" b="1" i="0" u="none" strike="noStrike" noProof="0" dirty="0">
                          <a:solidFill>
                            <a:srgbClr val="000000"/>
                          </a:solidFill>
                          <a:latin typeface="Segoe UI"/>
                        </a:rPr>
                        <a:t> = 5</a:t>
                      </a:r>
                    </a:p>
                    <a:p>
                      <a:pPr lvl="0">
                        <a:buNone/>
                      </a:pPr>
                      <a:r>
                        <a:rPr lang="en-US" sz="1200" b="1" i="0" u="none" strike="noStrike" noProof="0" err="1">
                          <a:solidFill>
                            <a:srgbClr val="000000"/>
                          </a:solidFill>
                          <a:latin typeface="Segoe UI"/>
                        </a:rPr>
                        <a:t>Num_leaves</a:t>
                      </a:r>
                      <a:r>
                        <a:rPr lang="en-US" sz="1200" b="1" i="0" u="none" strike="noStrike" noProof="0" dirty="0">
                          <a:solidFill>
                            <a:srgbClr val="000000"/>
                          </a:solidFill>
                          <a:latin typeface="Segoe UI"/>
                        </a:rPr>
                        <a:t> =31</a:t>
                      </a:r>
                    </a:p>
                  </a:txBody>
                  <a:tcPr/>
                </a:tc>
                <a:tc>
                  <a:txBody>
                    <a:bodyPr/>
                    <a:lstStyle/>
                    <a:p>
                      <a:r>
                        <a:rPr lang="en-US" sz="1200" b="1" dirty="0"/>
                        <a:t>0.885</a:t>
                      </a:r>
                    </a:p>
                  </a:txBody>
                  <a:tcPr/>
                </a:tc>
                <a:tc>
                  <a:txBody>
                    <a:bodyPr/>
                    <a:lstStyle/>
                    <a:p>
                      <a:pPr lvl="0">
                        <a:buNone/>
                      </a:pPr>
                      <a:r>
                        <a:rPr lang="en-US" sz="1200" b="1" dirty="0"/>
                        <a:t>&lt;5m</a:t>
                      </a:r>
                    </a:p>
                  </a:txBody>
                  <a:tcPr/>
                </a:tc>
                <a:extLst>
                  <a:ext uri="{0D108BD9-81ED-4DB2-BD59-A6C34878D82A}">
                    <a16:rowId xmlns:a16="http://schemas.microsoft.com/office/drawing/2014/main" val="793884723"/>
                  </a:ext>
                </a:extLst>
              </a:tr>
              <a:tr h="1008482">
                <a:tc>
                  <a:txBody>
                    <a:bodyPr/>
                    <a:lstStyle/>
                    <a:p>
                      <a:r>
                        <a:rPr lang="en-US" sz="1200" b="1" dirty="0"/>
                        <a:t>XGB</a:t>
                      </a:r>
                    </a:p>
                  </a:txBody>
                  <a:tcPr/>
                </a:tc>
                <a:tc>
                  <a:txBody>
                    <a:bodyPr/>
                    <a:lstStyle/>
                    <a:p>
                      <a:r>
                        <a:rPr lang="en-US" sz="1200" b="1" dirty="0"/>
                        <a:t>Lr = 0.1</a:t>
                      </a:r>
                    </a:p>
                    <a:p>
                      <a:pPr lvl="0">
                        <a:buNone/>
                      </a:pPr>
                      <a:r>
                        <a:rPr lang="en-US" sz="1200" b="1" err="1"/>
                        <a:t>N_est</a:t>
                      </a:r>
                      <a:r>
                        <a:rPr lang="en-US" sz="1200" b="1" dirty="0"/>
                        <a:t>=100</a:t>
                      </a:r>
                    </a:p>
                    <a:p>
                      <a:pPr lvl="0">
                        <a:buNone/>
                      </a:pPr>
                      <a:r>
                        <a:rPr lang="en-US" sz="1200" b="1" err="1"/>
                        <a:t>Max_depth</a:t>
                      </a:r>
                      <a:r>
                        <a:rPr lang="en-US" sz="1200" b="1" dirty="0"/>
                        <a:t> = 5</a:t>
                      </a:r>
                    </a:p>
                  </a:txBody>
                  <a:tcPr/>
                </a:tc>
                <a:tc>
                  <a:txBody>
                    <a:bodyPr/>
                    <a:lstStyle/>
                    <a:p>
                      <a:r>
                        <a:rPr lang="en-US" sz="1200" b="1" dirty="0"/>
                        <a:t>0.866</a:t>
                      </a:r>
                    </a:p>
                  </a:txBody>
                  <a:tcPr/>
                </a:tc>
                <a:tc>
                  <a:txBody>
                    <a:bodyPr/>
                    <a:lstStyle/>
                    <a:p>
                      <a:pPr lvl="0">
                        <a:buNone/>
                      </a:pPr>
                      <a:r>
                        <a:rPr lang="en-US" sz="1200" b="1" dirty="0"/>
                        <a:t>&lt;2m</a:t>
                      </a:r>
                    </a:p>
                  </a:txBody>
                  <a:tcPr/>
                </a:tc>
                <a:extLst>
                  <a:ext uri="{0D108BD9-81ED-4DB2-BD59-A6C34878D82A}">
                    <a16:rowId xmlns:a16="http://schemas.microsoft.com/office/drawing/2014/main" val="560633141"/>
                  </a:ext>
                </a:extLst>
              </a:tr>
              <a:tr h="1008482">
                <a:tc>
                  <a:txBody>
                    <a:bodyPr/>
                    <a:lstStyle/>
                    <a:p>
                      <a:r>
                        <a:rPr lang="en-US" sz="1200" b="1" dirty="0" err="1"/>
                        <a:t>CatB</a:t>
                      </a:r>
                      <a:endParaRPr lang="en-US" sz="1200" b="1" dirty="0"/>
                    </a:p>
                  </a:txBody>
                  <a:tcPr/>
                </a:tc>
                <a:tc>
                  <a:txBody>
                    <a:bodyPr/>
                    <a:lstStyle/>
                    <a:p>
                      <a:r>
                        <a:rPr lang="en-US" sz="1200" b="1" dirty="0"/>
                        <a:t>Lr = 0.1</a:t>
                      </a:r>
                    </a:p>
                    <a:p>
                      <a:pPr lvl="0">
                        <a:buNone/>
                      </a:pPr>
                      <a:r>
                        <a:rPr lang="en-US" sz="1200" b="1" i="0" u="none" strike="noStrike" noProof="0" err="1">
                          <a:solidFill>
                            <a:srgbClr val="000000"/>
                          </a:solidFill>
                          <a:latin typeface="Arial Nova"/>
                        </a:rPr>
                        <a:t>N_est</a:t>
                      </a:r>
                      <a:r>
                        <a:rPr lang="en-US" sz="1200" b="1" i="0" u="none" strike="noStrike" noProof="0" dirty="0">
                          <a:solidFill>
                            <a:srgbClr val="000000"/>
                          </a:solidFill>
                          <a:latin typeface="Arial Nova"/>
                        </a:rPr>
                        <a:t> = 200</a:t>
                      </a:r>
                      <a:endParaRPr lang="en-US" sz="1200" b="1" dirty="0"/>
                    </a:p>
                    <a:p>
                      <a:pPr lvl="0">
                        <a:buNone/>
                      </a:pPr>
                      <a:r>
                        <a:rPr lang="en-US" sz="1200" b="1" err="1"/>
                        <a:t>Max_depth</a:t>
                      </a:r>
                      <a:r>
                        <a:rPr lang="en-US" sz="1200" b="1" dirty="0"/>
                        <a:t>=7</a:t>
                      </a:r>
                    </a:p>
                    <a:p>
                      <a:pPr lvl="0">
                        <a:buNone/>
                      </a:pPr>
                      <a:endParaRPr lang="en-US" sz="1200" b="1" dirty="0"/>
                    </a:p>
                  </a:txBody>
                  <a:tcPr/>
                </a:tc>
                <a:tc>
                  <a:txBody>
                    <a:bodyPr/>
                    <a:lstStyle/>
                    <a:p>
                      <a:r>
                        <a:rPr lang="en-US" sz="1200" b="1" dirty="0"/>
                        <a:t>0.986</a:t>
                      </a:r>
                    </a:p>
                  </a:txBody>
                  <a:tcPr/>
                </a:tc>
                <a:tc>
                  <a:txBody>
                    <a:bodyPr/>
                    <a:lstStyle/>
                    <a:p>
                      <a:pPr lvl="0">
                        <a:buNone/>
                      </a:pPr>
                      <a:r>
                        <a:rPr lang="en-US" sz="1200" b="1" dirty="0"/>
                        <a:t>&lt;15m</a:t>
                      </a:r>
                    </a:p>
                  </a:txBody>
                  <a:tcPr/>
                </a:tc>
                <a:extLst>
                  <a:ext uri="{0D108BD9-81ED-4DB2-BD59-A6C34878D82A}">
                    <a16:rowId xmlns:a16="http://schemas.microsoft.com/office/drawing/2014/main" val="3302344510"/>
                  </a:ext>
                </a:extLst>
              </a:tr>
            </a:tbl>
          </a:graphicData>
        </a:graphic>
      </p:graphicFrame>
      <p:sp>
        <p:nvSpPr>
          <p:cNvPr id="3" name="Star: 5 Points 2">
            <a:extLst>
              <a:ext uri="{FF2B5EF4-FFF2-40B4-BE49-F238E27FC236}">
                <a16:creationId xmlns:a16="http://schemas.microsoft.com/office/drawing/2014/main" id="{9857BFFE-9D46-848D-F46D-44AE0643F75F}"/>
              </a:ext>
            </a:extLst>
          </p:cNvPr>
          <p:cNvSpPr/>
          <p:nvPr/>
        </p:nvSpPr>
        <p:spPr>
          <a:xfrm>
            <a:off x="1232142" y="4800600"/>
            <a:ext cx="296621" cy="314325"/>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436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19F5-4752-0E9C-6706-925E8202DB04}"/>
              </a:ext>
            </a:extLst>
          </p:cNvPr>
          <p:cNvSpPr>
            <a:spLocks noGrp="1"/>
          </p:cNvSpPr>
          <p:nvPr>
            <p:ph type="title"/>
          </p:nvPr>
        </p:nvSpPr>
        <p:spPr/>
        <p:txBody>
          <a:bodyPr/>
          <a:lstStyle/>
          <a:p>
            <a:r>
              <a:rPr lang="en-US" dirty="0">
                <a:cs typeface="Biome"/>
              </a:rPr>
              <a:t>GBM Results</a:t>
            </a:r>
            <a:br>
              <a:rPr lang="en-US" dirty="0">
                <a:cs typeface="Biome"/>
              </a:rPr>
            </a:br>
            <a:r>
              <a:rPr lang="en-US" sz="2000" dirty="0" err="1">
                <a:cs typeface="Biome"/>
              </a:rPr>
              <a:t>catboost</a:t>
            </a:r>
            <a:r>
              <a:rPr lang="en-US" sz="2000" dirty="0">
                <a:cs typeface="Biome"/>
              </a:rPr>
              <a:t> has the best overall performance</a:t>
            </a:r>
            <a:endParaRPr lang="en-US" sz="2000" dirty="0"/>
          </a:p>
        </p:txBody>
      </p:sp>
      <p:sp>
        <p:nvSpPr>
          <p:cNvPr id="5" name="Slide Number Placeholder 4">
            <a:extLst>
              <a:ext uri="{FF2B5EF4-FFF2-40B4-BE49-F238E27FC236}">
                <a16:creationId xmlns:a16="http://schemas.microsoft.com/office/drawing/2014/main" id="{E792E9FA-1428-BEB5-E3E7-A2A596A20341}"/>
              </a:ext>
            </a:extLst>
          </p:cNvPr>
          <p:cNvSpPr>
            <a:spLocks noGrp="1"/>
          </p:cNvSpPr>
          <p:nvPr>
            <p:ph type="sldNum" sz="quarter" idx="12"/>
          </p:nvPr>
        </p:nvSpPr>
        <p:spPr/>
        <p:txBody>
          <a:bodyPr/>
          <a:lstStyle/>
          <a:p>
            <a:fld id="{FE024F78-56A6-7740-B68D-8D4D026EDF3F}" type="slidenum">
              <a:rPr lang="en-US" smtClean="0"/>
              <a:pPr/>
              <a:t>17</a:t>
            </a:fld>
            <a:endParaRPr lang="en-US" dirty="0"/>
          </a:p>
        </p:txBody>
      </p:sp>
      <p:pic>
        <p:nvPicPr>
          <p:cNvPr id="9" name="Picture 8" descr="A chart of a catboost confusion matrix&#10;&#10;Description automatically generated">
            <a:extLst>
              <a:ext uri="{FF2B5EF4-FFF2-40B4-BE49-F238E27FC236}">
                <a16:creationId xmlns:a16="http://schemas.microsoft.com/office/drawing/2014/main" id="{18929DCA-5860-D3C2-039A-79AEA6F34339}"/>
              </a:ext>
            </a:extLst>
          </p:cNvPr>
          <p:cNvPicPr>
            <a:picLocks noChangeAspect="1"/>
          </p:cNvPicPr>
          <p:nvPr/>
        </p:nvPicPr>
        <p:blipFill>
          <a:blip r:embed="rId3"/>
          <a:stretch>
            <a:fillRect/>
          </a:stretch>
        </p:blipFill>
        <p:spPr>
          <a:xfrm>
            <a:off x="748360" y="2247084"/>
            <a:ext cx="4532682" cy="3753813"/>
          </a:xfrm>
          <a:prstGeom prst="rect">
            <a:avLst/>
          </a:prstGeom>
          <a:noFill/>
        </p:spPr>
      </p:pic>
      <p:pic>
        <p:nvPicPr>
          <p:cNvPr id="11" name="Content Placeholder 6" descr="A graph with blue lines&#10;&#10;Description automatically generated">
            <a:extLst>
              <a:ext uri="{FF2B5EF4-FFF2-40B4-BE49-F238E27FC236}">
                <a16:creationId xmlns:a16="http://schemas.microsoft.com/office/drawing/2014/main" id="{CE549FF4-9082-984C-B9D4-2AA2FD8E089F}"/>
              </a:ext>
            </a:extLst>
          </p:cNvPr>
          <p:cNvPicPr>
            <a:picLocks noChangeAspect="1"/>
          </p:cNvPicPr>
          <p:nvPr/>
        </p:nvPicPr>
        <p:blipFill>
          <a:blip r:embed="rId4"/>
          <a:stretch>
            <a:fillRect/>
          </a:stretch>
        </p:blipFill>
        <p:spPr>
          <a:xfrm>
            <a:off x="5399272" y="2245863"/>
            <a:ext cx="6139520" cy="3756255"/>
          </a:xfrm>
          <a:prstGeom prst="rect">
            <a:avLst/>
          </a:prstGeom>
        </p:spPr>
      </p:pic>
    </p:spTree>
    <p:extLst>
      <p:ext uri="{BB962C8B-B14F-4D97-AF65-F5344CB8AC3E}">
        <p14:creationId xmlns:p14="http://schemas.microsoft.com/office/powerpoint/2010/main" val="919625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4927600" y="2465539"/>
            <a:ext cx="6315069" cy="3723753"/>
          </a:xfrm>
        </p:spPr>
        <p:txBody>
          <a:bodyPr/>
          <a:lstStyle/>
          <a:p>
            <a:r>
              <a:rPr lang="en-US" dirty="0"/>
              <a:t>Some info about the model/how it works</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18</a:t>
            </a:fld>
            <a:endParaRPr lang="en-US" dirty="0"/>
          </a:p>
        </p:txBody>
      </p:sp>
      <p:sp>
        <p:nvSpPr>
          <p:cNvPr id="7" name="Content Placeholder 6">
            <a:extLst>
              <a:ext uri="{FF2B5EF4-FFF2-40B4-BE49-F238E27FC236}">
                <a16:creationId xmlns:a16="http://schemas.microsoft.com/office/drawing/2014/main" id="{B551819E-73E8-22E7-ED35-50257F961EE9}"/>
              </a:ext>
            </a:extLst>
          </p:cNvPr>
          <p:cNvSpPr>
            <a:spLocks noGrp="1"/>
          </p:cNvSpPr>
          <p:nvPr>
            <p:ph sz="quarter" idx="35"/>
          </p:nvPr>
        </p:nvSpPr>
        <p:spPr/>
        <p:txBody>
          <a:bodyPr/>
          <a:lstStyle/>
          <a:p>
            <a:pPr marL="0" indent="0">
              <a:buNone/>
            </a:pPr>
            <a:r>
              <a:rPr lang="en-US" dirty="0"/>
              <a:t>Model results in a table</a:t>
            </a:r>
          </a:p>
        </p:txBody>
      </p:sp>
    </p:spTree>
    <p:extLst>
      <p:ext uri="{BB962C8B-B14F-4D97-AF65-F5344CB8AC3E}">
        <p14:creationId xmlns:p14="http://schemas.microsoft.com/office/powerpoint/2010/main" val="259258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The analysis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Comparing model costs and benefits</a:t>
            </a:r>
          </a:p>
        </p:txBody>
      </p:sp>
    </p:spTree>
    <p:extLst>
      <p:ext uri="{BB962C8B-B14F-4D97-AF65-F5344CB8AC3E}">
        <p14:creationId xmlns:p14="http://schemas.microsoft.com/office/powerpoint/2010/main" val="388687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Project Purpose</a:t>
            </a:r>
          </a:p>
          <a:p>
            <a:r>
              <a:rPr lang="en-US" dirty="0"/>
              <a:t>Data</a:t>
            </a:r>
          </a:p>
          <a:p>
            <a:r>
              <a:rPr lang="en-US" dirty="0"/>
              <a:t>Models</a:t>
            </a:r>
          </a:p>
          <a:p>
            <a:r>
              <a:rPr lang="en-US" dirty="0"/>
              <a:t>Analysis</a:t>
            </a:r>
          </a:p>
          <a:p>
            <a:r>
              <a:rPr lang="en-US" dirty="0"/>
              <a:t>Conclusions</a:t>
            </a:r>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dirty="0"/>
              <a:t>Final model selection</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310610" y="2960256"/>
            <a:ext cx="4044414" cy="3047997"/>
          </a:xfrm>
        </p:spPr>
        <p:txBody>
          <a:bodyPr/>
          <a:lstStyle/>
          <a:p>
            <a:r>
              <a:rPr lang="en-US" sz="1600" dirty="0"/>
              <a:t>Based on accuracy, F1 score, and runtime as a measure of efficiency, our conclusion is that GBM, specifically </a:t>
            </a:r>
            <a:r>
              <a:rPr lang="en-US" sz="1600" dirty="0" err="1"/>
              <a:t>CatBoost</a:t>
            </a:r>
            <a:r>
              <a:rPr lang="en-US" sz="1600" dirty="0"/>
              <a:t>, is the best model for predicting potentially hazardous asteroids. </a:t>
            </a:r>
          </a:p>
          <a:p>
            <a:r>
              <a:rPr lang="en-US" sz="1600" dirty="0"/>
              <a:t>It has very high accuracy on our test set as well as F1 score ~1, indicating that it has near perfect precision and recall. This also indicates that our dataset contains highly predictive features for PHA classification.</a:t>
            </a:r>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2542523917"/>
              </p:ext>
            </p:extLst>
          </p:nvPr>
        </p:nvGraphicFramePr>
        <p:xfrm>
          <a:off x="5067300" y="404813"/>
          <a:ext cx="6705602" cy="5959072"/>
        </p:xfrm>
        <a:graphic>
          <a:graphicData uri="http://schemas.openxmlformats.org/drawingml/2006/table">
            <a:tbl>
              <a:tblPr firstRow="1" bandRow="1">
                <a:tableStyleId>{10A1B5D5-9B99-4C35-A422-299274C87663}</a:tableStyleId>
              </a:tblPr>
              <a:tblGrid>
                <a:gridCol w="1676400">
                  <a:extLst>
                    <a:ext uri="{9D8B030D-6E8A-4147-A177-3AD203B41FA5}">
                      <a16:colId xmlns:a16="http://schemas.microsoft.com/office/drawing/2014/main" val="127040821"/>
                    </a:ext>
                  </a:extLst>
                </a:gridCol>
                <a:gridCol w="1932147">
                  <a:extLst>
                    <a:ext uri="{9D8B030D-6E8A-4147-A177-3AD203B41FA5}">
                      <a16:colId xmlns:a16="http://schemas.microsoft.com/office/drawing/2014/main" val="149845700"/>
                    </a:ext>
                  </a:extLst>
                </a:gridCol>
                <a:gridCol w="1420655">
                  <a:extLst>
                    <a:ext uri="{9D8B030D-6E8A-4147-A177-3AD203B41FA5}">
                      <a16:colId xmlns:a16="http://schemas.microsoft.com/office/drawing/2014/main" val="3119692462"/>
                    </a:ext>
                  </a:extLst>
                </a:gridCol>
                <a:gridCol w="1676400">
                  <a:extLst>
                    <a:ext uri="{9D8B030D-6E8A-4147-A177-3AD203B41FA5}">
                      <a16:colId xmlns:a16="http://schemas.microsoft.com/office/drawing/2014/main" val="3472639139"/>
                    </a:ext>
                  </a:extLst>
                </a:gridCol>
              </a:tblGrid>
              <a:tr h="681450">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Model</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Accuracy</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F1</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Runtime</a:t>
                      </a:r>
                      <a:endParaRPr lang="en-US" b="0" dirty="0">
                        <a:latin typeface="+mn-lt"/>
                      </a:endParaRPr>
                    </a:p>
                  </a:txBody>
                  <a:tcPr anchor="ctr"/>
                </a:tc>
                <a:extLst>
                  <a:ext uri="{0D108BD9-81ED-4DB2-BD59-A6C34878D82A}">
                    <a16:rowId xmlns:a16="http://schemas.microsoft.com/office/drawing/2014/main" val="3298013591"/>
                  </a:ext>
                </a:extLst>
              </a:tr>
              <a:tr h="753946">
                <a:tc>
                  <a:txBody>
                    <a:bodyPr/>
                    <a:lstStyle/>
                    <a:p>
                      <a:pPr lvl="0" algn="ctr">
                        <a:buNone/>
                      </a:pPr>
                      <a:r>
                        <a:rPr lang="en-US" dirty="0">
                          <a:latin typeface="+mn-lt"/>
                        </a:rPr>
                        <a:t>Logistic Regression</a:t>
                      </a:r>
                    </a:p>
                  </a:txBody>
                  <a:tcPr anchor="ctr"/>
                </a:tc>
                <a:tc>
                  <a:txBody>
                    <a:bodyPr/>
                    <a:lstStyle/>
                    <a:p>
                      <a:pPr lvl="0" algn="ctr">
                        <a:buNone/>
                      </a:pPr>
                      <a:r>
                        <a:rPr lang="en-US" dirty="0">
                          <a:latin typeface="+mn-lt"/>
                        </a:rPr>
                        <a:t>92%</a:t>
                      </a:r>
                    </a:p>
                  </a:txBody>
                  <a:tcPr anchor="ctr"/>
                </a:tc>
                <a:tc>
                  <a:txBody>
                    <a:bodyPr/>
                    <a:lstStyle/>
                    <a:p>
                      <a:pPr lvl="0" algn="ctr">
                        <a:buNone/>
                      </a:pPr>
                      <a:r>
                        <a:rPr lang="en-US" dirty="0">
                          <a:latin typeface="+mn-lt"/>
                        </a:rPr>
                        <a:t>0.04</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2191461889"/>
                  </a:ext>
                </a:extLst>
              </a:tr>
              <a:tr h="753946">
                <a:tc>
                  <a:txBody>
                    <a:bodyPr/>
                    <a:lstStyle/>
                    <a:p>
                      <a:pPr lvl="0" algn="ctr">
                        <a:buNone/>
                      </a:pPr>
                      <a:r>
                        <a:rPr lang="en-US" dirty="0">
                          <a:latin typeface="+mn-lt"/>
                        </a:rPr>
                        <a:t>KNN</a:t>
                      </a:r>
                    </a:p>
                  </a:txBody>
                  <a:tcPr anchor="ctr"/>
                </a:tc>
                <a:tc>
                  <a:txBody>
                    <a:bodyPr/>
                    <a:lstStyle/>
                    <a:p>
                      <a:pPr lvl="0" algn="ctr">
                        <a:buNone/>
                      </a:pPr>
                      <a:r>
                        <a:rPr lang="en-US" dirty="0">
                          <a:latin typeface="+mn-lt"/>
                        </a:rPr>
                        <a:t>89.0%</a:t>
                      </a:r>
                    </a:p>
                  </a:txBody>
                  <a:tcPr anchor="ctr"/>
                </a:tc>
                <a:tc>
                  <a:txBody>
                    <a:bodyPr/>
                    <a:lstStyle/>
                    <a:p>
                      <a:pPr lvl="0" algn="ctr">
                        <a:buNone/>
                      </a:pPr>
                      <a:r>
                        <a:rPr lang="en-US" dirty="0">
                          <a:latin typeface="+mn-lt"/>
                        </a:rPr>
                        <a:t>0.53</a:t>
                      </a:r>
                    </a:p>
                  </a:txBody>
                  <a:tcPr anchor="ctr"/>
                </a:tc>
                <a:tc>
                  <a:txBody>
                    <a:bodyPr/>
                    <a:lstStyle/>
                    <a:p>
                      <a:pPr lvl="0" algn="ctr">
                        <a:buNone/>
                      </a:pPr>
                      <a:r>
                        <a:rPr lang="en-US" dirty="0">
                          <a:latin typeface="+mn-lt"/>
                        </a:rPr>
                        <a:t>&lt;5m</a:t>
                      </a:r>
                    </a:p>
                  </a:txBody>
                  <a:tcPr anchor="ctr"/>
                </a:tc>
                <a:extLst>
                  <a:ext uri="{0D108BD9-81ED-4DB2-BD59-A6C34878D82A}">
                    <a16:rowId xmlns:a16="http://schemas.microsoft.com/office/drawing/2014/main" val="2230287138"/>
                  </a:ext>
                </a:extLst>
              </a:tr>
              <a:tr h="753946">
                <a:tc>
                  <a:txBody>
                    <a:bodyPr/>
                    <a:lstStyle/>
                    <a:p>
                      <a:pPr lvl="0" algn="ctr">
                        <a:buNone/>
                      </a:pPr>
                      <a:r>
                        <a:rPr lang="en-US" dirty="0">
                          <a:latin typeface="+mn-lt"/>
                        </a:rPr>
                        <a:t>LDA</a:t>
                      </a:r>
                    </a:p>
                  </a:txBody>
                  <a:tcPr anchor="ctr"/>
                </a:tc>
                <a:tc>
                  <a:txBody>
                    <a:bodyPr/>
                    <a:lstStyle/>
                    <a:p>
                      <a:pPr lvl="0" algn="ctr">
                        <a:buNone/>
                      </a:pPr>
                      <a:r>
                        <a:rPr lang="en-US" dirty="0">
                          <a:latin typeface="+mn-lt"/>
                        </a:rPr>
                        <a:t>91.7%</a:t>
                      </a:r>
                    </a:p>
                  </a:txBody>
                  <a:tcPr anchor="ctr"/>
                </a:tc>
                <a:tc>
                  <a:txBody>
                    <a:bodyPr/>
                    <a:lstStyle/>
                    <a:p>
                      <a:pPr lvl="0" algn="ctr">
                        <a:buNone/>
                      </a:pPr>
                      <a:r>
                        <a:rPr lang="en-US" dirty="0">
                          <a:latin typeface="+mn-lt"/>
                        </a:rPr>
                        <a:t>0.05</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3836061804"/>
                  </a:ext>
                </a:extLst>
              </a:tr>
              <a:tr h="753946">
                <a:tc>
                  <a:txBody>
                    <a:bodyPr/>
                    <a:lstStyle/>
                    <a:p>
                      <a:pPr lvl="0" algn="ctr">
                        <a:buNone/>
                      </a:pPr>
                      <a:r>
                        <a:rPr lang="en-US" dirty="0">
                          <a:latin typeface="+mn-lt"/>
                        </a:rPr>
                        <a:t>QDA</a:t>
                      </a:r>
                    </a:p>
                  </a:txBody>
                  <a:tcPr anchor="ctr"/>
                </a:tc>
                <a:tc>
                  <a:txBody>
                    <a:bodyPr/>
                    <a:lstStyle/>
                    <a:p>
                      <a:pPr lvl="0" algn="ctr">
                        <a:buNone/>
                      </a:pPr>
                      <a:r>
                        <a:rPr lang="en-US" dirty="0">
                          <a:latin typeface="+mn-lt"/>
                        </a:rPr>
                        <a:t>92%</a:t>
                      </a:r>
                    </a:p>
                  </a:txBody>
                  <a:tcPr anchor="ctr"/>
                </a:tc>
                <a:tc>
                  <a:txBody>
                    <a:bodyPr/>
                    <a:lstStyle/>
                    <a:p>
                      <a:pPr lvl="0" algn="ctr">
                        <a:buNone/>
                      </a:pPr>
                      <a:r>
                        <a:rPr lang="en-US" dirty="0">
                          <a:latin typeface="+mn-lt"/>
                        </a:rPr>
                        <a:t>0.096</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3993712293"/>
                  </a:ext>
                </a:extLst>
              </a:tr>
              <a:tr h="753946">
                <a:tc>
                  <a:txBody>
                    <a:bodyPr/>
                    <a:lstStyle/>
                    <a:p>
                      <a:pPr lvl="0" algn="ctr">
                        <a:buNone/>
                      </a:pPr>
                      <a:r>
                        <a:rPr lang="en-US" dirty="0">
                          <a:latin typeface="+mn-lt"/>
                        </a:rPr>
                        <a:t>SVM</a:t>
                      </a:r>
                    </a:p>
                  </a:txBody>
                  <a:tcPr anchor="ctr"/>
                </a:tc>
                <a:tc>
                  <a:txBody>
                    <a:bodyPr/>
                    <a:lstStyle/>
                    <a:p>
                      <a:pPr lvl="0" algn="ctr">
                        <a:buNone/>
                      </a:pPr>
                      <a:r>
                        <a:rPr lang="en-US" dirty="0">
                          <a:latin typeface="+mn-lt"/>
                        </a:rPr>
                        <a:t>92.5%</a:t>
                      </a:r>
                    </a:p>
                  </a:txBody>
                  <a:tcPr anchor="ctr"/>
                </a:tc>
                <a:tc>
                  <a:txBody>
                    <a:bodyPr/>
                    <a:lstStyle/>
                    <a:p>
                      <a:pPr lvl="0" algn="ctr">
                        <a:buNone/>
                      </a:pPr>
                      <a:r>
                        <a:rPr lang="en-US" dirty="0">
                          <a:latin typeface="+mn-lt"/>
                        </a:rPr>
                        <a:t>0.093</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2813623824"/>
                  </a:ext>
                </a:extLst>
              </a:tr>
              <a:tr h="753946">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GBM</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99.8%</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0.99</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&lt;15m</a:t>
                      </a:r>
                    </a:p>
                  </a:txBody>
                  <a:tcPr anchor="ctr"/>
                </a:tc>
                <a:extLst>
                  <a:ext uri="{0D108BD9-81ED-4DB2-BD59-A6C34878D82A}">
                    <a16:rowId xmlns:a16="http://schemas.microsoft.com/office/drawing/2014/main" val="3591840781"/>
                  </a:ext>
                </a:extLst>
              </a:tr>
              <a:tr h="753946">
                <a:tc>
                  <a:txBody>
                    <a:bodyPr/>
                    <a:lstStyle/>
                    <a:p>
                      <a:pPr lvl="0" algn="ctr">
                        <a:buNone/>
                      </a:pPr>
                      <a:r>
                        <a:rPr lang="en-US" dirty="0">
                          <a:latin typeface="+mn-lt"/>
                        </a:rPr>
                        <a:t>NN</a:t>
                      </a:r>
                    </a:p>
                  </a:txBody>
                  <a:tcPr anchor="ctr"/>
                </a:tc>
                <a:tc>
                  <a:txBody>
                    <a:bodyPr/>
                    <a:lstStyle/>
                    <a:p>
                      <a:pPr lvl="0" algn="ctr">
                        <a:buNone/>
                      </a:pPr>
                      <a:endParaRPr lang="en-US" dirty="0">
                        <a:latin typeface="+mn-lt"/>
                      </a:endParaRPr>
                    </a:p>
                  </a:txBody>
                  <a:tcPr anchor="ctr"/>
                </a:tc>
                <a:tc>
                  <a:txBody>
                    <a:bodyPr/>
                    <a:lstStyle/>
                    <a:p>
                      <a:pPr lvl="0" algn="ctr">
                        <a:buNone/>
                      </a:pPr>
                      <a:endParaRPr lang="en-US" dirty="0">
                        <a:latin typeface="+mn-lt"/>
                      </a:endParaRPr>
                    </a:p>
                  </a:txBody>
                  <a:tcPr anchor="ctr"/>
                </a:tc>
                <a:tc>
                  <a:txBody>
                    <a:bodyPr/>
                    <a:lstStyle/>
                    <a:p>
                      <a:pPr lvl="0" algn="ctr">
                        <a:buNone/>
                      </a:pPr>
                      <a:endParaRPr lang="en-US" dirty="0">
                        <a:latin typeface="+mn-lt"/>
                      </a:endParaRPr>
                    </a:p>
                  </a:txBody>
                  <a:tcPr anchor="ctr"/>
                </a:tc>
                <a:extLst>
                  <a:ext uri="{0D108BD9-81ED-4DB2-BD59-A6C34878D82A}">
                    <a16:rowId xmlns:a16="http://schemas.microsoft.com/office/drawing/2014/main" val="3211917899"/>
                  </a:ext>
                </a:extLst>
              </a:tr>
            </a:tbl>
          </a:graphicData>
        </a:graphic>
      </p:graphicFrame>
    </p:spTree>
    <p:extLst>
      <p:ext uri="{BB962C8B-B14F-4D97-AF65-F5344CB8AC3E}">
        <p14:creationId xmlns:p14="http://schemas.microsoft.com/office/powerpoint/2010/main" val="2170071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Learnings and conclusions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5"/>
            <a:ext cx="7303538" cy="3427265"/>
          </a:xfrm>
        </p:spPr>
        <p:txBody>
          <a:bodyPr/>
          <a:lstStyle/>
          <a:p>
            <a:r>
              <a:rPr lang="en-US" dirty="0"/>
              <a:t>Simple models, such as the bivariate models, seemed to perform well initially with high accuracy rates when cross validated.  F1 scores, however, suggest generalizability may be poor.</a:t>
            </a:r>
          </a:p>
          <a:p>
            <a:r>
              <a:rPr lang="en-US" dirty="0"/>
              <a:t>GBMs appear to offer the best performance and F1 score, but this comes at the cost of runtime, which was drastically larger for this model. Fifteen minutes for &lt;10k records could really add up in real world applications.</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21</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4A01-85F3-FE51-7705-E7B77D6189F0}"/>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7E4CDF1-EE25-81F7-CFF9-21079A12BE92}"/>
              </a:ext>
            </a:extLst>
          </p:cNvPr>
          <p:cNvSpPr>
            <a:spLocks noGrp="1"/>
          </p:cNvSpPr>
          <p:nvPr>
            <p:ph sz="quarter" idx="35"/>
          </p:nvPr>
        </p:nvSpPr>
        <p:spPr>
          <a:xfrm>
            <a:off x="2373001" y="2474811"/>
            <a:ext cx="8732533" cy="3528397"/>
          </a:xfrm>
        </p:spPr>
        <p:txBody>
          <a:bodyPr vert="horz" lIns="91440" tIns="45720" rIns="91440" bIns="45720" rtlCol="0" anchor="t">
            <a:noAutofit/>
          </a:bodyPr>
          <a:lstStyle/>
          <a:p>
            <a:pPr marL="285750" indent="-285750">
              <a:buChar char="•"/>
            </a:pPr>
            <a:r>
              <a:rPr lang="en-US" dirty="0">
                <a:ea typeface="+mn-lt"/>
                <a:cs typeface="+mn-lt"/>
              </a:rPr>
              <a:t>Hastie, T., </a:t>
            </a:r>
            <a:r>
              <a:rPr lang="en-US" dirty="0" err="1">
                <a:ea typeface="+mn-lt"/>
                <a:cs typeface="+mn-lt"/>
              </a:rPr>
              <a:t>Tibshirani</a:t>
            </a:r>
            <a:r>
              <a:rPr lang="en-US" dirty="0">
                <a:ea typeface="+mn-lt"/>
                <a:cs typeface="+mn-lt"/>
              </a:rPr>
              <a:t>, R., &amp; Friedman, J. (2017). </a:t>
            </a:r>
            <a:r>
              <a:rPr lang="en-US" i="1" dirty="0">
                <a:ea typeface="+mn-lt"/>
                <a:cs typeface="+mn-lt"/>
              </a:rPr>
              <a:t>Elements of Statistical Learning</a:t>
            </a:r>
            <a:r>
              <a:rPr lang="en-US" dirty="0">
                <a:ea typeface="+mn-lt"/>
                <a:cs typeface="+mn-lt"/>
              </a:rPr>
              <a:t> (2nd ed.). Springer. https://doi.org/10.1007/b94608</a:t>
            </a:r>
          </a:p>
          <a:p>
            <a:pPr marL="285750" indent="-285750">
              <a:buChar char="•"/>
            </a:pPr>
            <a:r>
              <a:rPr lang="en-US" dirty="0">
                <a:ea typeface="+mn-lt"/>
                <a:cs typeface="+mn-lt"/>
              </a:rPr>
              <a:t>NASA (n.d.). </a:t>
            </a:r>
            <a:r>
              <a:rPr lang="en-US" i="1" dirty="0">
                <a:ea typeface="+mn-lt"/>
                <a:cs typeface="+mn-lt"/>
              </a:rPr>
              <a:t>Small Bodies</a:t>
            </a:r>
            <a:r>
              <a:rPr lang="en-US" dirty="0">
                <a:ea typeface="+mn-lt"/>
                <a:cs typeface="+mn-lt"/>
              </a:rPr>
              <a:t>. Jet Propulsion Lab California Institute of Technology Solar System Dynamics. https://ssd.jpl.nasa.gov/sb/</a:t>
            </a:r>
          </a:p>
          <a:p>
            <a:pPr marL="285750" indent="-285750">
              <a:buChar char="•"/>
            </a:pPr>
            <a:r>
              <a:rPr lang="en-US" dirty="0">
                <a:ea typeface="+mn-lt"/>
                <a:cs typeface="+mn-lt"/>
              </a:rPr>
              <a:t>John, B. (2023, August 7). </a:t>
            </a:r>
            <a:r>
              <a:rPr lang="en-US" i="1" dirty="0">
                <a:ea typeface="+mn-lt"/>
                <a:cs typeface="+mn-lt"/>
              </a:rPr>
              <a:t>When to Choose </a:t>
            </a:r>
            <a:r>
              <a:rPr lang="en-US" i="1" dirty="0" err="1">
                <a:ea typeface="+mn-lt"/>
                <a:cs typeface="+mn-lt"/>
              </a:rPr>
              <a:t>CatBoost</a:t>
            </a:r>
            <a:r>
              <a:rPr lang="en-US" i="1" dirty="0">
                <a:ea typeface="+mn-lt"/>
                <a:cs typeface="+mn-lt"/>
              </a:rPr>
              <a:t> Over </a:t>
            </a:r>
            <a:r>
              <a:rPr lang="en-US" i="1" dirty="0" err="1">
                <a:ea typeface="+mn-lt"/>
                <a:cs typeface="+mn-lt"/>
              </a:rPr>
              <a:t>XGBoost</a:t>
            </a:r>
            <a:r>
              <a:rPr lang="en-US" i="1" dirty="0">
                <a:ea typeface="+mn-lt"/>
                <a:cs typeface="+mn-lt"/>
              </a:rPr>
              <a:t> or </a:t>
            </a:r>
            <a:r>
              <a:rPr lang="en-US" i="1" dirty="0" err="1">
                <a:ea typeface="+mn-lt"/>
                <a:cs typeface="+mn-lt"/>
              </a:rPr>
              <a:t>LightGBM</a:t>
            </a:r>
            <a:r>
              <a:rPr lang="en-US" i="1" dirty="0">
                <a:ea typeface="+mn-lt"/>
                <a:cs typeface="+mn-lt"/>
              </a:rPr>
              <a:t> [Practical Guide]</a:t>
            </a:r>
            <a:r>
              <a:rPr lang="en-US" dirty="0">
                <a:ea typeface="+mn-lt"/>
                <a:cs typeface="+mn-lt"/>
              </a:rPr>
              <a:t>. Neptune Blog. https://neptune.ai/blog/when-to-choose-catboost-over-xgboost-or-lightgbm</a:t>
            </a:r>
          </a:p>
          <a:p>
            <a:pPr marL="285750" indent="-285750">
              <a:buChar char="•"/>
            </a:pPr>
            <a:endParaRPr lang="en-US" dirty="0"/>
          </a:p>
        </p:txBody>
      </p:sp>
      <p:sp>
        <p:nvSpPr>
          <p:cNvPr id="5" name="Slide Number Placeholder 4">
            <a:extLst>
              <a:ext uri="{FF2B5EF4-FFF2-40B4-BE49-F238E27FC236}">
                <a16:creationId xmlns:a16="http://schemas.microsoft.com/office/drawing/2014/main" id="{A6EC86C7-EA41-EF73-3A64-076F1C7DAA98}"/>
              </a:ext>
            </a:extLst>
          </p:cNvPr>
          <p:cNvSpPr>
            <a:spLocks noGrp="1"/>
          </p:cNvSpPr>
          <p:nvPr>
            <p:ph type="sldNum" sz="quarter" idx="12"/>
          </p:nvPr>
        </p:nvSpPr>
        <p:spPr/>
        <p:txBody>
          <a:bodyPr/>
          <a:lstStyle/>
          <a:p>
            <a:fld id="{FE024F78-56A6-7740-B68D-8D4D026EDF3F}" type="slidenum">
              <a:rPr lang="en-US" smtClean="0"/>
              <a:pPr/>
              <a:t>22</a:t>
            </a:fld>
            <a:endParaRPr lang="en-US" dirty="0"/>
          </a:p>
        </p:txBody>
      </p:sp>
    </p:spTree>
    <p:extLst>
      <p:ext uri="{BB962C8B-B14F-4D97-AF65-F5344CB8AC3E}">
        <p14:creationId xmlns:p14="http://schemas.microsoft.com/office/powerpoint/2010/main" val="4040889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For more information, please see our </a:t>
            </a:r>
            <a:r>
              <a:rPr lang="en-US" dirty="0">
                <a:hlinkClick r:id="rId3"/>
              </a:rPr>
              <a:t>code base on GitHub.</a:t>
            </a:r>
            <a:endParaRPr lang="en-US" dirty="0"/>
          </a:p>
        </p:txBody>
      </p:sp>
    </p:spTree>
    <p:extLst>
      <p:ext uri="{BB962C8B-B14F-4D97-AF65-F5344CB8AC3E}">
        <p14:creationId xmlns:p14="http://schemas.microsoft.com/office/powerpoint/2010/main" val="239546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Project Purpose</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vert="horz" lIns="91440" tIns="45720" rIns="91440" bIns="45720" rtlCol="0" anchor="t">
            <a:noAutofit/>
          </a:bodyPr>
          <a:lstStyle/>
          <a:p>
            <a:r>
              <a:rPr lang="en-US" dirty="0"/>
              <a:t>The probability of an asteroid striking Earth and causing serious damage is very remote, but the devastating consequences of such an impact make predicting their trajectories an important study</a:t>
            </a:r>
          </a:p>
          <a:p>
            <a:r>
              <a:rPr lang="en-US" dirty="0">
                <a:cs typeface="Biome"/>
              </a:rPr>
              <a:t>NASA’s Jet Propulsion Lab Solar System Dynamics group provides orbits and ephemerides (trajectories) for all known natural objects, including near-earth asteroids</a:t>
            </a:r>
          </a:p>
          <a:p>
            <a:r>
              <a:rPr lang="en-US" dirty="0"/>
              <a:t>The goal of this project is to develop a machine learning model that can predict the label of an asteroid, “Potentially Hazardous” or “Not Potentially Hazardous”, based on orbit and </a:t>
            </a:r>
            <a:r>
              <a:rPr lang="en-US" dirty="0" err="1"/>
              <a:t>ephemeride</a:t>
            </a:r>
            <a:r>
              <a:rPr lang="en-US" dirty="0"/>
              <a:t> attributes</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The Data</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Initial Findings</a:t>
            </a:r>
          </a:p>
        </p:txBody>
      </p:sp>
    </p:spTree>
    <p:extLst>
      <p:ext uri="{BB962C8B-B14F-4D97-AF65-F5344CB8AC3E}">
        <p14:creationId xmlns:p14="http://schemas.microsoft.com/office/powerpoint/2010/main" val="133073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5B99-BDC1-7D18-BB18-0E0F161750A1}"/>
              </a:ext>
            </a:extLst>
          </p:cNvPr>
          <p:cNvSpPr>
            <a:spLocks noGrp="1"/>
          </p:cNvSpPr>
          <p:nvPr>
            <p:ph type="title"/>
          </p:nvPr>
        </p:nvSpPr>
        <p:spPr>
          <a:xfrm>
            <a:off x="474504" y="-1101175"/>
            <a:ext cx="3736630" cy="2202350"/>
          </a:xfrm>
        </p:spPr>
        <p:txBody>
          <a:bodyPr/>
          <a:lstStyle/>
          <a:p>
            <a:r>
              <a:rPr lang="en-US" dirty="0"/>
              <a:t>Key Features</a:t>
            </a:r>
          </a:p>
        </p:txBody>
      </p:sp>
      <p:graphicFrame>
        <p:nvGraphicFramePr>
          <p:cNvPr id="13" name="Table 12">
            <a:extLst>
              <a:ext uri="{FF2B5EF4-FFF2-40B4-BE49-F238E27FC236}">
                <a16:creationId xmlns:a16="http://schemas.microsoft.com/office/drawing/2014/main" id="{AD1143C9-4641-EC8D-91B1-9ECE4155495F}"/>
              </a:ext>
            </a:extLst>
          </p:cNvPr>
          <p:cNvGraphicFramePr>
            <a:graphicFrameLocks noGrp="1"/>
          </p:cNvGraphicFramePr>
          <p:nvPr>
            <p:extLst>
              <p:ext uri="{D42A27DB-BD31-4B8C-83A1-F6EECF244321}">
                <p14:modId xmlns:p14="http://schemas.microsoft.com/office/powerpoint/2010/main" val="3358683301"/>
              </p:ext>
            </p:extLst>
          </p:nvPr>
        </p:nvGraphicFramePr>
        <p:xfrm>
          <a:off x="4800601" y="171396"/>
          <a:ext cx="7272335" cy="6155534"/>
        </p:xfrm>
        <a:graphic>
          <a:graphicData uri="http://schemas.openxmlformats.org/drawingml/2006/table">
            <a:tbl>
              <a:tblPr>
                <a:tableStyleId>{22838BEF-8BB2-4498-84A7-C5851F593DF1}</a:tableStyleId>
              </a:tblPr>
              <a:tblGrid>
                <a:gridCol w="443156">
                  <a:extLst>
                    <a:ext uri="{9D8B030D-6E8A-4147-A177-3AD203B41FA5}">
                      <a16:colId xmlns:a16="http://schemas.microsoft.com/office/drawing/2014/main" val="2672587903"/>
                    </a:ext>
                  </a:extLst>
                </a:gridCol>
                <a:gridCol w="443156">
                  <a:extLst>
                    <a:ext uri="{9D8B030D-6E8A-4147-A177-3AD203B41FA5}">
                      <a16:colId xmlns:a16="http://schemas.microsoft.com/office/drawing/2014/main" val="2814368534"/>
                    </a:ext>
                  </a:extLst>
                </a:gridCol>
                <a:gridCol w="443156">
                  <a:extLst>
                    <a:ext uri="{9D8B030D-6E8A-4147-A177-3AD203B41FA5}">
                      <a16:colId xmlns:a16="http://schemas.microsoft.com/office/drawing/2014/main" val="1625946434"/>
                    </a:ext>
                  </a:extLst>
                </a:gridCol>
                <a:gridCol w="443156">
                  <a:extLst>
                    <a:ext uri="{9D8B030D-6E8A-4147-A177-3AD203B41FA5}">
                      <a16:colId xmlns:a16="http://schemas.microsoft.com/office/drawing/2014/main" val="3082908538"/>
                    </a:ext>
                  </a:extLst>
                </a:gridCol>
                <a:gridCol w="443156">
                  <a:extLst>
                    <a:ext uri="{9D8B030D-6E8A-4147-A177-3AD203B41FA5}">
                      <a16:colId xmlns:a16="http://schemas.microsoft.com/office/drawing/2014/main" val="2566681027"/>
                    </a:ext>
                  </a:extLst>
                </a:gridCol>
                <a:gridCol w="443156">
                  <a:extLst>
                    <a:ext uri="{9D8B030D-6E8A-4147-A177-3AD203B41FA5}">
                      <a16:colId xmlns:a16="http://schemas.microsoft.com/office/drawing/2014/main" val="2322579572"/>
                    </a:ext>
                  </a:extLst>
                </a:gridCol>
                <a:gridCol w="328006">
                  <a:extLst>
                    <a:ext uri="{9D8B030D-6E8A-4147-A177-3AD203B41FA5}">
                      <a16:colId xmlns:a16="http://schemas.microsoft.com/office/drawing/2014/main" val="4174469327"/>
                    </a:ext>
                  </a:extLst>
                </a:gridCol>
                <a:gridCol w="558306">
                  <a:extLst>
                    <a:ext uri="{9D8B030D-6E8A-4147-A177-3AD203B41FA5}">
                      <a16:colId xmlns:a16="http://schemas.microsoft.com/office/drawing/2014/main" val="1311891745"/>
                    </a:ext>
                  </a:extLst>
                </a:gridCol>
                <a:gridCol w="558308">
                  <a:extLst>
                    <a:ext uri="{9D8B030D-6E8A-4147-A177-3AD203B41FA5}">
                      <a16:colId xmlns:a16="http://schemas.microsoft.com/office/drawing/2014/main" val="12274119"/>
                    </a:ext>
                  </a:extLst>
                </a:gridCol>
                <a:gridCol w="404773">
                  <a:extLst>
                    <a:ext uri="{9D8B030D-6E8A-4147-A177-3AD203B41FA5}">
                      <a16:colId xmlns:a16="http://schemas.microsoft.com/office/drawing/2014/main" val="4118722472"/>
                    </a:ext>
                  </a:extLst>
                </a:gridCol>
                <a:gridCol w="502477">
                  <a:extLst>
                    <a:ext uri="{9D8B030D-6E8A-4147-A177-3AD203B41FA5}">
                      <a16:colId xmlns:a16="http://schemas.microsoft.com/office/drawing/2014/main" val="328935187"/>
                    </a:ext>
                  </a:extLst>
                </a:gridCol>
                <a:gridCol w="307067">
                  <a:extLst>
                    <a:ext uri="{9D8B030D-6E8A-4147-A177-3AD203B41FA5}">
                      <a16:colId xmlns:a16="http://schemas.microsoft.com/office/drawing/2014/main" val="3622984050"/>
                    </a:ext>
                  </a:extLst>
                </a:gridCol>
                <a:gridCol w="544351">
                  <a:extLst>
                    <a:ext uri="{9D8B030D-6E8A-4147-A177-3AD203B41FA5}">
                      <a16:colId xmlns:a16="http://schemas.microsoft.com/office/drawing/2014/main" val="2776608183"/>
                    </a:ext>
                  </a:extLst>
                </a:gridCol>
                <a:gridCol w="409988">
                  <a:extLst>
                    <a:ext uri="{9D8B030D-6E8A-4147-A177-3AD203B41FA5}">
                      <a16:colId xmlns:a16="http://schemas.microsoft.com/office/drawing/2014/main" val="3370793859"/>
                    </a:ext>
                  </a:extLst>
                </a:gridCol>
                <a:gridCol w="375129">
                  <a:extLst>
                    <a:ext uri="{9D8B030D-6E8A-4147-A177-3AD203B41FA5}">
                      <a16:colId xmlns:a16="http://schemas.microsoft.com/office/drawing/2014/main" val="3882840193"/>
                    </a:ext>
                  </a:extLst>
                </a:gridCol>
                <a:gridCol w="624994">
                  <a:extLst>
                    <a:ext uri="{9D8B030D-6E8A-4147-A177-3AD203B41FA5}">
                      <a16:colId xmlns:a16="http://schemas.microsoft.com/office/drawing/2014/main" val="1651466707"/>
                    </a:ext>
                  </a:extLst>
                </a:gridCol>
              </a:tblGrid>
              <a:tr h="571554">
                <a:tc>
                  <a:txBody>
                    <a:bodyPr/>
                    <a:lstStyle/>
                    <a:p>
                      <a:pPr algn="ctr" fontAlgn="ctr"/>
                      <a:r>
                        <a:rPr lang="en-US" sz="1100" b="1" u="none" strike="noStrike">
                          <a:effectLst/>
                        </a:rPr>
                        <a:t>pha</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dirty="0">
                          <a:effectLst/>
                        </a:rPr>
                        <a:t>a</a:t>
                      </a:r>
                      <a:endParaRPr lang="en-US" sz="1100" b="1" i="0" u="none" strike="noStrike" dirty="0">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e</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i</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om</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w</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q</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dirty="0">
                          <a:effectLst/>
                        </a:rPr>
                        <a:t>data_</a:t>
                      </a:r>
                    </a:p>
                    <a:p>
                      <a:pPr algn="ctr" fontAlgn="ctr"/>
                      <a:r>
                        <a:rPr lang="en-US" sz="1100" b="1" u="none" strike="noStrike" dirty="0">
                          <a:effectLst/>
                        </a:rPr>
                        <a:t>arc</a:t>
                      </a:r>
                      <a:endParaRPr lang="en-US" sz="1100" b="1" i="0" u="none" strike="noStrike" dirty="0">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n_obs_used</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H</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ma</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n</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tp</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moid</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class</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dirty="0">
                          <a:effectLst/>
                        </a:rPr>
                        <a:t>orbit_</a:t>
                      </a:r>
                    </a:p>
                    <a:p>
                      <a:pPr algn="ctr" fontAlgn="ctr"/>
                      <a:r>
                        <a:rPr lang="en-US" sz="1100" b="1" u="none" strike="noStrike" dirty="0">
                          <a:effectLst/>
                        </a:rPr>
                        <a:t>id</a:t>
                      </a:r>
                      <a:endParaRPr lang="en-US" sz="1100" b="1" i="0" u="none" strike="noStrike" dirty="0">
                        <a:solidFill>
                          <a:srgbClr val="CCCCCC"/>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2187583008"/>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10.83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304.28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178.90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4.7E+04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9.1E+03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10.41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334.73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0.56</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659</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403240503"/>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0.55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11.58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183.85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156.22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4.1E+04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2.1E+03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15.59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102.37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266</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764775197"/>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2.47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0.57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9.40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110.42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350.48</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1.06</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3.9E+04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3.5E+03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13.88</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289.48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JPL 450</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102155278"/>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0.53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26.69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215.50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132.48</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3.6E+04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321.69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JPL 1195</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07494375"/>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1.92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11.88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171.31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26.68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3.3E+04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6.2E+02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17.38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197.64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121</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3002793542"/>
                  </a:ext>
                </a:extLst>
              </a:tr>
              <a:tr h="558398">
                <a:tc>
                  <a:txBody>
                    <a:bodyPr/>
                    <a:lstStyle/>
                    <a:p>
                      <a:pPr algn="ctr" fontAlgn="ctr"/>
                      <a:r>
                        <a:rPr lang="en-US" sz="1100" u="none" strike="noStrike">
                          <a:effectLst/>
                        </a:rPr>
                        <a:t>Y</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0.83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22.80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87.95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31.44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2.7E+04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16.57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344.76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0.88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APO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JPL 172</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862241075"/>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2.20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52.19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62.23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159.67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1.8E+03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14.69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258.50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306</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3405104895"/>
                  </a:ext>
                </a:extLst>
              </a:tr>
              <a:tr h="558398">
                <a:tc>
                  <a:txBody>
                    <a:bodyPr/>
                    <a:lstStyle/>
                    <a:p>
                      <a:pPr algn="ctr" fontAlgn="ctr"/>
                      <a:r>
                        <a:rPr lang="en-US" sz="1100" u="none" strike="noStrike">
                          <a:effectLst/>
                        </a:rPr>
                        <a:t>Y</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13.33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337.16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276.98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0.83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8.2E+03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15.27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147.60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0.71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APO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763</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234634754"/>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1.86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8.45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133.10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167.84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3.4E+04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12.84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78.93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1335</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819667968"/>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9.38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274.21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127.26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0.77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2.8E+04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5.6E+03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14.28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73.06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0.62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APO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JPL 809</a:t>
                      </a:r>
                      <a:endParaRPr lang="en-US" sz="1100" b="0" i="0" u="none" strike="noStrike" dirty="0">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4101960541"/>
                  </a:ext>
                </a:extLst>
              </a:tr>
            </a:tbl>
          </a:graphicData>
        </a:graphic>
      </p:graphicFrame>
      <p:sp>
        <p:nvSpPr>
          <p:cNvPr id="14" name="TextBox 13">
            <a:extLst>
              <a:ext uri="{FF2B5EF4-FFF2-40B4-BE49-F238E27FC236}">
                <a16:creationId xmlns:a16="http://schemas.microsoft.com/office/drawing/2014/main" id="{1FD3F6F4-037A-7297-A955-6356EC6D5BD5}"/>
              </a:ext>
            </a:extLst>
          </p:cNvPr>
          <p:cNvSpPr txBox="1"/>
          <p:nvPr/>
        </p:nvSpPr>
        <p:spPr>
          <a:xfrm>
            <a:off x="528639" y="3064497"/>
            <a:ext cx="3343275" cy="369332"/>
          </a:xfrm>
          <a:prstGeom prst="rect">
            <a:avLst/>
          </a:prstGeom>
          <a:noFill/>
        </p:spPr>
        <p:txBody>
          <a:bodyPr wrap="square" rtlCol="0">
            <a:spAutoFit/>
          </a:bodyPr>
          <a:lstStyle/>
          <a:p>
            <a:endParaRPr lang="en-US" dirty="0"/>
          </a:p>
        </p:txBody>
      </p:sp>
      <p:graphicFrame>
        <p:nvGraphicFramePr>
          <p:cNvPr id="15" name="Table 14">
            <a:extLst>
              <a:ext uri="{FF2B5EF4-FFF2-40B4-BE49-F238E27FC236}">
                <a16:creationId xmlns:a16="http://schemas.microsoft.com/office/drawing/2014/main" id="{888F7ABB-A3F9-ACDA-DFDB-7A80031DE0EA}"/>
              </a:ext>
            </a:extLst>
          </p:cNvPr>
          <p:cNvGraphicFramePr>
            <a:graphicFrameLocks noGrp="1"/>
          </p:cNvGraphicFramePr>
          <p:nvPr>
            <p:extLst>
              <p:ext uri="{D42A27DB-BD31-4B8C-83A1-F6EECF244321}">
                <p14:modId xmlns:p14="http://schemas.microsoft.com/office/powerpoint/2010/main" val="2142229998"/>
              </p:ext>
            </p:extLst>
          </p:nvPr>
        </p:nvGraphicFramePr>
        <p:xfrm>
          <a:off x="288990" y="1101175"/>
          <a:ext cx="4107657" cy="5315694"/>
        </p:xfrm>
        <a:graphic>
          <a:graphicData uri="http://schemas.openxmlformats.org/drawingml/2006/table">
            <a:tbl>
              <a:tblPr>
                <a:tableStyleId>{35758FB7-9AC5-4552-8A53-C91805E547FA}</a:tableStyleId>
              </a:tblPr>
              <a:tblGrid>
                <a:gridCol w="771525">
                  <a:extLst>
                    <a:ext uri="{9D8B030D-6E8A-4147-A177-3AD203B41FA5}">
                      <a16:colId xmlns:a16="http://schemas.microsoft.com/office/drawing/2014/main" val="2532621674"/>
                    </a:ext>
                  </a:extLst>
                </a:gridCol>
                <a:gridCol w="3336132">
                  <a:extLst>
                    <a:ext uri="{9D8B030D-6E8A-4147-A177-3AD203B41FA5}">
                      <a16:colId xmlns:a16="http://schemas.microsoft.com/office/drawing/2014/main" val="593852148"/>
                    </a:ext>
                  </a:extLst>
                </a:gridCol>
              </a:tblGrid>
              <a:tr h="231195">
                <a:tc>
                  <a:txBody>
                    <a:bodyPr/>
                    <a:lstStyle/>
                    <a:p>
                      <a:pPr fontAlgn="ctr"/>
                      <a:r>
                        <a:rPr lang="en-US" sz="1200" dirty="0" err="1">
                          <a:effectLst/>
                        </a:rPr>
                        <a:t>pha</a:t>
                      </a:r>
                      <a:endParaRPr lang="en-US" sz="1200" dirty="0">
                        <a:effectLst/>
                      </a:endParaRPr>
                    </a:p>
                  </a:txBody>
                  <a:tcPr anchor="ctr"/>
                </a:tc>
                <a:tc>
                  <a:txBody>
                    <a:bodyPr/>
                    <a:lstStyle/>
                    <a:p>
                      <a:pPr fontAlgn="ctr"/>
                      <a:r>
                        <a:rPr lang="en-US" sz="1200" dirty="0">
                          <a:effectLst/>
                        </a:rPr>
                        <a:t>Potentially hazardous asteroid (target)</a:t>
                      </a:r>
                    </a:p>
                  </a:txBody>
                  <a:tcPr anchor="ctr"/>
                </a:tc>
                <a:extLst>
                  <a:ext uri="{0D108BD9-81ED-4DB2-BD59-A6C34878D82A}">
                    <a16:rowId xmlns:a16="http://schemas.microsoft.com/office/drawing/2014/main" val="2965426499"/>
                  </a:ext>
                </a:extLst>
              </a:tr>
              <a:tr h="231195">
                <a:tc>
                  <a:txBody>
                    <a:bodyPr/>
                    <a:lstStyle/>
                    <a:p>
                      <a:pPr fontAlgn="ctr"/>
                      <a:r>
                        <a:rPr lang="en-US" sz="1200">
                          <a:effectLst/>
                        </a:rPr>
                        <a:t>e</a:t>
                      </a:r>
                    </a:p>
                  </a:txBody>
                  <a:tcPr anchor="ctr"/>
                </a:tc>
                <a:tc>
                  <a:txBody>
                    <a:bodyPr/>
                    <a:lstStyle/>
                    <a:p>
                      <a:pPr fontAlgn="ctr"/>
                      <a:r>
                        <a:rPr lang="en-US" sz="1200" dirty="0">
                          <a:effectLst/>
                        </a:rPr>
                        <a:t>eccentricity</a:t>
                      </a:r>
                    </a:p>
                  </a:txBody>
                  <a:tcPr anchor="ctr"/>
                </a:tc>
                <a:extLst>
                  <a:ext uri="{0D108BD9-81ED-4DB2-BD59-A6C34878D82A}">
                    <a16:rowId xmlns:a16="http://schemas.microsoft.com/office/drawing/2014/main" val="140082755"/>
                  </a:ext>
                </a:extLst>
              </a:tr>
              <a:tr h="231195">
                <a:tc>
                  <a:txBody>
                    <a:bodyPr/>
                    <a:lstStyle/>
                    <a:p>
                      <a:pPr fontAlgn="ctr"/>
                      <a:r>
                        <a:rPr lang="en-US" sz="1200">
                          <a:effectLst/>
                        </a:rPr>
                        <a:t>a</a:t>
                      </a:r>
                    </a:p>
                  </a:txBody>
                  <a:tcPr anchor="ctr"/>
                </a:tc>
                <a:tc>
                  <a:txBody>
                    <a:bodyPr/>
                    <a:lstStyle/>
                    <a:p>
                      <a:pPr fontAlgn="ctr"/>
                      <a:r>
                        <a:rPr lang="en-US" sz="1200">
                          <a:effectLst/>
                        </a:rPr>
                        <a:t>semimajor axis (au)</a:t>
                      </a:r>
                    </a:p>
                  </a:txBody>
                  <a:tcPr anchor="ctr"/>
                </a:tc>
                <a:extLst>
                  <a:ext uri="{0D108BD9-81ED-4DB2-BD59-A6C34878D82A}">
                    <a16:rowId xmlns:a16="http://schemas.microsoft.com/office/drawing/2014/main" val="938682094"/>
                  </a:ext>
                </a:extLst>
              </a:tr>
              <a:tr h="231195">
                <a:tc>
                  <a:txBody>
                    <a:bodyPr/>
                    <a:lstStyle/>
                    <a:p>
                      <a:pPr fontAlgn="ctr"/>
                      <a:r>
                        <a:rPr lang="en-US" sz="1200" dirty="0">
                          <a:effectLst/>
                        </a:rPr>
                        <a:t>q</a:t>
                      </a:r>
                    </a:p>
                  </a:txBody>
                  <a:tcPr anchor="ctr"/>
                </a:tc>
                <a:tc>
                  <a:txBody>
                    <a:bodyPr/>
                    <a:lstStyle/>
                    <a:p>
                      <a:pPr fontAlgn="ctr"/>
                      <a:r>
                        <a:rPr lang="en-US" sz="1200" dirty="0">
                          <a:effectLst/>
                        </a:rPr>
                        <a:t>perihelion distance (au)</a:t>
                      </a:r>
                    </a:p>
                  </a:txBody>
                  <a:tcPr anchor="ctr"/>
                </a:tc>
                <a:extLst>
                  <a:ext uri="{0D108BD9-81ED-4DB2-BD59-A6C34878D82A}">
                    <a16:rowId xmlns:a16="http://schemas.microsoft.com/office/drawing/2014/main" val="1966129476"/>
                  </a:ext>
                </a:extLst>
              </a:tr>
              <a:tr h="231195">
                <a:tc>
                  <a:txBody>
                    <a:bodyPr/>
                    <a:lstStyle/>
                    <a:p>
                      <a:pPr fontAlgn="ctr"/>
                      <a:r>
                        <a:rPr lang="en-US" sz="1200">
                          <a:effectLst/>
                        </a:rPr>
                        <a:t>i</a:t>
                      </a:r>
                    </a:p>
                  </a:txBody>
                  <a:tcPr anchor="ctr"/>
                </a:tc>
                <a:tc>
                  <a:txBody>
                    <a:bodyPr/>
                    <a:lstStyle/>
                    <a:p>
                      <a:pPr fontAlgn="ctr"/>
                      <a:r>
                        <a:rPr lang="en-US" sz="1200" dirty="0">
                          <a:effectLst/>
                        </a:rPr>
                        <a:t>inclination (deg)</a:t>
                      </a:r>
                    </a:p>
                  </a:txBody>
                  <a:tcPr anchor="ctr"/>
                </a:tc>
                <a:extLst>
                  <a:ext uri="{0D108BD9-81ED-4DB2-BD59-A6C34878D82A}">
                    <a16:rowId xmlns:a16="http://schemas.microsoft.com/office/drawing/2014/main" val="2270392323"/>
                  </a:ext>
                </a:extLst>
              </a:tr>
              <a:tr h="404591">
                <a:tc>
                  <a:txBody>
                    <a:bodyPr/>
                    <a:lstStyle/>
                    <a:p>
                      <a:pPr fontAlgn="ctr"/>
                      <a:r>
                        <a:rPr lang="en-US" sz="1200">
                          <a:effectLst/>
                        </a:rPr>
                        <a:t>om</a:t>
                      </a:r>
                    </a:p>
                  </a:txBody>
                  <a:tcPr anchor="ctr"/>
                </a:tc>
                <a:tc>
                  <a:txBody>
                    <a:bodyPr/>
                    <a:lstStyle/>
                    <a:p>
                      <a:pPr fontAlgn="ctr"/>
                      <a:r>
                        <a:rPr lang="en-US" sz="1200" dirty="0">
                          <a:effectLst/>
                        </a:rPr>
                        <a:t>longitude of the ascending node (deg)</a:t>
                      </a:r>
                    </a:p>
                  </a:txBody>
                  <a:tcPr anchor="ctr"/>
                </a:tc>
                <a:extLst>
                  <a:ext uri="{0D108BD9-81ED-4DB2-BD59-A6C34878D82A}">
                    <a16:rowId xmlns:a16="http://schemas.microsoft.com/office/drawing/2014/main" val="3551544859"/>
                  </a:ext>
                </a:extLst>
              </a:tr>
              <a:tr h="231195">
                <a:tc>
                  <a:txBody>
                    <a:bodyPr/>
                    <a:lstStyle/>
                    <a:p>
                      <a:pPr fontAlgn="ctr"/>
                      <a:r>
                        <a:rPr lang="en-US" sz="1200">
                          <a:effectLst/>
                        </a:rPr>
                        <a:t>w</a:t>
                      </a:r>
                    </a:p>
                  </a:txBody>
                  <a:tcPr anchor="ctr"/>
                </a:tc>
                <a:tc>
                  <a:txBody>
                    <a:bodyPr/>
                    <a:lstStyle/>
                    <a:p>
                      <a:pPr fontAlgn="ctr"/>
                      <a:r>
                        <a:rPr lang="en-US" sz="1200" dirty="0">
                          <a:effectLst/>
                        </a:rPr>
                        <a:t>argument of perihelion (deg)</a:t>
                      </a:r>
                    </a:p>
                  </a:txBody>
                  <a:tcPr anchor="ctr"/>
                </a:tc>
                <a:extLst>
                  <a:ext uri="{0D108BD9-81ED-4DB2-BD59-A6C34878D82A}">
                    <a16:rowId xmlns:a16="http://schemas.microsoft.com/office/drawing/2014/main" val="3178515331"/>
                  </a:ext>
                </a:extLst>
              </a:tr>
              <a:tr h="231195">
                <a:tc>
                  <a:txBody>
                    <a:bodyPr/>
                    <a:lstStyle/>
                    <a:p>
                      <a:pPr fontAlgn="ctr"/>
                      <a:r>
                        <a:rPr lang="en-US" sz="1200">
                          <a:effectLst/>
                        </a:rPr>
                        <a:t>ma</a:t>
                      </a:r>
                    </a:p>
                  </a:txBody>
                  <a:tcPr anchor="ctr"/>
                </a:tc>
                <a:tc>
                  <a:txBody>
                    <a:bodyPr/>
                    <a:lstStyle/>
                    <a:p>
                      <a:pPr fontAlgn="ctr"/>
                      <a:r>
                        <a:rPr lang="en-US" sz="1200">
                          <a:effectLst/>
                        </a:rPr>
                        <a:t>mean anomaly (deg)</a:t>
                      </a:r>
                    </a:p>
                  </a:txBody>
                  <a:tcPr anchor="ctr"/>
                </a:tc>
                <a:extLst>
                  <a:ext uri="{0D108BD9-81ED-4DB2-BD59-A6C34878D82A}">
                    <a16:rowId xmlns:a16="http://schemas.microsoft.com/office/drawing/2014/main" val="3127104607"/>
                  </a:ext>
                </a:extLst>
              </a:tr>
              <a:tr h="404591">
                <a:tc>
                  <a:txBody>
                    <a:bodyPr/>
                    <a:lstStyle/>
                    <a:p>
                      <a:pPr fontAlgn="ctr"/>
                      <a:r>
                        <a:rPr lang="en-US" sz="1200" dirty="0" err="1">
                          <a:effectLst/>
                        </a:rPr>
                        <a:t>tp</a:t>
                      </a:r>
                      <a:endParaRPr lang="en-US" sz="1200" dirty="0">
                        <a:effectLst/>
                      </a:endParaRPr>
                    </a:p>
                  </a:txBody>
                  <a:tcPr anchor="ctr"/>
                </a:tc>
                <a:tc>
                  <a:txBody>
                    <a:bodyPr/>
                    <a:lstStyle/>
                    <a:p>
                      <a:pPr fontAlgn="ctr"/>
                      <a:r>
                        <a:rPr lang="en-US" sz="1200" dirty="0">
                          <a:effectLst/>
                        </a:rPr>
                        <a:t>time of perihelion passage in Julian day form</a:t>
                      </a:r>
                    </a:p>
                  </a:txBody>
                  <a:tcPr anchor="ctr"/>
                </a:tc>
                <a:extLst>
                  <a:ext uri="{0D108BD9-81ED-4DB2-BD59-A6C34878D82A}">
                    <a16:rowId xmlns:a16="http://schemas.microsoft.com/office/drawing/2014/main" val="2842796862"/>
                  </a:ext>
                </a:extLst>
              </a:tr>
              <a:tr h="231195">
                <a:tc>
                  <a:txBody>
                    <a:bodyPr/>
                    <a:lstStyle/>
                    <a:p>
                      <a:pPr fontAlgn="ctr"/>
                      <a:r>
                        <a:rPr lang="en-US" sz="1200">
                          <a:effectLst/>
                        </a:rPr>
                        <a:t>n</a:t>
                      </a:r>
                    </a:p>
                  </a:txBody>
                  <a:tcPr anchor="ctr"/>
                </a:tc>
                <a:tc>
                  <a:txBody>
                    <a:bodyPr/>
                    <a:lstStyle/>
                    <a:p>
                      <a:pPr fontAlgn="ctr"/>
                      <a:r>
                        <a:rPr lang="en-US" sz="1200" dirty="0">
                          <a:effectLst/>
                        </a:rPr>
                        <a:t>mean motion (deg/d)</a:t>
                      </a:r>
                    </a:p>
                  </a:txBody>
                  <a:tcPr anchor="ctr"/>
                </a:tc>
                <a:extLst>
                  <a:ext uri="{0D108BD9-81ED-4DB2-BD59-A6C34878D82A}">
                    <a16:rowId xmlns:a16="http://schemas.microsoft.com/office/drawing/2014/main" val="2996554041"/>
                  </a:ext>
                </a:extLst>
              </a:tr>
              <a:tr h="577988">
                <a:tc>
                  <a:txBody>
                    <a:bodyPr/>
                    <a:lstStyle/>
                    <a:p>
                      <a:pPr fontAlgn="ctr"/>
                      <a:r>
                        <a:rPr lang="en-US" sz="1200" dirty="0" err="1">
                          <a:effectLst/>
                        </a:rPr>
                        <a:t>moid</a:t>
                      </a:r>
                      <a:endParaRPr lang="en-US" sz="1200" dirty="0">
                        <a:effectLst/>
                      </a:endParaRPr>
                    </a:p>
                  </a:txBody>
                  <a:tcPr anchor="ctr"/>
                </a:tc>
                <a:tc>
                  <a:txBody>
                    <a:bodyPr/>
                    <a:lstStyle/>
                    <a:p>
                      <a:pPr fontAlgn="ctr"/>
                      <a:r>
                        <a:rPr lang="en-US" sz="1200" dirty="0">
                          <a:effectLst/>
                        </a:rPr>
                        <a:t>minimum distance between the orbits of Earth and the small-body (au)</a:t>
                      </a:r>
                    </a:p>
                  </a:txBody>
                  <a:tcPr anchor="ctr"/>
                </a:tc>
                <a:extLst>
                  <a:ext uri="{0D108BD9-81ED-4DB2-BD59-A6C34878D82A}">
                    <a16:rowId xmlns:a16="http://schemas.microsoft.com/office/drawing/2014/main" val="2019016207"/>
                  </a:ext>
                </a:extLst>
              </a:tr>
              <a:tr h="577988">
                <a:tc>
                  <a:txBody>
                    <a:bodyPr/>
                    <a:lstStyle/>
                    <a:p>
                      <a:pPr fontAlgn="ctr"/>
                      <a:r>
                        <a:rPr lang="en-US" sz="1200">
                          <a:effectLst/>
                        </a:rPr>
                        <a:t>H</a:t>
                      </a:r>
                    </a:p>
                  </a:txBody>
                  <a:tcPr anchor="ctr"/>
                </a:tc>
                <a:tc>
                  <a:txBody>
                    <a:bodyPr/>
                    <a:lstStyle/>
                    <a:p>
                      <a:pPr fontAlgn="ctr"/>
                      <a:r>
                        <a:rPr lang="en-US" sz="1200" dirty="0">
                          <a:effectLst/>
                        </a:rPr>
                        <a:t>absolute magnitude (magnitude at 1 au from the Sun and the observer)</a:t>
                      </a:r>
                    </a:p>
                  </a:txBody>
                  <a:tcPr anchor="ctr"/>
                </a:tc>
                <a:extLst>
                  <a:ext uri="{0D108BD9-81ED-4DB2-BD59-A6C34878D82A}">
                    <a16:rowId xmlns:a16="http://schemas.microsoft.com/office/drawing/2014/main" val="2694512456"/>
                  </a:ext>
                </a:extLst>
              </a:tr>
              <a:tr h="577988">
                <a:tc>
                  <a:txBody>
                    <a:bodyPr/>
                    <a:lstStyle/>
                    <a:p>
                      <a:pPr fontAlgn="ctr"/>
                      <a:r>
                        <a:rPr lang="en-US" sz="1200" dirty="0" err="1">
                          <a:effectLst/>
                        </a:rPr>
                        <a:t>data_arc</a:t>
                      </a:r>
                      <a:endParaRPr lang="en-US" sz="1200" dirty="0">
                        <a:effectLst/>
                      </a:endParaRPr>
                    </a:p>
                  </a:txBody>
                  <a:tcPr anchor="ctr"/>
                </a:tc>
                <a:tc>
                  <a:txBody>
                    <a:bodyPr/>
                    <a:lstStyle/>
                    <a:p>
                      <a:pPr fontAlgn="ctr"/>
                      <a:r>
                        <a:rPr lang="en-US" sz="1200" dirty="0">
                          <a:effectLst/>
                        </a:rPr>
                        <a:t>number of days spanned by the observations used in the orbit determination</a:t>
                      </a:r>
                    </a:p>
                  </a:txBody>
                  <a:tcPr anchor="ctr"/>
                </a:tc>
                <a:extLst>
                  <a:ext uri="{0D108BD9-81ED-4DB2-BD59-A6C34878D82A}">
                    <a16:rowId xmlns:a16="http://schemas.microsoft.com/office/drawing/2014/main" val="737904687"/>
                  </a:ext>
                </a:extLst>
              </a:tr>
              <a:tr h="577988">
                <a:tc>
                  <a:txBody>
                    <a:bodyPr/>
                    <a:lstStyle/>
                    <a:p>
                      <a:pPr fontAlgn="ctr"/>
                      <a:r>
                        <a:rPr lang="en-US" sz="1200" dirty="0" err="1">
                          <a:effectLst/>
                        </a:rPr>
                        <a:t>n_obs_used</a:t>
                      </a:r>
                      <a:endParaRPr lang="en-US" sz="1200" dirty="0">
                        <a:effectLst/>
                      </a:endParaRPr>
                    </a:p>
                  </a:txBody>
                  <a:tcPr anchor="ctr"/>
                </a:tc>
                <a:tc>
                  <a:txBody>
                    <a:bodyPr/>
                    <a:lstStyle/>
                    <a:p>
                      <a:pPr fontAlgn="ctr"/>
                      <a:r>
                        <a:rPr lang="en-US" sz="1200" dirty="0">
                          <a:effectLst/>
                        </a:rPr>
                        <a:t>total number of observations of all types used in the orbit</a:t>
                      </a:r>
                    </a:p>
                  </a:txBody>
                  <a:tcPr anchor="ctr"/>
                </a:tc>
                <a:extLst>
                  <a:ext uri="{0D108BD9-81ED-4DB2-BD59-A6C34878D82A}">
                    <a16:rowId xmlns:a16="http://schemas.microsoft.com/office/drawing/2014/main" val="674901931"/>
                  </a:ext>
                </a:extLst>
              </a:tr>
            </a:tbl>
          </a:graphicData>
        </a:graphic>
      </p:graphicFrame>
    </p:spTree>
    <p:extLst>
      <p:ext uri="{BB962C8B-B14F-4D97-AF65-F5344CB8AC3E}">
        <p14:creationId xmlns:p14="http://schemas.microsoft.com/office/powerpoint/2010/main" val="847930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Recall previous findings</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8541933" y="2285741"/>
            <a:ext cx="3078078" cy="3528397"/>
          </a:xfrm>
        </p:spPr>
        <p:txBody>
          <a:bodyPr/>
          <a:lstStyle/>
          <a:p>
            <a:r>
              <a:rPr lang="en-US" dirty="0"/>
              <a:t>Initial analysis revealed linear and non linear boundaries between Potentially Hazardous Asteroids (PHA) in various dimensions.</a:t>
            </a:r>
          </a:p>
          <a:p>
            <a:r>
              <a:rPr lang="en-US" dirty="0"/>
              <a:t>Thus we proposed building solutions of varying complexity to solve this binary classification problem.</a:t>
            </a:r>
          </a:p>
          <a:p>
            <a:endParaRPr lang="en-US" dirty="0"/>
          </a:p>
          <a:p>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pic>
        <p:nvPicPr>
          <p:cNvPr id="8" name="Content Placeholder 21">
            <a:extLst>
              <a:ext uri="{FF2B5EF4-FFF2-40B4-BE49-F238E27FC236}">
                <a16:creationId xmlns:a16="http://schemas.microsoft.com/office/drawing/2014/main" id="{A1761F66-DA5A-69AD-0AFF-AD8035E5918F}"/>
              </a:ext>
            </a:extLst>
          </p:cNvPr>
          <p:cNvPicPr>
            <a:picLocks noGrp="1" noChangeAspect="1"/>
          </p:cNvPicPr>
          <p:nvPr/>
        </p:nvPicPr>
        <p:blipFill>
          <a:blip r:embed="rId3"/>
          <a:srcRect/>
          <a:stretch/>
        </p:blipFill>
        <p:spPr>
          <a:xfrm>
            <a:off x="1795937" y="2248178"/>
            <a:ext cx="3487885" cy="2092731"/>
          </a:xfrm>
          <a:prstGeom prst="rect">
            <a:avLst/>
          </a:prstGeom>
        </p:spPr>
      </p:pic>
      <p:pic>
        <p:nvPicPr>
          <p:cNvPr id="9" name="Content Placeholder 3">
            <a:extLst>
              <a:ext uri="{FF2B5EF4-FFF2-40B4-BE49-F238E27FC236}">
                <a16:creationId xmlns:a16="http://schemas.microsoft.com/office/drawing/2014/main" id="{8C18B36D-EC6F-BEA4-D679-4B9FA4F88FA3}"/>
              </a:ext>
            </a:extLst>
          </p:cNvPr>
          <p:cNvPicPr>
            <a:picLocks noGrp="1" noChangeAspect="1"/>
          </p:cNvPicPr>
          <p:nvPr/>
        </p:nvPicPr>
        <p:blipFill rotWithShape="1">
          <a:blip r:embed="rId4"/>
          <a:srcRect r="4396"/>
          <a:stretch/>
        </p:blipFill>
        <p:spPr>
          <a:xfrm>
            <a:off x="5054050" y="2248178"/>
            <a:ext cx="3334549" cy="2092729"/>
          </a:xfrm>
          <a:prstGeom prst="rect">
            <a:avLst/>
          </a:prstGeom>
        </p:spPr>
      </p:pic>
      <p:pic>
        <p:nvPicPr>
          <p:cNvPr id="10" name="Content Placeholder 3">
            <a:extLst>
              <a:ext uri="{FF2B5EF4-FFF2-40B4-BE49-F238E27FC236}">
                <a16:creationId xmlns:a16="http://schemas.microsoft.com/office/drawing/2014/main" id="{4297A4A4-C8F8-12BA-65F5-A78989594B3C}"/>
              </a:ext>
            </a:extLst>
          </p:cNvPr>
          <p:cNvPicPr>
            <a:picLocks noGrp="1" noChangeAspect="1"/>
          </p:cNvPicPr>
          <p:nvPr/>
        </p:nvPicPr>
        <p:blipFill>
          <a:blip r:embed="rId5"/>
          <a:srcRect/>
          <a:stretch/>
        </p:blipFill>
        <p:spPr>
          <a:xfrm>
            <a:off x="1795939" y="4318534"/>
            <a:ext cx="3487884" cy="2092730"/>
          </a:xfrm>
          <a:prstGeom prst="rect">
            <a:avLst/>
          </a:prstGeom>
        </p:spPr>
      </p:pic>
      <p:pic>
        <p:nvPicPr>
          <p:cNvPr id="11" name="Content Placeholder 3">
            <a:extLst>
              <a:ext uri="{FF2B5EF4-FFF2-40B4-BE49-F238E27FC236}">
                <a16:creationId xmlns:a16="http://schemas.microsoft.com/office/drawing/2014/main" id="{F7E723E2-69F1-A3D3-11F7-A5619B8C5937}"/>
              </a:ext>
            </a:extLst>
          </p:cNvPr>
          <p:cNvPicPr>
            <a:picLocks noGrp="1" noChangeAspect="1"/>
          </p:cNvPicPr>
          <p:nvPr/>
        </p:nvPicPr>
        <p:blipFill rotWithShape="1">
          <a:blip r:embed="rId6"/>
          <a:srcRect t="12039" b="8880"/>
          <a:stretch/>
        </p:blipFill>
        <p:spPr>
          <a:xfrm>
            <a:off x="5080749" y="4318534"/>
            <a:ext cx="3307850" cy="2092730"/>
          </a:xfrm>
          <a:prstGeom prst="rect">
            <a:avLst/>
          </a:prstGeom>
        </p:spPr>
      </p:pic>
    </p:spTree>
    <p:extLst>
      <p:ext uri="{BB962C8B-B14F-4D97-AF65-F5344CB8AC3E}">
        <p14:creationId xmlns:p14="http://schemas.microsoft.com/office/powerpoint/2010/main" val="107360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The Models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Simple to complex</a:t>
            </a:r>
          </a:p>
        </p:txBody>
      </p:sp>
    </p:spTree>
    <p:extLst>
      <p:ext uri="{BB962C8B-B14F-4D97-AF65-F5344CB8AC3E}">
        <p14:creationId xmlns:p14="http://schemas.microsoft.com/office/powerpoint/2010/main" val="64041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E80C-EE90-07E3-2D29-EE421A5DF948}"/>
              </a:ext>
            </a:extLst>
          </p:cNvPr>
          <p:cNvSpPr>
            <a:spLocks noGrp="1"/>
          </p:cNvSpPr>
          <p:nvPr>
            <p:ph type="title"/>
          </p:nvPr>
        </p:nvSpPr>
        <p:spPr/>
        <p:txBody>
          <a:bodyPr/>
          <a:lstStyle/>
          <a:p>
            <a:r>
              <a:rPr lang="en-US" dirty="0"/>
              <a:t>Absolute Magnitude vs. Eccentricity</a:t>
            </a:r>
          </a:p>
        </p:txBody>
      </p:sp>
      <p:pic>
        <p:nvPicPr>
          <p:cNvPr id="9" name="Content Placeholder 8">
            <a:extLst>
              <a:ext uri="{FF2B5EF4-FFF2-40B4-BE49-F238E27FC236}">
                <a16:creationId xmlns:a16="http://schemas.microsoft.com/office/drawing/2014/main" id="{77703CFC-27FD-8E52-A456-584A2C06AB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5" name="Slide Number Placeholder 4">
            <a:extLst>
              <a:ext uri="{FF2B5EF4-FFF2-40B4-BE49-F238E27FC236}">
                <a16:creationId xmlns:a16="http://schemas.microsoft.com/office/drawing/2014/main" id="{032BFA42-0660-5A80-E3F7-1A6DFC184BBB}"/>
              </a:ext>
            </a:extLst>
          </p:cNvPr>
          <p:cNvSpPr>
            <a:spLocks noGrp="1"/>
          </p:cNvSpPr>
          <p:nvPr>
            <p:ph type="sldNum" sz="quarter" idx="12"/>
          </p:nvPr>
        </p:nvSpPr>
        <p:spPr/>
        <p:txBody>
          <a:bodyPr/>
          <a:lstStyle/>
          <a:p>
            <a:fld id="{FE024F78-56A6-7740-B68D-8D4D026EDF3F}" type="slidenum">
              <a:rPr lang="en-US" smtClean="0"/>
              <a:pPr/>
              <a:t>8</a:t>
            </a:fld>
            <a:endParaRPr lang="en-US" dirty="0"/>
          </a:p>
        </p:txBody>
      </p:sp>
      <p:sp>
        <p:nvSpPr>
          <p:cNvPr id="11" name="Content Placeholder 10">
            <a:extLst>
              <a:ext uri="{FF2B5EF4-FFF2-40B4-BE49-F238E27FC236}">
                <a16:creationId xmlns:a16="http://schemas.microsoft.com/office/drawing/2014/main" id="{3A1C0367-DB45-8B2F-7E41-DC1C0818122F}"/>
              </a:ext>
            </a:extLst>
          </p:cNvPr>
          <p:cNvSpPr>
            <a:spLocks noGrp="1"/>
          </p:cNvSpPr>
          <p:nvPr>
            <p:ph sz="quarter" idx="36"/>
          </p:nvPr>
        </p:nvSpPr>
        <p:spPr>
          <a:xfrm>
            <a:off x="6995159" y="3056060"/>
            <a:ext cx="4227332" cy="2309840"/>
          </a:xfrm>
        </p:spPr>
        <p:txBody>
          <a:bodyPr/>
          <a:lstStyle/>
          <a:p>
            <a:pPr marL="285750" indent="-285750">
              <a:buFont typeface="Arial" panose="020B0604020202020204" pitchFamily="34" charset="0"/>
              <a:buChar char="•"/>
            </a:pPr>
            <a:r>
              <a:rPr lang="en-US" dirty="0"/>
              <a:t>Visibly linear boundaries suggest simple bivariate linear models would perform well</a:t>
            </a:r>
          </a:p>
          <a:p>
            <a:pPr marL="285750" indent="-285750">
              <a:buFont typeface="Arial" panose="020B0604020202020204" pitchFamily="34" charset="0"/>
              <a:buChar char="•"/>
            </a:pPr>
            <a:r>
              <a:rPr lang="en-US" dirty="0"/>
              <a:t>Logistic Regression, LDA, and SVM with a Linear Kernel  would theoretically perform well</a:t>
            </a:r>
          </a:p>
        </p:txBody>
      </p:sp>
    </p:spTree>
    <p:extLst>
      <p:ext uri="{BB962C8B-B14F-4D97-AF65-F5344CB8AC3E}">
        <p14:creationId xmlns:p14="http://schemas.microsoft.com/office/powerpoint/2010/main" val="405012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E80C-EE90-07E3-2D29-EE421A5DF948}"/>
              </a:ext>
            </a:extLst>
          </p:cNvPr>
          <p:cNvSpPr>
            <a:spLocks noGrp="1"/>
          </p:cNvSpPr>
          <p:nvPr>
            <p:ph type="title"/>
          </p:nvPr>
        </p:nvSpPr>
        <p:spPr/>
        <p:txBody>
          <a:bodyPr/>
          <a:lstStyle/>
          <a:p>
            <a:r>
              <a:rPr lang="en-US" dirty="0"/>
              <a:t>Absolute Magnitude vs. Eccentricity</a:t>
            </a:r>
          </a:p>
        </p:txBody>
      </p:sp>
      <p:pic>
        <p:nvPicPr>
          <p:cNvPr id="9" name="Content Placeholder 8">
            <a:extLst>
              <a:ext uri="{FF2B5EF4-FFF2-40B4-BE49-F238E27FC236}">
                <a16:creationId xmlns:a16="http://schemas.microsoft.com/office/drawing/2014/main" id="{77703CFC-27FD-8E52-A456-584A2C06AB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5" name="Slide Number Placeholder 4">
            <a:extLst>
              <a:ext uri="{FF2B5EF4-FFF2-40B4-BE49-F238E27FC236}">
                <a16:creationId xmlns:a16="http://schemas.microsoft.com/office/drawing/2014/main" id="{032BFA42-0660-5A80-E3F7-1A6DFC184BBB}"/>
              </a:ext>
            </a:extLst>
          </p:cNvPr>
          <p:cNvSpPr>
            <a:spLocks noGrp="1"/>
          </p:cNvSpPr>
          <p:nvPr>
            <p:ph type="sldNum" sz="quarter" idx="12"/>
          </p:nvPr>
        </p:nvSpPr>
        <p:spPr/>
        <p:txBody>
          <a:bodyPr/>
          <a:lstStyle/>
          <a:p>
            <a:fld id="{FE024F78-56A6-7740-B68D-8D4D026EDF3F}" type="slidenum">
              <a:rPr lang="en-US" smtClean="0"/>
              <a:pPr/>
              <a:t>9</a:t>
            </a:fld>
            <a:endParaRPr lang="en-US" dirty="0"/>
          </a:p>
        </p:txBody>
      </p:sp>
      <p:pic>
        <p:nvPicPr>
          <p:cNvPr id="4" name="Content Placeholder 3">
            <a:extLst>
              <a:ext uri="{FF2B5EF4-FFF2-40B4-BE49-F238E27FC236}">
                <a16:creationId xmlns:a16="http://schemas.microsoft.com/office/drawing/2014/main" id="{1C636B49-B78E-5513-4B9E-64C1A28F0921}"/>
              </a:ext>
            </a:extLst>
          </p:cNvPr>
          <p:cNvPicPr>
            <a:picLocks noGrp="1" noChangeAspect="1"/>
          </p:cNvPicPr>
          <p:nvPr>
            <p:ph sz="quarter" idx="36"/>
          </p:nvPr>
        </p:nvPicPr>
        <p:blipFill>
          <a:blip r:embed="rId3"/>
          <a:stretch>
            <a:fillRect/>
          </a:stretch>
        </p:blipFill>
        <p:spPr>
          <a:xfrm>
            <a:off x="6994525" y="2971165"/>
            <a:ext cx="4227513" cy="2536507"/>
          </a:xfrm>
        </p:spPr>
      </p:pic>
    </p:spTree>
    <p:extLst>
      <p:ext uri="{BB962C8B-B14F-4D97-AF65-F5344CB8AC3E}">
        <p14:creationId xmlns:p14="http://schemas.microsoft.com/office/powerpoint/2010/main" val="2879818804"/>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05301E-11B3-4B9D-A588-21F3C980937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253</TotalTime>
  <Words>1534</Words>
  <Application>Microsoft Office PowerPoint</Application>
  <PresentationFormat>Widescreen</PresentationFormat>
  <Paragraphs>397</Paragraphs>
  <Slides>23</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Nova</vt:lpstr>
      <vt:lpstr>Biome</vt:lpstr>
      <vt:lpstr>Calibri</vt:lpstr>
      <vt:lpstr>IBM Plex Sans</vt:lpstr>
      <vt:lpstr>Segoe UI</vt:lpstr>
      <vt:lpstr>Custom</vt:lpstr>
      <vt:lpstr>Identifying  hazardous asteroids</vt:lpstr>
      <vt:lpstr>Agenda</vt:lpstr>
      <vt:lpstr>Project Purpose</vt:lpstr>
      <vt:lpstr>The Data</vt:lpstr>
      <vt:lpstr>Key Features</vt:lpstr>
      <vt:lpstr>Recall previous findings</vt:lpstr>
      <vt:lpstr>The Models</vt:lpstr>
      <vt:lpstr>Absolute Magnitude vs. Eccentricity</vt:lpstr>
      <vt:lpstr>Absolute Magnitude vs. Eccentricity</vt:lpstr>
      <vt:lpstr>Jupiter Min Orbit Distance vs. Eccentricity</vt:lpstr>
      <vt:lpstr>Jupiter Min Orbit Distance vs. Eccentricity</vt:lpstr>
      <vt:lpstr>Argument of Perihelion vs. Perihelion Distance</vt:lpstr>
      <vt:lpstr>k nearest neighbors initial model</vt:lpstr>
      <vt:lpstr>k nearest neighbors  Full features &amp; grid search</vt:lpstr>
      <vt:lpstr>k nearest neighbors  2-component pca</vt:lpstr>
      <vt:lpstr>Gradient boosting machine</vt:lpstr>
      <vt:lpstr>GBM Results catboost has the best overall performance</vt:lpstr>
      <vt:lpstr>Neural network</vt:lpstr>
      <vt:lpstr>The analysis</vt:lpstr>
      <vt:lpstr>Final model selection</vt:lpstr>
      <vt:lpstr>Learnings and conclusions</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hazardous asteroids</dc:title>
  <dc:creator>Erin Brownell</dc:creator>
  <cp:lastModifiedBy>Erin Brownell</cp:lastModifiedBy>
  <cp:revision>218</cp:revision>
  <dcterms:created xsi:type="dcterms:W3CDTF">2024-08-07T23:02:54Z</dcterms:created>
  <dcterms:modified xsi:type="dcterms:W3CDTF">2024-08-17T00:21:41Z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