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42" r:id="rId5"/>
    <p:sldId id="359" r:id="rId6"/>
    <p:sldId id="375" r:id="rId7"/>
    <p:sldId id="365" r:id="rId8"/>
    <p:sldId id="399" r:id="rId9"/>
    <p:sldId id="376" r:id="rId10"/>
    <p:sldId id="382" r:id="rId11"/>
    <p:sldId id="400" r:id="rId12"/>
    <p:sldId id="401" r:id="rId13"/>
    <p:sldId id="402" r:id="rId14"/>
    <p:sldId id="403" r:id="rId15"/>
    <p:sldId id="404" r:id="rId16"/>
    <p:sldId id="389" r:id="rId17"/>
    <p:sldId id="398" r:id="rId18"/>
    <p:sldId id="397" r:id="rId19"/>
    <p:sldId id="411" r:id="rId20"/>
    <p:sldId id="391" r:id="rId21"/>
    <p:sldId id="396" r:id="rId22"/>
    <p:sldId id="392" r:id="rId23"/>
    <p:sldId id="407" r:id="rId24"/>
    <p:sldId id="410" r:id="rId25"/>
    <p:sldId id="409" r:id="rId26"/>
    <p:sldId id="408" r:id="rId27"/>
    <p:sldId id="393" r:id="rId28"/>
    <p:sldId id="379" r:id="rId29"/>
    <p:sldId id="380" r:id="rId30"/>
    <p:sldId id="394" r:id="rId31"/>
    <p:sldId id="3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53739-C14A-409C-8A28-EFF6209BC967}" v="7" dt="2024-08-17T12:30:36.237"/>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55" autoAdjust="0"/>
  </p:normalViewPr>
  <p:slideViewPr>
    <p:cSldViewPr snapToGrid="0" snapToObjects="1" showGuides="1">
      <p:cViewPr varScale="1">
        <p:scale>
          <a:sx n="62" d="100"/>
          <a:sy n="62" d="100"/>
        </p:scale>
        <p:origin x="105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W" userId="d56c07f8ceb35907" providerId="LiveId" clId="{63053739-C14A-409C-8A28-EFF6209BC967}"/>
    <pc:docChg chg="undo redo custSel addSld delSld modSld sldOrd">
      <pc:chgData name="Matt W" userId="d56c07f8ceb35907" providerId="LiveId" clId="{63053739-C14A-409C-8A28-EFF6209BC967}" dt="2024-08-17T12:51:19.797" v="2778" actId="20577"/>
      <pc:docMkLst>
        <pc:docMk/>
      </pc:docMkLst>
      <pc:sldChg chg="modSp mod">
        <pc:chgData name="Matt W" userId="d56c07f8ceb35907" providerId="LiveId" clId="{63053739-C14A-409C-8A28-EFF6209BC967}" dt="2024-08-17T12:51:19.797" v="2778" actId="20577"/>
        <pc:sldMkLst>
          <pc:docMk/>
          <pc:sldMk cId="79695288" sldId="380"/>
        </pc:sldMkLst>
        <pc:spChg chg="mod">
          <ac:chgData name="Matt W" userId="d56c07f8ceb35907" providerId="LiveId" clId="{63053739-C14A-409C-8A28-EFF6209BC967}" dt="2024-08-17T12:51:19.797" v="2778" actId="20577"/>
          <ac:spMkLst>
            <pc:docMk/>
            <pc:sldMk cId="79695288" sldId="380"/>
            <ac:spMk id="3" creationId="{7D7CECA3-144C-CD4B-9246-81B4F2E65466}"/>
          </ac:spMkLst>
        </pc:spChg>
      </pc:sldChg>
      <pc:sldChg chg="addSp delSp modSp mod">
        <pc:chgData name="Matt W" userId="d56c07f8ceb35907" providerId="LiveId" clId="{63053739-C14A-409C-8A28-EFF6209BC967}" dt="2024-08-17T12:05:34.188" v="337" actId="20577"/>
        <pc:sldMkLst>
          <pc:docMk/>
          <pc:sldMk cId="2592581982" sldId="392"/>
        </pc:sldMkLst>
        <pc:spChg chg="mod">
          <ac:chgData name="Matt W" userId="d56c07f8ceb35907" providerId="LiveId" clId="{63053739-C14A-409C-8A28-EFF6209BC967}" dt="2024-08-17T11:39:34.431" v="52" actId="20577"/>
          <ac:spMkLst>
            <pc:docMk/>
            <pc:sldMk cId="2592581982" sldId="392"/>
            <ac:spMk id="2" creationId="{11883E06-8BEA-1DD3-D0D6-391C08880EBF}"/>
          </ac:spMkLst>
        </pc:spChg>
        <pc:spChg chg="mod">
          <ac:chgData name="Matt W" userId="d56c07f8ceb35907" providerId="LiveId" clId="{63053739-C14A-409C-8A28-EFF6209BC967}" dt="2024-08-17T12:05:34.188" v="337" actId="20577"/>
          <ac:spMkLst>
            <pc:docMk/>
            <pc:sldMk cId="2592581982" sldId="392"/>
            <ac:spMk id="4" creationId="{3770D91C-D5C0-248C-26D3-DE7C7C72E632}"/>
          </ac:spMkLst>
        </pc:spChg>
        <pc:spChg chg="add del mod">
          <ac:chgData name="Matt W" userId="d56c07f8ceb35907" providerId="LiveId" clId="{63053739-C14A-409C-8A28-EFF6209BC967}" dt="2024-08-17T12:02:01.638" v="54" actId="478"/>
          <ac:spMkLst>
            <pc:docMk/>
            <pc:sldMk cId="2592581982" sldId="392"/>
            <ac:spMk id="6" creationId="{8F6F00A6-0332-C8C4-A0F8-903C560ABFBB}"/>
          </ac:spMkLst>
        </pc:spChg>
        <pc:spChg chg="del">
          <ac:chgData name="Matt W" userId="d56c07f8ceb35907" providerId="LiveId" clId="{63053739-C14A-409C-8A28-EFF6209BC967}" dt="2024-08-17T12:01:59.357" v="53" actId="478"/>
          <ac:spMkLst>
            <pc:docMk/>
            <pc:sldMk cId="2592581982" sldId="392"/>
            <ac:spMk id="7" creationId="{B551819E-73E8-22E7-ED35-50257F961EE9}"/>
          </ac:spMkLst>
        </pc:spChg>
      </pc:sldChg>
      <pc:sldChg chg="add del">
        <pc:chgData name="Matt W" userId="d56c07f8ceb35907" providerId="LiveId" clId="{63053739-C14A-409C-8A28-EFF6209BC967}" dt="2024-08-17T12:05:41.078" v="338" actId="2696"/>
        <pc:sldMkLst>
          <pc:docMk/>
          <pc:sldMk cId="4192975545" sldId="405"/>
        </pc:sldMkLst>
      </pc:sldChg>
      <pc:sldChg chg="addSp delSp modSp add del mod">
        <pc:chgData name="Matt W" userId="d56c07f8ceb35907" providerId="LiveId" clId="{63053739-C14A-409C-8A28-EFF6209BC967}" dt="2024-08-17T12:17:51.850" v="1687" actId="2696"/>
        <pc:sldMkLst>
          <pc:docMk/>
          <pc:sldMk cId="3615243830" sldId="406"/>
        </pc:sldMkLst>
        <pc:spChg chg="add mod">
          <ac:chgData name="Matt W" userId="d56c07f8ceb35907" providerId="LiveId" clId="{63053739-C14A-409C-8A28-EFF6209BC967}" dt="2024-08-17T12:17:46.179" v="1686" actId="478"/>
          <ac:spMkLst>
            <pc:docMk/>
            <pc:sldMk cId="3615243830" sldId="406"/>
            <ac:spMk id="6" creationId="{0647D3B1-9D07-7A52-9A82-4A37EFD254F7}"/>
          </ac:spMkLst>
        </pc:spChg>
        <pc:spChg chg="del">
          <ac:chgData name="Matt W" userId="d56c07f8ceb35907" providerId="LiveId" clId="{63053739-C14A-409C-8A28-EFF6209BC967}" dt="2024-08-17T12:17:46.179" v="1686" actId="478"/>
          <ac:spMkLst>
            <pc:docMk/>
            <pc:sldMk cId="3615243830" sldId="406"/>
            <ac:spMk id="7" creationId="{B551819E-73E8-22E7-ED35-50257F961EE9}"/>
          </ac:spMkLst>
        </pc:spChg>
      </pc:sldChg>
      <pc:sldChg chg="add del">
        <pc:chgData name="Matt W" userId="d56c07f8ceb35907" providerId="LiveId" clId="{63053739-C14A-409C-8A28-EFF6209BC967}" dt="2024-08-17T12:05:44.959" v="339" actId="2696"/>
        <pc:sldMkLst>
          <pc:docMk/>
          <pc:sldMk cId="1721711473" sldId="407"/>
        </pc:sldMkLst>
      </pc:sldChg>
      <pc:sldChg chg="modSp add mod">
        <pc:chgData name="Matt W" userId="d56c07f8ceb35907" providerId="LiveId" clId="{63053739-C14A-409C-8A28-EFF6209BC967}" dt="2024-08-17T12:23:49.957" v="2291" actId="6549"/>
        <pc:sldMkLst>
          <pc:docMk/>
          <pc:sldMk cId="3964937380" sldId="407"/>
        </pc:sldMkLst>
        <pc:spChg chg="mod">
          <ac:chgData name="Matt W" userId="d56c07f8ceb35907" providerId="LiveId" clId="{63053739-C14A-409C-8A28-EFF6209BC967}" dt="2024-08-17T12:07:33.600" v="362" actId="20577"/>
          <ac:spMkLst>
            <pc:docMk/>
            <pc:sldMk cId="3964937380" sldId="407"/>
            <ac:spMk id="2" creationId="{11883E06-8BEA-1DD3-D0D6-391C08880EBF}"/>
          </ac:spMkLst>
        </pc:spChg>
        <pc:spChg chg="mod">
          <ac:chgData name="Matt W" userId="d56c07f8ceb35907" providerId="LiveId" clId="{63053739-C14A-409C-8A28-EFF6209BC967}" dt="2024-08-17T12:23:49.957" v="2291" actId="6549"/>
          <ac:spMkLst>
            <pc:docMk/>
            <pc:sldMk cId="3964937380" sldId="407"/>
            <ac:spMk id="4" creationId="{3770D91C-D5C0-248C-26D3-DE7C7C72E632}"/>
          </ac:spMkLst>
        </pc:spChg>
      </pc:sldChg>
      <pc:sldChg chg="addSp modSp add mod ord">
        <pc:chgData name="Matt W" userId="d56c07f8ceb35907" providerId="LiveId" clId="{63053739-C14A-409C-8A28-EFF6209BC967}" dt="2024-08-17T12:25:49.259" v="2541" actId="20577"/>
        <pc:sldMkLst>
          <pc:docMk/>
          <pc:sldMk cId="1698665208" sldId="408"/>
        </pc:sldMkLst>
        <pc:spChg chg="mod">
          <ac:chgData name="Matt W" userId="d56c07f8ceb35907" providerId="LiveId" clId="{63053739-C14A-409C-8A28-EFF6209BC967}" dt="2024-08-17T12:25:23.584" v="2456" actId="20577"/>
          <ac:spMkLst>
            <pc:docMk/>
            <pc:sldMk cId="1698665208" sldId="408"/>
            <ac:spMk id="2" creationId="{11883E06-8BEA-1DD3-D0D6-391C08880EBF}"/>
          </ac:spMkLst>
        </pc:spChg>
        <pc:spChg chg="mod">
          <ac:chgData name="Matt W" userId="d56c07f8ceb35907" providerId="LiveId" clId="{63053739-C14A-409C-8A28-EFF6209BC967}" dt="2024-08-17T12:25:49.259" v="2541" actId="20577"/>
          <ac:spMkLst>
            <pc:docMk/>
            <pc:sldMk cId="1698665208" sldId="408"/>
            <ac:spMk id="4" creationId="{3770D91C-D5C0-248C-26D3-DE7C7C72E632}"/>
          </ac:spMkLst>
        </pc:spChg>
        <pc:picChg chg="add mod">
          <ac:chgData name="Matt W" userId="d56c07f8ceb35907" providerId="LiveId" clId="{63053739-C14A-409C-8A28-EFF6209BC967}" dt="2024-08-17T12:17:04.916" v="1647" actId="1076"/>
          <ac:picMkLst>
            <pc:docMk/>
            <pc:sldMk cId="1698665208" sldId="408"/>
            <ac:picMk id="6" creationId="{59D6A50A-E32A-998A-43ED-87DD73BD243C}"/>
          </ac:picMkLst>
        </pc:picChg>
      </pc:sldChg>
      <pc:sldChg chg="modSp add mod">
        <pc:chgData name="Matt W" userId="d56c07f8ceb35907" providerId="LiveId" clId="{63053739-C14A-409C-8A28-EFF6209BC967}" dt="2024-08-17T12:24:52.787" v="2442" actId="20577"/>
        <pc:sldMkLst>
          <pc:docMk/>
          <pc:sldMk cId="3663800183" sldId="409"/>
        </pc:sldMkLst>
        <pc:spChg chg="mod">
          <ac:chgData name="Matt W" userId="d56c07f8ceb35907" providerId="LiveId" clId="{63053739-C14A-409C-8A28-EFF6209BC967}" dt="2024-08-17T12:18:07.638" v="1698" actId="20577"/>
          <ac:spMkLst>
            <pc:docMk/>
            <pc:sldMk cId="3663800183" sldId="409"/>
            <ac:spMk id="2" creationId="{11883E06-8BEA-1DD3-D0D6-391C08880EBF}"/>
          </ac:spMkLst>
        </pc:spChg>
        <pc:spChg chg="mod">
          <ac:chgData name="Matt W" userId="d56c07f8ceb35907" providerId="LiveId" clId="{63053739-C14A-409C-8A28-EFF6209BC967}" dt="2024-08-17T12:24:52.787" v="2442" actId="20577"/>
          <ac:spMkLst>
            <pc:docMk/>
            <pc:sldMk cId="3663800183" sldId="409"/>
            <ac:spMk id="4" creationId="{3770D91C-D5C0-248C-26D3-DE7C7C72E632}"/>
          </ac:spMkLst>
        </pc:spChg>
      </pc:sldChg>
      <pc:sldChg chg="addSp modSp add mod">
        <pc:chgData name="Matt W" userId="d56c07f8ceb35907" providerId="LiveId" clId="{63053739-C14A-409C-8A28-EFF6209BC967}" dt="2024-08-17T12:30:36.237" v="2558" actId="1076"/>
        <pc:sldMkLst>
          <pc:docMk/>
          <pc:sldMk cId="3420562866" sldId="410"/>
        </pc:sldMkLst>
        <pc:spChg chg="mod">
          <ac:chgData name="Matt W" userId="d56c07f8ceb35907" providerId="LiveId" clId="{63053739-C14A-409C-8A28-EFF6209BC967}" dt="2024-08-17T12:30:20.809" v="2554" actId="404"/>
          <ac:spMkLst>
            <pc:docMk/>
            <pc:sldMk cId="3420562866" sldId="410"/>
            <ac:spMk id="4" creationId="{3770D91C-D5C0-248C-26D3-DE7C7C72E632}"/>
          </ac:spMkLst>
        </pc:spChg>
        <pc:picChg chg="add mod">
          <ac:chgData name="Matt W" userId="d56c07f8ceb35907" providerId="LiveId" clId="{63053739-C14A-409C-8A28-EFF6209BC967}" dt="2024-08-17T12:30:36.237" v="2558" actId="1076"/>
          <ac:picMkLst>
            <pc:docMk/>
            <pc:sldMk cId="3420562866" sldId="410"/>
            <ac:picMk id="1026" creationId="{1038DE00-1E7D-D947-530D-01449ECD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135168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methods like GBM can improve on accuracy over single models, since they combine outputs from multiple models. GBM’s may be advantageous over models like logistic regression because they do not assume linearity and are robust to correlated features and feature interactions. </a:t>
            </a:r>
          </a:p>
          <a:p>
            <a:endParaRPr lang="en-US" dirty="0"/>
          </a:p>
          <a:p>
            <a:r>
              <a:rPr lang="en-US" b="0" i="0" u="none" strike="noStrike" dirty="0" err="1">
                <a:solidFill>
                  <a:srgbClr val="9AA4E7"/>
                </a:solidFill>
                <a:effectLst/>
                <a:highlight>
                  <a:srgbClr val="111213"/>
                </a:highlight>
                <a:latin typeface="IBM Plex Sans" panose="020B0503050203000203" pitchFamily="34" charset="0"/>
                <a:hlinkClick r:id="rId3"/>
              </a:rPr>
              <a:t>XGBoost</a:t>
            </a:r>
            <a:r>
              <a:rPr lang="en-US" b="0" i="0" u="none" strike="noStrike" dirty="0">
                <a:solidFill>
                  <a:srgbClr val="9AA4E7"/>
                </a:solidFill>
                <a:effectLst/>
                <a:highlight>
                  <a:srgbClr val="111213"/>
                </a:highlight>
                <a:latin typeface="IBM Plex Sans" panose="020B0503050203000203" pitchFamily="34" charset="0"/>
                <a:hlinkClick r:id="rId3"/>
              </a:rPr>
              <a:t> </a:t>
            </a:r>
            <a:r>
              <a:rPr lang="en-US" b="0" i="0" dirty="0">
                <a:solidFill>
                  <a:srgbClr val="BABEC3"/>
                </a:solidFill>
                <a:effectLst/>
                <a:highlight>
                  <a:srgbClr val="111213"/>
                </a:highlight>
                <a:latin typeface="IBM Plex Sans" panose="020B0503050203000203" pitchFamily="34" charset="0"/>
              </a:rPr>
              <a:t>(</a:t>
            </a:r>
            <a:r>
              <a:rPr lang="en-US" b="0" i="0" dirty="0" err="1">
                <a:solidFill>
                  <a:srgbClr val="BABEC3"/>
                </a:solidFill>
                <a:effectLst/>
                <a:highlight>
                  <a:srgbClr val="111213"/>
                </a:highlight>
                <a:latin typeface="IBM Plex Sans" panose="020B0503050203000203" pitchFamily="34" charset="0"/>
              </a:rPr>
              <a:t>eXtreme</a:t>
            </a:r>
            <a:r>
              <a:rPr lang="en-US" b="0" i="0" dirty="0">
                <a:solidFill>
                  <a:srgbClr val="BABEC3"/>
                </a:solidFill>
                <a:effectLst/>
                <a:highlight>
                  <a:srgbClr val="111213"/>
                </a:highlight>
                <a:latin typeface="IBM Plex Sans" panose="020B0503050203000203" pitchFamily="34" charset="0"/>
              </a:rPr>
              <a:t> Gradient Boosting) is a machine learning algorithm that focuses on computation speed and model performance. It builds trees in level by level and in parallel.</a:t>
            </a:r>
          </a:p>
          <a:p>
            <a:endParaRPr lang="en-US" dirty="0"/>
          </a:p>
          <a:p>
            <a:r>
              <a:rPr lang="en-US" b="0" i="0" dirty="0">
                <a:solidFill>
                  <a:srgbClr val="BABEC3"/>
                </a:solidFill>
                <a:effectLst/>
                <a:highlight>
                  <a:srgbClr val="111213"/>
                </a:highlight>
                <a:latin typeface="IBM Plex Sans" panose="020B0503050203000203" pitchFamily="34" charset="0"/>
              </a:rPr>
              <a:t>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 carries out leaf-wise (vertical) growth that results in more loss reduction and in turn higher accuracy while being faster. But this may also result in overfitting on the training data which could be handled using the max-depth parameter that specifies where the splitting would occur. Hence, </a:t>
            </a:r>
            <a:r>
              <a:rPr lang="en-US" b="0" i="0" dirty="0" err="1">
                <a:solidFill>
                  <a:srgbClr val="BABEC3"/>
                </a:solidFill>
                <a:effectLst/>
                <a:highlight>
                  <a:srgbClr val="111213"/>
                </a:highlight>
                <a:latin typeface="IBM Plex Sans" panose="020B0503050203000203" pitchFamily="34" charset="0"/>
              </a:rPr>
              <a:t>XGBoost</a:t>
            </a:r>
            <a:r>
              <a:rPr lang="en-US" b="0" i="0" dirty="0">
                <a:solidFill>
                  <a:srgbClr val="BABEC3"/>
                </a:solidFill>
                <a:effectLst/>
                <a:highlight>
                  <a:srgbClr val="111213"/>
                </a:highlight>
                <a:latin typeface="IBM Plex Sans" panose="020B0503050203000203" pitchFamily="34" charset="0"/>
              </a:rPr>
              <a:t> is capable of building more robust models than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a:t>
            </a:r>
          </a:p>
          <a:p>
            <a:endParaRPr lang="en-US" b="0" i="0" dirty="0">
              <a:solidFill>
                <a:srgbClr val="BABEC3"/>
              </a:solidFill>
              <a:effectLst/>
              <a:highlight>
                <a:srgbClr val="111213"/>
              </a:highlight>
              <a:latin typeface="IBM Plex Sans" panose="020B0503050203000203" pitchFamily="34" charset="0"/>
            </a:endParaRPr>
          </a:p>
          <a:p>
            <a:endParaRPr lang="en-US" dirty="0"/>
          </a:p>
          <a:p>
            <a:r>
              <a:rPr lang="en-US" b="0" i="0" dirty="0">
                <a:solidFill>
                  <a:srgbClr val="BABEC3"/>
                </a:solidFill>
                <a:effectLst/>
                <a:highlight>
                  <a:srgbClr val="111213"/>
                </a:highlight>
                <a:latin typeface="IBM Plex Sans" panose="020F0502020204030204" pitchFamily="34" charset="0"/>
              </a:rPr>
              <a:t> </a:t>
            </a:r>
            <a:r>
              <a:rPr lang="en-US" b="0" i="0" dirty="0" err="1">
                <a:solidFill>
                  <a:srgbClr val="BABEC3"/>
                </a:solidFill>
                <a:effectLst/>
                <a:highlight>
                  <a:srgbClr val="111213"/>
                </a:highlight>
                <a:latin typeface="IBM Plex Sans" panose="020F0502020204030204" pitchFamily="34" charset="0"/>
              </a:rPr>
              <a:t>CatBoost</a:t>
            </a:r>
            <a:r>
              <a:rPr lang="en-US" b="0" i="0" dirty="0">
                <a:solidFill>
                  <a:srgbClr val="BABEC3"/>
                </a:solidFill>
                <a:effectLst/>
                <a:highlight>
                  <a:srgbClr val="111213"/>
                </a:highlight>
                <a:latin typeface="IBM Plex Sans" panose="020F0502020204030204" pitchFamily="34" charset="0"/>
              </a:rPr>
              <a:t> builds symmetric (balanced) trees, unlike </a:t>
            </a:r>
            <a:r>
              <a:rPr lang="en-US" b="0" i="0" dirty="0" err="1">
                <a:solidFill>
                  <a:srgbClr val="BABEC3"/>
                </a:solidFill>
                <a:effectLst/>
                <a:highlight>
                  <a:srgbClr val="111213"/>
                </a:highlight>
                <a:latin typeface="IBM Plex Sans" panose="020F0502020204030204" pitchFamily="34" charset="0"/>
              </a:rPr>
              <a:t>XGBoost</a:t>
            </a:r>
            <a:r>
              <a:rPr lang="en-US" b="0" i="0" dirty="0">
                <a:solidFill>
                  <a:srgbClr val="BABEC3"/>
                </a:solidFill>
                <a:effectLst/>
                <a:highlight>
                  <a:srgbClr val="111213"/>
                </a:highlight>
                <a:latin typeface="IBM Plex Sans" panose="020F0502020204030204" pitchFamily="34" charset="0"/>
              </a:rPr>
              <a:t> and </a:t>
            </a:r>
            <a:r>
              <a:rPr lang="en-US" b="0" i="0" dirty="0" err="1">
                <a:solidFill>
                  <a:srgbClr val="BABEC3"/>
                </a:solidFill>
                <a:effectLst/>
                <a:highlight>
                  <a:srgbClr val="111213"/>
                </a:highlight>
                <a:latin typeface="IBM Plex Sans" panose="020F0502020204030204" pitchFamily="34" charset="0"/>
              </a:rPr>
              <a:t>LightGBM</a:t>
            </a:r>
            <a:r>
              <a:rPr lang="en-US" b="0" i="0" dirty="0">
                <a:solidFill>
                  <a:srgbClr val="BABEC3"/>
                </a:solidFill>
                <a:effectLst/>
                <a:highlight>
                  <a:srgbClr val="111213"/>
                </a:highlight>
                <a:latin typeface="IBM Plex Sans" panose="020F0502020204030204" pitchFamily="34" charset="0"/>
              </a:rPr>
              <a:t>. In every step, leaves from the previous tree are split using the same condition. The feature-split pair that accounts for the lowest loss is selected and used for all the level’s nodes. This balanced tree architecture aids in efficient CPU implementation, decreases prediction time, makes swift model appliers, and controls overfitting as the structure serves as regularization. </a:t>
            </a:r>
            <a:endParaRPr 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405705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One key reason </a:t>
            </a:r>
            <a:r>
              <a:rPr lang="en-US" dirty="0" err="1">
                <a:cs typeface="Calibri"/>
              </a:rPr>
              <a:t>Catboost</a:t>
            </a:r>
            <a:r>
              <a:rPr lang="en-US" dirty="0">
                <a:cs typeface="Calibri"/>
              </a:rPr>
              <a:t> tends to perform better than other methods like </a:t>
            </a:r>
            <a:r>
              <a:rPr lang="en-US" dirty="0" err="1">
                <a:cs typeface="Calibri"/>
              </a:rPr>
              <a:t>lgbm</a:t>
            </a:r>
            <a:r>
              <a:rPr lang="en-US" dirty="0">
                <a:cs typeface="Calibri"/>
              </a:rPr>
              <a:t> and </a:t>
            </a:r>
            <a:r>
              <a:rPr lang="en-US" dirty="0" err="1">
                <a:cs typeface="Calibri"/>
              </a:rPr>
              <a:t>xgboost</a:t>
            </a:r>
            <a:r>
              <a:rPr lang="en-US" dirty="0">
                <a:cs typeface="Calibri"/>
              </a:rPr>
              <a:t> is that is uses Shapley Additive Values( SHAP) for feature selection.</a:t>
            </a:r>
          </a:p>
          <a:p>
            <a:r>
              <a:rPr lang="en-US" dirty="0"/>
              <a:t> </a:t>
            </a:r>
            <a:r>
              <a:rPr lang="en-US" dirty="0" err="1"/>
              <a:t>CatBoost</a:t>
            </a:r>
            <a:r>
              <a:rPr lang="en-US" dirty="0"/>
              <a:t> uses </a:t>
            </a:r>
            <a:r>
              <a:rPr lang="en-US" b="1" dirty="0">
                <a:hlinkClick r:id="rId3"/>
              </a:rPr>
              <a:t>SHAP</a:t>
            </a:r>
            <a:r>
              <a:rPr lang="en-US" dirty="0"/>
              <a:t> (</a:t>
            </a:r>
            <a:r>
              <a:rPr lang="en-US" dirty="0" err="1"/>
              <a:t>SHapley</a:t>
            </a:r>
            <a:r>
              <a:rPr lang="en-US" dirty="0"/>
              <a:t> Additive </a:t>
            </a:r>
            <a:r>
              <a:rPr lang="en-US" dirty="0" err="1"/>
              <a:t>exPlanations</a:t>
            </a:r>
            <a:r>
              <a:rPr lang="en-US" dirty="0"/>
              <a:t>) to break a prediction value into contributions from each feature. It calculates feature importance by measuring the impact of a feature on a single prediction value compared to the baseline prediction. </a:t>
            </a:r>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309528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2047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353459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63495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1136270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2344376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952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11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02930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13750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97620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rin-valdes/EN625.742_group_project/tree/main"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Identifying </a:t>
            </a:r>
            <a:br>
              <a:rPr lang="en-US" dirty="0"/>
            </a:br>
            <a:r>
              <a:rPr lang="en-US" dirty="0"/>
              <a:t>hazardous asteroids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1209368" y="3698404"/>
            <a:ext cx="9733935" cy="2577772"/>
          </a:xfrm>
        </p:spPr>
        <p:txBody>
          <a:bodyPr/>
          <a:lstStyle/>
          <a:p>
            <a:r>
              <a:rPr lang="en-US" dirty="0"/>
              <a:t>Team: Asteroid M</a:t>
            </a:r>
          </a:p>
          <a:p>
            <a:r>
              <a:rPr lang="en-US" sz="2000" dirty="0"/>
              <a:t>Erin Valdes, Marc </a:t>
            </a:r>
            <a:r>
              <a:rPr lang="en-US" sz="2000" dirty="0" err="1"/>
              <a:t>Papandreadis</a:t>
            </a:r>
            <a:r>
              <a:rPr lang="en-US" sz="2000" dirty="0"/>
              <a:t>, </a:t>
            </a:r>
          </a:p>
          <a:p>
            <a:r>
              <a:rPr lang="en-US" sz="2000" dirty="0"/>
              <a:t>Matthew Waring, Emily Payne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4" name="Content Placeholder 3">
            <a:extLst>
              <a:ext uri="{FF2B5EF4-FFF2-40B4-BE49-F238E27FC236}">
                <a16:creationId xmlns:a16="http://schemas.microsoft.com/office/drawing/2014/main" id="{3972F331-53C0-B5F9-A4E6-17BF60631E81}"/>
              </a:ext>
            </a:extLst>
          </p:cNvPr>
          <p:cNvSpPr>
            <a:spLocks noGrp="1"/>
          </p:cNvSpPr>
          <p:nvPr>
            <p:ph sz="quarter" idx="36"/>
          </p:nvPr>
        </p:nvSpPr>
        <p:spPr>
          <a:xfrm>
            <a:off x="6995159" y="2798661"/>
            <a:ext cx="4227332" cy="2846489"/>
          </a:xfrm>
        </p:spPr>
        <p:txBody>
          <a:bodyPr/>
          <a:lstStyle/>
          <a:p>
            <a:pPr marL="285750" indent="-285750">
              <a:buFont typeface="Arial" panose="020B0604020202020204" pitchFamily="34" charset="0"/>
              <a:buChar char="•"/>
            </a:pPr>
            <a:r>
              <a:rPr lang="en-US" dirty="0"/>
              <a:t>Visibly non-linear boundaries suggest that simple nonlinear models may perform well, even outperforming linear models in the previous section.</a:t>
            </a:r>
          </a:p>
          <a:p>
            <a:pPr marL="285750" indent="-285750">
              <a:buFont typeface="Arial" panose="020B0604020202020204" pitchFamily="34" charset="0"/>
              <a:buChar char="•"/>
            </a:pPr>
            <a:r>
              <a:rPr lang="en-US" dirty="0"/>
              <a:t>QDA, Polynomial Kernel SVM, and Gaussian Kernel SVM may fit well here </a:t>
            </a:r>
          </a:p>
        </p:txBody>
      </p:sp>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5818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11</a:t>
            </a:fld>
            <a:endParaRPr lang="en-US" dirty="0"/>
          </a:p>
        </p:txBody>
      </p:sp>
      <p:pic>
        <p:nvPicPr>
          <p:cNvPr id="9" name="Content Placeholder 8">
            <a:extLst>
              <a:ext uri="{FF2B5EF4-FFF2-40B4-BE49-F238E27FC236}">
                <a16:creationId xmlns:a16="http://schemas.microsoft.com/office/drawing/2014/main" id="{F87FD76B-CCD1-A5A3-D91A-B37EA818706C}"/>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312371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4048-F1D5-122C-DEB5-48ADB4D97680}"/>
              </a:ext>
            </a:extLst>
          </p:cNvPr>
          <p:cNvSpPr>
            <a:spLocks noGrp="1"/>
          </p:cNvSpPr>
          <p:nvPr>
            <p:ph type="title"/>
          </p:nvPr>
        </p:nvSpPr>
        <p:spPr/>
        <p:txBody>
          <a:bodyPr/>
          <a:lstStyle/>
          <a:p>
            <a:r>
              <a:rPr lang="en-US" dirty="0"/>
              <a:t>Argument of Perihelion vs. Perihelion Distance</a:t>
            </a:r>
          </a:p>
        </p:txBody>
      </p:sp>
      <p:pic>
        <p:nvPicPr>
          <p:cNvPr id="7" name="Content Placeholder 6">
            <a:extLst>
              <a:ext uri="{FF2B5EF4-FFF2-40B4-BE49-F238E27FC236}">
                <a16:creationId xmlns:a16="http://schemas.microsoft.com/office/drawing/2014/main" id="{2D619CDE-A5E2-FD77-27B9-D54188B54E63}"/>
              </a:ext>
            </a:extLst>
          </p:cNvPr>
          <p:cNvPicPr>
            <a:picLocks noGrp="1" noChangeAspect="1"/>
          </p:cNvPicPr>
          <p:nvPr>
            <p:ph sz="quarter" idx="35"/>
          </p:nvPr>
        </p:nvPicPr>
        <p:blipFill>
          <a:blip r:embed="rId2"/>
          <a:stretch>
            <a:fillRect/>
          </a:stretch>
        </p:blipFill>
        <p:spPr>
          <a:xfrm>
            <a:off x="2373313" y="3034983"/>
            <a:ext cx="4014787" cy="2408872"/>
          </a:xfrm>
        </p:spPr>
      </p:pic>
      <p:pic>
        <p:nvPicPr>
          <p:cNvPr id="9" name="Content Placeholder 8">
            <a:extLst>
              <a:ext uri="{FF2B5EF4-FFF2-40B4-BE49-F238E27FC236}">
                <a16:creationId xmlns:a16="http://schemas.microsoft.com/office/drawing/2014/main" id="{8D472857-F2B1-D6A2-B089-C0E4EDA52CE6}"/>
              </a:ext>
            </a:extLst>
          </p:cNvPr>
          <p:cNvPicPr>
            <a:picLocks noGrp="1" noChangeAspect="1"/>
          </p:cNvPicPr>
          <p:nvPr>
            <p:ph sz="quarter" idx="36"/>
          </p:nvPr>
        </p:nvPicPr>
        <p:blipFill>
          <a:blip r:embed="rId3"/>
          <a:stretch>
            <a:fillRect/>
          </a:stretch>
        </p:blipFill>
        <p:spPr>
          <a:xfrm>
            <a:off x="6994525" y="2971165"/>
            <a:ext cx="4227513" cy="2536507"/>
          </a:xfrm>
        </p:spPr>
      </p:pic>
      <p:sp>
        <p:nvSpPr>
          <p:cNvPr id="5" name="Slide Number Placeholder 4">
            <a:extLst>
              <a:ext uri="{FF2B5EF4-FFF2-40B4-BE49-F238E27FC236}">
                <a16:creationId xmlns:a16="http://schemas.microsoft.com/office/drawing/2014/main" id="{EF5CB30A-28D4-5875-B70C-24F9E564C33F}"/>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41841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k nearest neighbors</a:t>
            </a:r>
            <a:br>
              <a:rPr lang="en-US" dirty="0"/>
            </a:br>
            <a:r>
              <a:rPr lang="en-US" sz="1800" dirty="0"/>
              <a:t>initial model</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pic>
        <p:nvPicPr>
          <p:cNvPr id="11" name="Picture 10">
            <a:extLst>
              <a:ext uri="{FF2B5EF4-FFF2-40B4-BE49-F238E27FC236}">
                <a16:creationId xmlns:a16="http://schemas.microsoft.com/office/drawing/2014/main" id="{1592C08E-21BC-3194-80F3-A1A9F9FBCB78}"/>
              </a:ext>
            </a:extLst>
          </p:cNvPr>
          <p:cNvPicPr>
            <a:picLocks noChangeAspect="1"/>
          </p:cNvPicPr>
          <p:nvPr/>
        </p:nvPicPr>
        <p:blipFill>
          <a:blip r:embed="rId3"/>
          <a:stretch>
            <a:fillRect/>
          </a:stretch>
        </p:blipFill>
        <p:spPr>
          <a:xfrm>
            <a:off x="8062165" y="2497789"/>
            <a:ext cx="3445537" cy="2688841"/>
          </a:xfrm>
          <a:prstGeom prst="rect">
            <a:avLst/>
          </a:prstGeom>
          <a:ln w="57150">
            <a:solidFill>
              <a:srgbClr val="00B050"/>
            </a:solidFill>
          </a:ln>
        </p:spPr>
      </p:pic>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300789635"/>
              </p:ext>
            </p:extLst>
          </p:nvPr>
        </p:nvGraphicFramePr>
        <p:xfrm>
          <a:off x="556880" y="2422565"/>
          <a:ext cx="2855316" cy="3159243"/>
        </p:xfrm>
        <a:graphic>
          <a:graphicData uri="http://schemas.openxmlformats.org/drawingml/2006/table">
            <a:tbl>
              <a:tblPr firstRow="1" bandRow="1">
                <a:tableStyleId>{10A1B5D5-9B99-4C35-A422-299274C87663}</a:tableStyleId>
              </a:tblPr>
              <a:tblGrid>
                <a:gridCol w="1427658">
                  <a:extLst>
                    <a:ext uri="{9D8B030D-6E8A-4147-A177-3AD203B41FA5}">
                      <a16:colId xmlns:a16="http://schemas.microsoft.com/office/drawing/2014/main" val="2375982058"/>
                    </a:ext>
                  </a:extLst>
                </a:gridCol>
                <a:gridCol w="1427658">
                  <a:extLst>
                    <a:ext uri="{9D8B030D-6E8A-4147-A177-3AD203B41FA5}">
                      <a16:colId xmlns:a16="http://schemas.microsoft.com/office/drawing/2014/main" val="2432343445"/>
                    </a:ext>
                  </a:extLst>
                </a:gridCol>
              </a:tblGrid>
              <a:tr h="369204">
                <a:tc>
                  <a:txBody>
                    <a:bodyPr/>
                    <a:lstStyle/>
                    <a:p>
                      <a:r>
                        <a:rPr lang="en-US" sz="1400" dirty="0"/>
                        <a:t>KNN Results</a:t>
                      </a:r>
                    </a:p>
                  </a:txBody>
                  <a:tcPr/>
                </a:tc>
                <a:tc>
                  <a:txBody>
                    <a:bodyPr/>
                    <a:lstStyle/>
                    <a:p>
                      <a:r>
                        <a:rPr lang="en-US" sz="1400" dirty="0"/>
                        <a:t>Near Earth Asteroids</a:t>
                      </a:r>
                    </a:p>
                  </a:txBody>
                  <a:tcPr/>
                </a:tc>
                <a:extLst>
                  <a:ext uri="{0D108BD9-81ED-4DB2-BD59-A6C34878D82A}">
                    <a16:rowId xmlns:a16="http://schemas.microsoft.com/office/drawing/2014/main" val="1733607430"/>
                  </a:ext>
                </a:extLst>
              </a:tr>
              <a:tr h="369204">
                <a:tc>
                  <a:txBody>
                    <a:bodyPr/>
                    <a:lstStyle/>
                    <a:p>
                      <a:r>
                        <a:rPr lang="en-US" sz="1400" kern="1200" dirty="0">
                          <a:solidFill>
                            <a:schemeClr val="dk1"/>
                          </a:solidFill>
                          <a:effectLst/>
                          <a:latin typeface="+mn-lt"/>
                          <a:ea typeface="+mn-ea"/>
                          <a:cs typeface="+mn-cs"/>
                        </a:rPr>
                        <a:t>R² </a:t>
                      </a:r>
                      <a:endParaRPr lang="en-US" sz="1400" dirty="0"/>
                    </a:p>
                  </a:txBody>
                  <a:tcPr/>
                </a:tc>
                <a:tc>
                  <a:txBody>
                    <a:bodyPr/>
                    <a:lstStyle/>
                    <a:p>
                      <a:r>
                        <a:rPr lang="en-US" sz="1400" kern="1200" dirty="0">
                          <a:solidFill>
                            <a:schemeClr val="dk1"/>
                          </a:solidFill>
                          <a:effectLst/>
                          <a:latin typeface="+mn-lt"/>
                          <a:ea typeface="+mn-ea"/>
                          <a:cs typeface="+mn-cs"/>
                        </a:rPr>
                        <a:t>0.1876 </a:t>
                      </a:r>
                      <a:endParaRPr lang="en-US" sz="1400" dirty="0"/>
                    </a:p>
                  </a:txBody>
                  <a:tcPr/>
                </a:tc>
                <a:extLst>
                  <a:ext uri="{0D108BD9-81ED-4DB2-BD59-A6C34878D82A}">
                    <a16:rowId xmlns:a16="http://schemas.microsoft.com/office/drawing/2014/main" val="2407698059"/>
                  </a:ext>
                </a:extLst>
              </a:tr>
              <a:tr h="369204">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0.91 </a:t>
                      </a:r>
                      <a:endParaRPr lang="en-US" sz="1400" dirty="0"/>
                    </a:p>
                  </a:txBody>
                  <a:tcPr/>
                </a:tc>
                <a:extLst>
                  <a:ext uri="{0D108BD9-81ED-4DB2-BD59-A6C34878D82A}">
                    <a16:rowId xmlns:a16="http://schemas.microsoft.com/office/drawing/2014/main" val="3362366262"/>
                  </a:ext>
                </a:extLst>
              </a:tr>
              <a:tr h="6461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0.54 </a:t>
                      </a:r>
                      <a:endParaRPr lang="en-US" sz="1400" dirty="0"/>
                    </a:p>
                  </a:txBody>
                  <a:tcPr/>
                </a:tc>
                <a:extLst>
                  <a:ext uri="{0D108BD9-81ED-4DB2-BD59-A6C34878D82A}">
                    <a16:rowId xmlns:a16="http://schemas.microsoft.com/office/drawing/2014/main" val="3086676724"/>
                  </a:ext>
                </a:extLst>
              </a:tr>
              <a:tr h="369204">
                <a:tc>
                  <a:txBody>
                    <a:bodyPr/>
                    <a:lstStyle/>
                    <a:p>
                      <a:r>
                        <a:rPr lang="en-US" sz="1400" kern="1200" dirty="0">
                          <a:solidFill>
                            <a:schemeClr val="dk1"/>
                          </a:solidFill>
                          <a:effectLst/>
                          <a:latin typeface="+mn-lt"/>
                          <a:ea typeface="+mn-ea"/>
                          <a:cs typeface="+mn-cs"/>
                        </a:rPr>
                        <a:t>RMSE</a:t>
                      </a:r>
                      <a:endParaRPr lang="en-US" sz="1400" dirty="0"/>
                    </a:p>
                  </a:txBody>
                  <a:tcPr/>
                </a:tc>
                <a:tc>
                  <a:txBody>
                    <a:bodyPr/>
                    <a:lstStyle/>
                    <a:p>
                      <a:r>
                        <a:rPr lang="en-US" sz="1400" kern="1200" dirty="0">
                          <a:solidFill>
                            <a:schemeClr val="dk1"/>
                          </a:solidFill>
                          <a:effectLst/>
                          <a:latin typeface="+mn-lt"/>
                          <a:ea typeface="+mn-ea"/>
                          <a:cs typeface="+mn-cs"/>
                        </a:rPr>
                        <a:t>0.2299 </a:t>
                      </a:r>
                      <a:endParaRPr lang="en-US" sz="1400" dirty="0"/>
                    </a:p>
                  </a:txBody>
                  <a:tcPr/>
                </a:tc>
                <a:extLst>
                  <a:ext uri="{0D108BD9-81ED-4DB2-BD59-A6C34878D82A}">
                    <a16:rowId xmlns:a16="http://schemas.microsoft.com/office/drawing/2014/main" val="1383130846"/>
                  </a:ext>
                </a:extLst>
              </a:tr>
              <a:tr h="369204">
                <a:tc>
                  <a:txBody>
                    <a:bodyPr/>
                    <a:lstStyle/>
                    <a:p>
                      <a:r>
                        <a:rPr lang="en-US" sz="1400" dirty="0"/>
                        <a:t>Metric</a:t>
                      </a:r>
                    </a:p>
                  </a:txBody>
                  <a:tcPr/>
                </a:tc>
                <a:tc>
                  <a:txBody>
                    <a:bodyPr/>
                    <a:lstStyle/>
                    <a:p>
                      <a:r>
                        <a:rPr lang="en-US" sz="1400" dirty="0"/>
                        <a:t>Euclidean distance</a:t>
                      </a:r>
                    </a:p>
                  </a:txBody>
                  <a:tcPr/>
                </a:tc>
                <a:extLst>
                  <a:ext uri="{0D108BD9-81ED-4DB2-BD59-A6C34878D82A}">
                    <a16:rowId xmlns:a16="http://schemas.microsoft.com/office/drawing/2014/main" val="3572095927"/>
                  </a:ext>
                </a:extLst>
              </a:tr>
              <a:tr h="369204">
                <a:tc>
                  <a:txBody>
                    <a:bodyPr/>
                    <a:lstStyle/>
                    <a:p>
                      <a:r>
                        <a:rPr lang="en-US" sz="1400" dirty="0"/>
                        <a:t>N Neighbors</a:t>
                      </a:r>
                    </a:p>
                  </a:txBody>
                  <a:tcPr/>
                </a:tc>
                <a:tc>
                  <a:txBody>
                    <a:bodyPr/>
                    <a:lstStyle/>
                    <a:p>
                      <a:r>
                        <a:rPr lang="en-US" sz="1400" dirty="0"/>
                        <a:t>5</a:t>
                      </a:r>
                    </a:p>
                  </a:txBody>
                  <a:tcPr/>
                </a:tc>
                <a:extLst>
                  <a:ext uri="{0D108BD9-81ED-4DB2-BD59-A6C34878D82A}">
                    <a16:rowId xmlns:a16="http://schemas.microsoft.com/office/drawing/2014/main" val="2899177370"/>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20" name="Picture 19">
            <a:extLst>
              <a:ext uri="{FF2B5EF4-FFF2-40B4-BE49-F238E27FC236}">
                <a16:creationId xmlns:a16="http://schemas.microsoft.com/office/drawing/2014/main" id="{72C10142-A1CA-BCA4-FCC2-B2C4464E6DB2}"/>
              </a:ext>
            </a:extLst>
          </p:cNvPr>
          <p:cNvPicPr>
            <a:picLocks noChangeAspect="1"/>
          </p:cNvPicPr>
          <p:nvPr/>
        </p:nvPicPr>
        <p:blipFill>
          <a:blip r:embed="rId4"/>
          <a:stretch>
            <a:fillRect/>
          </a:stretch>
        </p:blipFill>
        <p:spPr>
          <a:xfrm>
            <a:off x="3548170" y="2436088"/>
            <a:ext cx="4242047" cy="3293043"/>
          </a:xfrm>
          <a:prstGeom prst="rect">
            <a:avLst/>
          </a:prstGeom>
          <a:ln w="57150">
            <a:solidFill>
              <a:srgbClr val="00B050"/>
            </a:solidFill>
          </a:ln>
        </p:spPr>
      </p:pic>
    </p:spTree>
    <p:extLst>
      <p:ext uri="{BB962C8B-B14F-4D97-AF65-F5344CB8AC3E}">
        <p14:creationId xmlns:p14="http://schemas.microsoft.com/office/powerpoint/2010/main" val="32147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Full features &amp; grid search</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graphicFrame>
        <p:nvGraphicFramePr>
          <p:cNvPr id="3" name="Table 2">
            <a:extLst>
              <a:ext uri="{FF2B5EF4-FFF2-40B4-BE49-F238E27FC236}">
                <a16:creationId xmlns:a16="http://schemas.microsoft.com/office/drawing/2014/main" id="{6DE7D649-3D0A-52F2-75A9-271FCEBAD01D}"/>
              </a:ext>
            </a:extLst>
          </p:cNvPr>
          <p:cNvGraphicFramePr>
            <a:graphicFrameLocks noGrp="1"/>
          </p:cNvGraphicFramePr>
          <p:nvPr>
            <p:extLst>
              <p:ext uri="{D42A27DB-BD31-4B8C-83A1-F6EECF244321}">
                <p14:modId xmlns:p14="http://schemas.microsoft.com/office/powerpoint/2010/main" val="3740481879"/>
              </p:ext>
            </p:extLst>
          </p:nvPr>
        </p:nvGraphicFramePr>
        <p:xfrm>
          <a:off x="445989" y="2282795"/>
          <a:ext cx="2374447" cy="3457301"/>
        </p:xfrm>
        <a:graphic>
          <a:graphicData uri="http://schemas.openxmlformats.org/drawingml/2006/table">
            <a:tbl>
              <a:tblPr firstRow="1" bandRow="1">
                <a:tableStyleId>{10A1B5D5-9B99-4C35-A422-299274C87663}</a:tableStyleId>
              </a:tblPr>
              <a:tblGrid>
                <a:gridCol w="1333860">
                  <a:extLst>
                    <a:ext uri="{9D8B030D-6E8A-4147-A177-3AD203B41FA5}">
                      <a16:colId xmlns:a16="http://schemas.microsoft.com/office/drawing/2014/main" val="2375982058"/>
                    </a:ext>
                  </a:extLst>
                </a:gridCol>
                <a:gridCol w="1040587">
                  <a:extLst>
                    <a:ext uri="{9D8B030D-6E8A-4147-A177-3AD203B41FA5}">
                      <a16:colId xmlns:a16="http://schemas.microsoft.com/office/drawing/2014/main" val="2432343445"/>
                    </a:ext>
                  </a:extLst>
                </a:gridCol>
              </a:tblGrid>
              <a:tr h="390336">
                <a:tc>
                  <a:txBody>
                    <a:bodyPr/>
                    <a:lstStyle/>
                    <a:p>
                      <a:r>
                        <a:rPr lang="en-US" sz="1400" dirty="0"/>
                        <a:t>KNN Results</a:t>
                      </a:r>
                    </a:p>
                  </a:txBody>
                  <a:tcPr/>
                </a:tc>
                <a:tc>
                  <a:txBody>
                    <a:bodyPr/>
                    <a:lstStyle/>
                    <a:p>
                      <a:endParaRPr lang="en-US" sz="1400" dirty="0"/>
                    </a:p>
                  </a:txBody>
                  <a:tcPr/>
                </a:tc>
                <a:extLst>
                  <a:ext uri="{0D108BD9-81ED-4DB2-BD59-A6C34878D82A}">
                    <a16:rowId xmlns:a16="http://schemas.microsoft.com/office/drawing/2014/main" val="1733607430"/>
                  </a:ext>
                </a:extLst>
              </a:tr>
              <a:tr h="390336">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0.94 </a:t>
                      </a:r>
                      <a:endParaRPr lang="en-US" sz="1400" dirty="0"/>
                    </a:p>
                  </a:txBody>
                  <a:tcPr/>
                </a:tc>
                <a:extLst>
                  <a:ext uri="{0D108BD9-81ED-4DB2-BD59-A6C34878D82A}">
                    <a16:rowId xmlns:a16="http://schemas.microsoft.com/office/drawing/2014/main" val="3362366262"/>
                  </a:ext>
                </a:extLst>
              </a:tr>
              <a:tr h="5409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0.53</a:t>
                      </a:r>
                      <a:endParaRPr lang="en-US" sz="1400" dirty="0"/>
                    </a:p>
                  </a:txBody>
                  <a:tcPr/>
                </a:tc>
                <a:extLst>
                  <a:ext uri="{0D108BD9-81ED-4DB2-BD59-A6C34878D82A}">
                    <a16:rowId xmlns:a16="http://schemas.microsoft.com/office/drawing/2014/main" val="874609654"/>
                  </a:ext>
                </a:extLst>
              </a:tr>
              <a:tr h="540907">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0.89</a:t>
                      </a:r>
                      <a:endParaRPr lang="en-US" sz="1400" dirty="0"/>
                    </a:p>
                  </a:txBody>
                  <a:tcPr/>
                </a:tc>
                <a:extLst>
                  <a:ext uri="{0D108BD9-81ED-4DB2-BD59-A6C34878D82A}">
                    <a16:rowId xmlns:a16="http://schemas.microsoft.com/office/drawing/2014/main" val="3086676724"/>
                  </a:ext>
                </a:extLst>
              </a:tr>
              <a:tr h="663572">
                <a:tc>
                  <a:txBody>
                    <a:bodyPr/>
                    <a:lstStyle/>
                    <a:p>
                      <a:r>
                        <a:rPr lang="en-US" sz="1400" dirty="0"/>
                        <a:t>Metric</a:t>
                      </a:r>
                    </a:p>
                  </a:txBody>
                  <a:tcPr/>
                </a:tc>
                <a:tc>
                  <a:txBody>
                    <a:bodyPr/>
                    <a:lstStyle/>
                    <a:p>
                      <a:r>
                        <a:rPr lang="en-US" sz="1400" dirty="0"/>
                        <a:t>Manhattan distance</a:t>
                      </a:r>
                    </a:p>
                  </a:txBody>
                  <a:tcPr/>
                </a:tc>
                <a:extLst>
                  <a:ext uri="{0D108BD9-81ED-4DB2-BD59-A6C34878D82A}">
                    <a16:rowId xmlns:a16="http://schemas.microsoft.com/office/drawing/2014/main" val="2044786722"/>
                  </a:ext>
                </a:extLst>
              </a:tr>
              <a:tr h="540907">
                <a:tc>
                  <a:txBody>
                    <a:bodyPr/>
                    <a:lstStyle/>
                    <a:p>
                      <a:r>
                        <a:rPr lang="en-US" sz="1400" dirty="0"/>
                        <a:t>N Neighbors</a:t>
                      </a:r>
                    </a:p>
                  </a:txBody>
                  <a:tcPr/>
                </a:tc>
                <a:tc>
                  <a:txBody>
                    <a:bodyPr/>
                    <a:lstStyle/>
                    <a:p>
                      <a:r>
                        <a:rPr lang="en-US" sz="1400" dirty="0"/>
                        <a:t>11</a:t>
                      </a:r>
                    </a:p>
                  </a:txBody>
                  <a:tcPr/>
                </a:tc>
                <a:extLst>
                  <a:ext uri="{0D108BD9-81ED-4DB2-BD59-A6C34878D82A}">
                    <a16:rowId xmlns:a16="http://schemas.microsoft.com/office/drawing/2014/main" val="1055187883"/>
                  </a:ext>
                </a:extLst>
              </a:tr>
              <a:tr h="390336">
                <a:tc>
                  <a:txBody>
                    <a:bodyPr/>
                    <a:lstStyle/>
                    <a:p>
                      <a:r>
                        <a:rPr lang="en-US" sz="1400" dirty="0"/>
                        <a:t>Weights</a:t>
                      </a:r>
                    </a:p>
                  </a:txBody>
                  <a:tcPr/>
                </a:tc>
                <a:tc>
                  <a:txBody>
                    <a:bodyPr/>
                    <a:lstStyle/>
                    <a:p>
                      <a:r>
                        <a:rPr lang="en-US" sz="1400" dirty="0"/>
                        <a:t>Distance</a:t>
                      </a:r>
                    </a:p>
                  </a:txBody>
                  <a:tcPr/>
                </a:tc>
                <a:extLst>
                  <a:ext uri="{0D108BD9-81ED-4DB2-BD59-A6C34878D82A}">
                    <a16:rowId xmlns:a16="http://schemas.microsoft.com/office/drawing/2014/main" val="2305999185"/>
                  </a:ext>
                </a:extLst>
              </a:tr>
            </a:tbl>
          </a:graphicData>
        </a:graphic>
      </p:graphicFrame>
      <p:pic>
        <p:nvPicPr>
          <p:cNvPr id="6" name="Picture 5">
            <a:extLst>
              <a:ext uri="{FF2B5EF4-FFF2-40B4-BE49-F238E27FC236}">
                <a16:creationId xmlns:a16="http://schemas.microsoft.com/office/drawing/2014/main" id="{42F137A8-A2F5-26B7-1C45-897164D541A0}"/>
              </a:ext>
            </a:extLst>
          </p:cNvPr>
          <p:cNvPicPr>
            <a:picLocks noChangeAspect="1"/>
          </p:cNvPicPr>
          <p:nvPr/>
        </p:nvPicPr>
        <p:blipFill>
          <a:blip r:embed="rId3"/>
          <a:stretch>
            <a:fillRect/>
          </a:stretch>
        </p:blipFill>
        <p:spPr>
          <a:xfrm>
            <a:off x="2936615" y="2282795"/>
            <a:ext cx="4182341" cy="3457300"/>
          </a:xfrm>
          <a:prstGeom prst="rect">
            <a:avLst/>
          </a:prstGeom>
        </p:spPr>
      </p:pic>
      <p:pic>
        <p:nvPicPr>
          <p:cNvPr id="8" name="Picture 7">
            <a:extLst>
              <a:ext uri="{FF2B5EF4-FFF2-40B4-BE49-F238E27FC236}">
                <a16:creationId xmlns:a16="http://schemas.microsoft.com/office/drawing/2014/main" id="{3DD88E6F-62EF-4F7B-1812-D9B8A8971AC3}"/>
              </a:ext>
            </a:extLst>
          </p:cNvPr>
          <p:cNvPicPr>
            <a:picLocks noChangeAspect="1"/>
          </p:cNvPicPr>
          <p:nvPr/>
        </p:nvPicPr>
        <p:blipFill>
          <a:blip r:embed="rId4"/>
          <a:stretch>
            <a:fillRect/>
          </a:stretch>
        </p:blipFill>
        <p:spPr>
          <a:xfrm>
            <a:off x="7235135" y="2282796"/>
            <a:ext cx="4411301" cy="3457300"/>
          </a:xfrm>
          <a:prstGeom prst="rect">
            <a:avLst/>
          </a:prstGeom>
        </p:spPr>
      </p:pic>
    </p:spTree>
    <p:extLst>
      <p:ext uri="{BB962C8B-B14F-4D97-AF65-F5344CB8AC3E}">
        <p14:creationId xmlns:p14="http://schemas.microsoft.com/office/powerpoint/2010/main" val="157146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2-component </a:t>
            </a:r>
            <a:r>
              <a:rPr lang="en-US" sz="1800" dirty="0" err="1">
                <a:cs typeface="Biome"/>
              </a:rPr>
              <a:t>pca</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1353855531"/>
              </p:ext>
            </p:extLst>
          </p:nvPr>
        </p:nvGraphicFramePr>
        <p:xfrm>
          <a:off x="7886699" y="535065"/>
          <a:ext cx="3355970" cy="1296872"/>
        </p:xfrm>
        <a:graphic>
          <a:graphicData uri="http://schemas.openxmlformats.org/drawingml/2006/table">
            <a:tbl>
              <a:tblPr firstRow="1" bandRow="1">
                <a:tableStyleId>{10A1B5D5-9B99-4C35-A422-299274C87663}</a:tableStyleId>
              </a:tblPr>
              <a:tblGrid>
                <a:gridCol w="2486026">
                  <a:extLst>
                    <a:ext uri="{9D8B030D-6E8A-4147-A177-3AD203B41FA5}">
                      <a16:colId xmlns:a16="http://schemas.microsoft.com/office/drawing/2014/main" val="2375982058"/>
                    </a:ext>
                  </a:extLst>
                </a:gridCol>
                <a:gridCol w="869944">
                  <a:extLst>
                    <a:ext uri="{9D8B030D-6E8A-4147-A177-3AD203B41FA5}">
                      <a16:colId xmlns:a16="http://schemas.microsoft.com/office/drawing/2014/main" val="2432343445"/>
                    </a:ext>
                  </a:extLst>
                </a:gridCol>
              </a:tblGrid>
              <a:tr h="0">
                <a:tc>
                  <a:txBody>
                    <a:bodyPr/>
                    <a:lstStyle/>
                    <a:p>
                      <a:r>
                        <a:rPr lang="en-US" sz="1400" dirty="0"/>
                        <a:t>KNN PCA Results</a:t>
                      </a:r>
                    </a:p>
                  </a:txBody>
                  <a:tcPr/>
                </a:tc>
                <a:tc>
                  <a:txBody>
                    <a:bodyPr/>
                    <a:lstStyle/>
                    <a:p>
                      <a:endParaRPr lang="en-US" sz="1400" dirty="0"/>
                    </a:p>
                  </a:txBody>
                  <a:tcPr/>
                </a:tc>
                <a:extLst>
                  <a:ext uri="{0D108BD9-81ED-4DB2-BD59-A6C34878D82A}">
                    <a16:rowId xmlns:a16="http://schemas.microsoft.com/office/drawing/2014/main" val="1733607430"/>
                  </a:ext>
                </a:extLst>
              </a:tr>
              <a:tr h="247980">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0.80 </a:t>
                      </a:r>
                      <a:endParaRPr lang="en-US" sz="1400" dirty="0"/>
                    </a:p>
                  </a:txBody>
                  <a:tcPr/>
                </a:tc>
                <a:extLst>
                  <a:ext uri="{0D108BD9-81ED-4DB2-BD59-A6C34878D82A}">
                    <a16:rowId xmlns:a16="http://schemas.microsoft.com/office/drawing/2014/main" val="3362366262"/>
                  </a:ext>
                </a:extLst>
              </a:tr>
              <a:tr h="343636">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0.36</a:t>
                      </a:r>
                      <a:endParaRPr lang="en-US" sz="1400" dirty="0"/>
                    </a:p>
                  </a:txBody>
                  <a:tcPr/>
                </a:tc>
                <a:extLst>
                  <a:ext uri="{0D108BD9-81ED-4DB2-BD59-A6C34878D82A}">
                    <a16:rowId xmlns:a16="http://schemas.microsoft.com/office/drawing/2014/main" val="874609654"/>
                  </a:ext>
                </a:extLst>
              </a:tr>
              <a:tr h="343636">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0.83</a:t>
                      </a:r>
                      <a:endParaRPr lang="en-US" sz="1400" dirty="0"/>
                    </a:p>
                  </a:txBody>
                  <a:tcPr/>
                </a:tc>
                <a:extLst>
                  <a:ext uri="{0D108BD9-81ED-4DB2-BD59-A6C34878D82A}">
                    <a16:rowId xmlns:a16="http://schemas.microsoft.com/office/drawing/2014/main" val="3086676724"/>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4" name="Picture 3">
            <a:extLst>
              <a:ext uri="{FF2B5EF4-FFF2-40B4-BE49-F238E27FC236}">
                <a16:creationId xmlns:a16="http://schemas.microsoft.com/office/drawing/2014/main" id="{7B066DE9-29F4-ECD5-D0B5-D5A63BFCC61A}"/>
              </a:ext>
            </a:extLst>
          </p:cNvPr>
          <p:cNvPicPr>
            <a:picLocks noChangeAspect="1"/>
          </p:cNvPicPr>
          <p:nvPr/>
        </p:nvPicPr>
        <p:blipFill>
          <a:blip r:embed="rId3"/>
          <a:stretch>
            <a:fillRect/>
          </a:stretch>
        </p:blipFill>
        <p:spPr>
          <a:xfrm>
            <a:off x="8115601" y="2484433"/>
            <a:ext cx="3581036" cy="2871167"/>
          </a:xfrm>
          <a:prstGeom prst="rect">
            <a:avLst/>
          </a:prstGeom>
        </p:spPr>
      </p:pic>
      <p:pic>
        <p:nvPicPr>
          <p:cNvPr id="7" name="Picture 6">
            <a:extLst>
              <a:ext uri="{FF2B5EF4-FFF2-40B4-BE49-F238E27FC236}">
                <a16:creationId xmlns:a16="http://schemas.microsoft.com/office/drawing/2014/main" id="{9A4E371A-BB59-5B48-7785-9271521B2455}"/>
              </a:ext>
            </a:extLst>
          </p:cNvPr>
          <p:cNvPicPr>
            <a:picLocks noChangeAspect="1"/>
          </p:cNvPicPr>
          <p:nvPr/>
        </p:nvPicPr>
        <p:blipFill>
          <a:blip r:embed="rId4"/>
          <a:stretch>
            <a:fillRect/>
          </a:stretch>
        </p:blipFill>
        <p:spPr>
          <a:xfrm>
            <a:off x="4326913" y="2484434"/>
            <a:ext cx="3663432" cy="2871167"/>
          </a:xfrm>
          <a:prstGeom prst="rect">
            <a:avLst/>
          </a:prstGeom>
        </p:spPr>
      </p:pic>
      <p:pic>
        <p:nvPicPr>
          <p:cNvPr id="9" name="Picture 8">
            <a:extLst>
              <a:ext uri="{FF2B5EF4-FFF2-40B4-BE49-F238E27FC236}">
                <a16:creationId xmlns:a16="http://schemas.microsoft.com/office/drawing/2014/main" id="{CC992BCA-7B60-3A11-6591-0286DA51844A}"/>
              </a:ext>
            </a:extLst>
          </p:cNvPr>
          <p:cNvPicPr>
            <a:picLocks noChangeAspect="1"/>
          </p:cNvPicPr>
          <p:nvPr/>
        </p:nvPicPr>
        <p:blipFill>
          <a:blip r:embed="rId5"/>
          <a:stretch>
            <a:fillRect/>
          </a:stretch>
        </p:blipFill>
        <p:spPr>
          <a:xfrm>
            <a:off x="620621" y="2439900"/>
            <a:ext cx="3581036" cy="2960236"/>
          </a:xfrm>
          <a:prstGeom prst="rect">
            <a:avLst/>
          </a:prstGeom>
        </p:spPr>
      </p:pic>
    </p:spTree>
    <p:extLst>
      <p:ext uri="{BB962C8B-B14F-4D97-AF65-F5344CB8AC3E}">
        <p14:creationId xmlns:p14="http://schemas.microsoft.com/office/powerpoint/2010/main" val="7416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7B1-35E4-8B57-9A19-CC4F176F3D0A}"/>
              </a:ext>
            </a:extLst>
          </p:cNvPr>
          <p:cNvSpPr>
            <a:spLocks noGrp="1"/>
          </p:cNvSpPr>
          <p:nvPr>
            <p:ph type="title"/>
          </p:nvPr>
        </p:nvSpPr>
        <p:spPr/>
        <p:txBody>
          <a:bodyPr/>
          <a:lstStyle/>
          <a:p>
            <a:r>
              <a:rPr lang="en-US" dirty="0"/>
              <a:t>Ensemble methods</a:t>
            </a:r>
          </a:p>
        </p:txBody>
      </p:sp>
      <p:sp>
        <p:nvSpPr>
          <p:cNvPr id="4" name="Slide Number Placeholder 3">
            <a:extLst>
              <a:ext uri="{FF2B5EF4-FFF2-40B4-BE49-F238E27FC236}">
                <a16:creationId xmlns:a16="http://schemas.microsoft.com/office/drawing/2014/main" id="{9B4A598A-3DBF-41E8-645E-7129CAEA4303}"/>
              </a:ext>
            </a:extLst>
          </p:cNvPr>
          <p:cNvSpPr>
            <a:spLocks noGrp="1"/>
          </p:cNvSpPr>
          <p:nvPr>
            <p:ph type="sldNum" sz="quarter" idx="12"/>
          </p:nvPr>
        </p:nvSpPr>
        <p:spPr/>
        <p:txBody>
          <a:bodyPr/>
          <a:lstStyle/>
          <a:p>
            <a:fld id="{FE024F78-56A6-7740-B68D-8D4D026EDF3F}" type="slidenum">
              <a:rPr lang="en-US" smtClean="0"/>
              <a:pPr/>
              <a:t>16</a:t>
            </a:fld>
            <a:endParaRPr lang="en-US" dirty="0"/>
          </a:p>
        </p:txBody>
      </p:sp>
      <p:pic>
        <p:nvPicPr>
          <p:cNvPr id="1026" name="Picture 2" descr="Decision Tree Ensemble Model. A decision tree ensemble model is a… | by  Pankaj Pandey | Medium">
            <a:extLst>
              <a:ext uri="{FF2B5EF4-FFF2-40B4-BE49-F238E27FC236}">
                <a16:creationId xmlns:a16="http://schemas.microsoft.com/office/drawing/2014/main" id="{5FC964F0-5A36-1CE1-76EE-A82F77B18D58}"/>
              </a:ext>
            </a:extLst>
          </p:cNvPr>
          <p:cNvPicPr>
            <a:picLocks noGrp="1" noChangeAspect="1" noChangeArrowheads="1"/>
          </p:cNvPicPr>
          <p:nvPr>
            <p:ph type="tbl" sz="quarter" idx="13"/>
          </p:nvPr>
        </p:nvPicPr>
        <p:blipFill>
          <a:blip r:embed="rId3">
            <a:extLst>
              <a:ext uri="{28A0092B-C50C-407E-A947-70E740481C1C}">
                <a14:useLocalDpi xmlns:a14="http://schemas.microsoft.com/office/drawing/2010/main" val="0"/>
              </a:ext>
            </a:extLst>
          </a:blip>
          <a:srcRect/>
          <a:stretch>
            <a:fillRect/>
          </a:stretch>
        </p:blipFill>
        <p:spPr bwMode="auto">
          <a:xfrm>
            <a:off x="6764379" y="2436652"/>
            <a:ext cx="4753183" cy="3478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52604C-7F45-5539-6B09-D8B3BA835EF0}"/>
              </a:ext>
            </a:extLst>
          </p:cNvPr>
          <p:cNvSpPr txBox="1"/>
          <p:nvPr/>
        </p:nvSpPr>
        <p:spPr>
          <a:xfrm>
            <a:off x="556401" y="2255880"/>
            <a:ext cx="6076874" cy="457048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cs typeface="Biome"/>
              </a:rPr>
              <a:t>Ensemble</a:t>
            </a:r>
            <a:r>
              <a:rPr lang="en-US" dirty="0"/>
              <a:t> </a:t>
            </a:r>
            <a:r>
              <a:rPr lang="en-US" dirty="0">
                <a:solidFill>
                  <a:schemeClr val="bg1"/>
                </a:solidFill>
                <a:cs typeface="Biome"/>
              </a:rPr>
              <a:t>methods enhance accuracy and generalizability of models by combining predictions from multiple models, called “weak learners”</a:t>
            </a:r>
          </a:p>
          <a:p>
            <a:endParaRPr lang="en-US" sz="1050" dirty="0">
              <a:solidFill>
                <a:schemeClr val="bg1"/>
              </a:solidFill>
              <a:cs typeface="Biome"/>
            </a:endParaRPr>
          </a:p>
          <a:p>
            <a:pPr marL="285750" indent="-285750">
              <a:buFont typeface="Arial" panose="020B0604020202020204" pitchFamily="34" charset="0"/>
              <a:buChar char="•"/>
            </a:pPr>
            <a:r>
              <a:rPr lang="en-US" b="1" dirty="0">
                <a:solidFill>
                  <a:schemeClr val="bg1"/>
                </a:solidFill>
                <a:cs typeface="Biome"/>
              </a:rPr>
              <a:t>Bagging</a:t>
            </a:r>
            <a:r>
              <a:rPr lang="en-US" dirty="0">
                <a:solidFill>
                  <a:schemeClr val="bg1"/>
                </a:solidFill>
                <a:cs typeface="Biome"/>
              </a:rPr>
              <a:t> (or bootstrap aggregating) selects subsets of the input data with replacement to rain weak learners in parallel, combining final predictions </a:t>
            </a:r>
          </a:p>
          <a:p>
            <a:endParaRPr lang="en-US" sz="1050" dirty="0">
              <a:solidFill>
                <a:schemeClr val="bg1"/>
              </a:solidFill>
              <a:cs typeface="Biome"/>
            </a:endParaRPr>
          </a:p>
          <a:p>
            <a:pPr marL="285750" indent="-285750">
              <a:buFont typeface="Arial" panose="020B0604020202020204" pitchFamily="34" charset="0"/>
              <a:buChar char="•"/>
            </a:pPr>
            <a:r>
              <a:rPr lang="en-US" b="1" dirty="0">
                <a:solidFill>
                  <a:schemeClr val="bg1"/>
                </a:solidFill>
                <a:cs typeface="Biome"/>
              </a:rPr>
              <a:t>Boosting</a:t>
            </a:r>
            <a:r>
              <a:rPr lang="en-US" dirty="0">
                <a:solidFill>
                  <a:schemeClr val="bg1"/>
                </a:solidFill>
                <a:cs typeface="Biome"/>
              </a:rPr>
              <a:t> is a sequential process in which each new weak learner attempts to correct the errors of the previous</a:t>
            </a:r>
          </a:p>
          <a:p>
            <a:endParaRPr lang="en-US" sz="1050" dirty="0">
              <a:solidFill>
                <a:schemeClr val="bg1"/>
              </a:solidFill>
              <a:cs typeface="Biome"/>
            </a:endParaRPr>
          </a:p>
          <a:p>
            <a:pPr marL="285750" indent="-285750">
              <a:buFont typeface="Arial" panose="020B0604020202020204" pitchFamily="34" charset="0"/>
              <a:buChar char="•"/>
            </a:pPr>
            <a:r>
              <a:rPr lang="en-US" dirty="0">
                <a:solidFill>
                  <a:schemeClr val="bg1"/>
                </a:solidFill>
                <a:cs typeface="Biome"/>
              </a:rPr>
              <a:t>Advantages over methods such as LR include robustness to nonlinearity, correlated features, and interactions</a:t>
            </a:r>
          </a:p>
          <a:p>
            <a:pPr marL="285750" indent="-285750">
              <a:buFont typeface="Arial" panose="020B0604020202020204" pitchFamily="34" charset="0"/>
              <a:buChar char="•"/>
            </a:pPr>
            <a:endParaRPr lang="en-US" dirty="0">
              <a:solidFill>
                <a:schemeClr val="bg1"/>
              </a:solidFill>
              <a:cs typeface="Biome"/>
            </a:endParaRPr>
          </a:p>
          <a:p>
            <a:pPr marL="285750" indent="-285750">
              <a:buFont typeface="Arial" panose="020B0604020202020204" pitchFamily="34" charset="0"/>
              <a:buChar char="•"/>
            </a:pPr>
            <a:endParaRPr lang="en-US" dirty="0">
              <a:solidFill>
                <a:schemeClr val="bg1"/>
              </a:solidFill>
              <a:cs typeface="Biome"/>
            </a:endParaRPr>
          </a:p>
        </p:txBody>
      </p:sp>
    </p:spTree>
    <p:extLst>
      <p:ext uri="{BB962C8B-B14F-4D97-AF65-F5344CB8AC3E}">
        <p14:creationId xmlns:p14="http://schemas.microsoft.com/office/powerpoint/2010/main" val="350151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Gradient boosting machine</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5128883" y="2163614"/>
            <a:ext cx="6315069" cy="3723753"/>
          </a:xfrm>
        </p:spPr>
        <p:txBody>
          <a:bodyPr vert="horz" lIns="91440" tIns="45720" rIns="91440" bIns="45720" rtlCol="0" anchor="t">
            <a:noAutofit/>
          </a:bodyPr>
          <a:lstStyle/>
          <a:p>
            <a:r>
              <a:rPr lang="en-US" dirty="0">
                <a:cs typeface="Biome"/>
              </a:rPr>
              <a:t>Gradient boosting machines rely on sequentially training weak decision tree learners. At each iteration, a new tree is fit to the gradient (negative derivative) of the loss function and the new estimator is added to the previous according to some learning rate or calculated weight. </a:t>
            </a:r>
            <a:endParaRPr lang="en-US" dirty="0"/>
          </a:p>
          <a:p>
            <a:r>
              <a:rPr lang="en-US" dirty="0">
                <a:cs typeface="Biome"/>
              </a:rPr>
              <a:t>We used </a:t>
            </a:r>
            <a:r>
              <a:rPr lang="en-US" dirty="0" err="1">
                <a:cs typeface="Biome"/>
              </a:rPr>
              <a:t>GridSearch</a:t>
            </a:r>
            <a:r>
              <a:rPr lang="en-US" dirty="0">
                <a:cs typeface="Biome"/>
              </a:rPr>
              <a:t> with 5-fold cross validation to select the best hyperparameters for each model</a:t>
            </a:r>
          </a:p>
          <a:p>
            <a:pPr marL="342900" indent="-342900">
              <a:buAutoNum type="arabicPeriod"/>
            </a:pPr>
            <a:r>
              <a:rPr lang="en-US" sz="1600" dirty="0" err="1">
                <a:cs typeface="Biome"/>
              </a:rPr>
              <a:t>LightGBM</a:t>
            </a:r>
            <a:r>
              <a:rPr lang="en-US" sz="1600" dirty="0">
                <a:cs typeface="Biome"/>
              </a:rPr>
              <a:t> – faster convergence, prone to overfitting</a:t>
            </a:r>
          </a:p>
          <a:p>
            <a:pPr marL="342900" indent="-342900">
              <a:buAutoNum type="arabicPeriod"/>
            </a:pPr>
            <a:r>
              <a:rPr lang="en-US" sz="1600" dirty="0" err="1">
                <a:cs typeface="Biome"/>
              </a:rPr>
              <a:t>XGBoost</a:t>
            </a:r>
            <a:r>
              <a:rPr lang="en-US" sz="1600" dirty="0">
                <a:cs typeface="Biome"/>
              </a:rPr>
              <a:t> – optimized with parallel computing</a:t>
            </a:r>
            <a:endParaRPr lang="en-US" sz="1600" dirty="0"/>
          </a:p>
          <a:p>
            <a:pPr marL="342900" indent="-342900">
              <a:buAutoNum type="arabicPeriod"/>
            </a:pPr>
            <a:r>
              <a:rPr lang="en-US" sz="1600" dirty="0" err="1">
                <a:cs typeface="Biome"/>
              </a:rPr>
              <a:t>CatBoost</a:t>
            </a:r>
            <a:r>
              <a:rPr lang="en-US" sz="1600" dirty="0">
                <a:cs typeface="Biome"/>
              </a:rPr>
              <a:t> – balanced trees with the same conditions in each tree</a:t>
            </a:r>
            <a:endParaRPr lang="en-US" sz="1600" dirty="0"/>
          </a:p>
          <a:p>
            <a:pPr marL="342900" indent="-342900">
              <a:buAutoNum type="arabicPeriod"/>
            </a:pP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graphicFrame>
        <p:nvGraphicFramePr>
          <p:cNvPr id="8" name="Table 7">
            <a:extLst>
              <a:ext uri="{FF2B5EF4-FFF2-40B4-BE49-F238E27FC236}">
                <a16:creationId xmlns:a16="http://schemas.microsoft.com/office/drawing/2014/main" id="{3FBE9B27-E554-2251-B4B4-A09EC653B420}"/>
              </a:ext>
            </a:extLst>
          </p:cNvPr>
          <p:cNvGraphicFramePr>
            <a:graphicFrameLocks noGrp="1"/>
          </p:cNvGraphicFramePr>
          <p:nvPr>
            <p:extLst>
              <p:ext uri="{D42A27DB-BD31-4B8C-83A1-F6EECF244321}">
                <p14:modId xmlns:p14="http://schemas.microsoft.com/office/powerpoint/2010/main" val="281663607"/>
              </p:ext>
            </p:extLst>
          </p:nvPr>
        </p:nvGraphicFramePr>
        <p:xfrm>
          <a:off x="690113" y="2314754"/>
          <a:ext cx="4217624" cy="3558846"/>
        </p:xfrm>
        <a:graphic>
          <a:graphicData uri="http://schemas.openxmlformats.org/drawingml/2006/table">
            <a:tbl>
              <a:tblPr firstRow="1" bandRow="1">
                <a:tableStyleId>{10A1B5D5-9B99-4C35-A422-299274C87663}</a:tableStyleId>
              </a:tblPr>
              <a:tblGrid>
                <a:gridCol w="1017227">
                  <a:extLst>
                    <a:ext uri="{9D8B030D-6E8A-4147-A177-3AD203B41FA5}">
                      <a16:colId xmlns:a16="http://schemas.microsoft.com/office/drawing/2014/main" val="1993176711"/>
                    </a:ext>
                  </a:extLst>
                </a:gridCol>
                <a:gridCol w="1356360">
                  <a:extLst>
                    <a:ext uri="{9D8B030D-6E8A-4147-A177-3AD203B41FA5}">
                      <a16:colId xmlns:a16="http://schemas.microsoft.com/office/drawing/2014/main" val="1564829864"/>
                    </a:ext>
                  </a:extLst>
                </a:gridCol>
                <a:gridCol w="960118">
                  <a:extLst>
                    <a:ext uri="{9D8B030D-6E8A-4147-A177-3AD203B41FA5}">
                      <a16:colId xmlns:a16="http://schemas.microsoft.com/office/drawing/2014/main" val="2057415874"/>
                    </a:ext>
                  </a:extLst>
                </a:gridCol>
                <a:gridCol w="883919">
                  <a:extLst>
                    <a:ext uri="{9D8B030D-6E8A-4147-A177-3AD203B41FA5}">
                      <a16:colId xmlns:a16="http://schemas.microsoft.com/office/drawing/2014/main" val="678752059"/>
                    </a:ext>
                  </a:extLst>
                </a:gridCol>
              </a:tblGrid>
              <a:tr h="533400">
                <a:tc>
                  <a:txBody>
                    <a:bodyPr/>
                    <a:lstStyle/>
                    <a:p>
                      <a:r>
                        <a:rPr lang="en-US" sz="1200" dirty="0"/>
                        <a:t>Model</a:t>
                      </a:r>
                    </a:p>
                  </a:txBody>
                  <a:tcPr/>
                </a:tc>
                <a:tc>
                  <a:txBody>
                    <a:bodyPr/>
                    <a:lstStyle/>
                    <a:p>
                      <a:r>
                        <a:rPr lang="en-US" sz="1200" dirty="0"/>
                        <a:t>Best GS Parameters</a:t>
                      </a:r>
                    </a:p>
                  </a:txBody>
                  <a:tcPr/>
                </a:tc>
                <a:tc>
                  <a:txBody>
                    <a:bodyPr/>
                    <a:lstStyle/>
                    <a:p>
                      <a:r>
                        <a:rPr lang="en-US" sz="1200" dirty="0"/>
                        <a:t>F1</a:t>
                      </a:r>
                    </a:p>
                  </a:txBody>
                  <a:tcPr/>
                </a:tc>
                <a:tc>
                  <a:txBody>
                    <a:bodyPr/>
                    <a:lstStyle/>
                    <a:p>
                      <a:pPr lvl="0">
                        <a:buNone/>
                      </a:pPr>
                      <a:r>
                        <a:rPr lang="en-US" sz="1200" dirty="0"/>
                        <a:t>Runtime</a:t>
                      </a:r>
                    </a:p>
                  </a:txBody>
                  <a:tcPr/>
                </a:tc>
                <a:extLst>
                  <a:ext uri="{0D108BD9-81ED-4DB2-BD59-A6C34878D82A}">
                    <a16:rowId xmlns:a16="http://schemas.microsoft.com/office/drawing/2014/main" val="4081944662"/>
                  </a:ext>
                </a:extLst>
              </a:tr>
              <a:tr h="1008482">
                <a:tc>
                  <a:txBody>
                    <a:bodyPr/>
                    <a:lstStyle/>
                    <a:p>
                      <a:r>
                        <a:rPr lang="en-US" sz="1200" b="1" dirty="0"/>
                        <a:t>LGBM</a:t>
                      </a:r>
                    </a:p>
                  </a:txBody>
                  <a:tcPr/>
                </a:tc>
                <a:tc>
                  <a:txBody>
                    <a:bodyPr/>
                    <a:lstStyle/>
                    <a:p>
                      <a:pPr lvl="0">
                        <a:buNone/>
                      </a:pPr>
                      <a:r>
                        <a:rPr lang="en-US" sz="1200" b="1" i="0" u="none" strike="noStrike" noProof="0" dirty="0">
                          <a:solidFill>
                            <a:srgbClr val="000000"/>
                          </a:solidFill>
                          <a:latin typeface="Segoe UI"/>
                        </a:rPr>
                        <a:t>Lr = 0.1</a:t>
                      </a:r>
                    </a:p>
                    <a:p>
                      <a:pPr lvl="0">
                        <a:buNone/>
                      </a:pPr>
                      <a:r>
                        <a:rPr lang="en-US" sz="1200" b="1" i="0" u="none" strike="noStrike" noProof="0" err="1">
                          <a:solidFill>
                            <a:srgbClr val="000000"/>
                          </a:solidFill>
                          <a:latin typeface="Segoe UI"/>
                        </a:rPr>
                        <a:t>N_est</a:t>
                      </a:r>
                      <a:r>
                        <a:rPr lang="en-US" sz="1200" b="1" i="0" u="none" strike="noStrike" noProof="0" dirty="0">
                          <a:solidFill>
                            <a:srgbClr val="000000"/>
                          </a:solidFill>
                          <a:latin typeface="Segoe UI"/>
                        </a:rPr>
                        <a:t>=100</a:t>
                      </a:r>
                    </a:p>
                    <a:p>
                      <a:pPr lvl="0">
                        <a:buNone/>
                      </a:pPr>
                      <a:r>
                        <a:rPr lang="en-US" sz="1200" b="1" i="0" u="none" strike="noStrike" noProof="0" err="1">
                          <a:solidFill>
                            <a:srgbClr val="000000"/>
                          </a:solidFill>
                          <a:latin typeface="Segoe UI"/>
                        </a:rPr>
                        <a:t>Max_depth</a:t>
                      </a:r>
                      <a:r>
                        <a:rPr lang="en-US" sz="1200" b="1" i="0" u="none" strike="noStrike" noProof="0" dirty="0">
                          <a:solidFill>
                            <a:srgbClr val="000000"/>
                          </a:solidFill>
                          <a:latin typeface="Segoe UI"/>
                        </a:rPr>
                        <a:t> = 5</a:t>
                      </a:r>
                    </a:p>
                    <a:p>
                      <a:pPr lvl="0">
                        <a:buNone/>
                      </a:pPr>
                      <a:r>
                        <a:rPr lang="en-US" sz="1200" b="1" i="0" u="none" strike="noStrike" noProof="0" err="1">
                          <a:solidFill>
                            <a:srgbClr val="000000"/>
                          </a:solidFill>
                          <a:latin typeface="Segoe UI"/>
                        </a:rPr>
                        <a:t>Num_leaves</a:t>
                      </a:r>
                      <a:r>
                        <a:rPr lang="en-US" sz="1200" b="1" i="0" u="none" strike="noStrike" noProof="0" dirty="0">
                          <a:solidFill>
                            <a:srgbClr val="000000"/>
                          </a:solidFill>
                          <a:latin typeface="Segoe UI"/>
                        </a:rPr>
                        <a:t> =31</a:t>
                      </a:r>
                    </a:p>
                  </a:txBody>
                  <a:tcPr/>
                </a:tc>
                <a:tc>
                  <a:txBody>
                    <a:bodyPr/>
                    <a:lstStyle/>
                    <a:p>
                      <a:r>
                        <a:rPr lang="en-US" sz="1200" b="1" dirty="0"/>
                        <a:t>0.885</a:t>
                      </a:r>
                    </a:p>
                  </a:txBody>
                  <a:tcPr/>
                </a:tc>
                <a:tc>
                  <a:txBody>
                    <a:bodyPr/>
                    <a:lstStyle/>
                    <a:p>
                      <a:pPr lvl="0">
                        <a:buNone/>
                      </a:pPr>
                      <a:r>
                        <a:rPr lang="en-US" sz="1200" b="1" dirty="0"/>
                        <a:t>&lt;5m</a:t>
                      </a:r>
                    </a:p>
                  </a:txBody>
                  <a:tcPr/>
                </a:tc>
                <a:extLst>
                  <a:ext uri="{0D108BD9-81ED-4DB2-BD59-A6C34878D82A}">
                    <a16:rowId xmlns:a16="http://schemas.microsoft.com/office/drawing/2014/main" val="793884723"/>
                  </a:ext>
                </a:extLst>
              </a:tr>
              <a:tr h="1008482">
                <a:tc>
                  <a:txBody>
                    <a:bodyPr/>
                    <a:lstStyle/>
                    <a:p>
                      <a:r>
                        <a:rPr lang="en-US" sz="1200" b="1" dirty="0"/>
                        <a:t>XGB</a:t>
                      </a:r>
                    </a:p>
                  </a:txBody>
                  <a:tcPr/>
                </a:tc>
                <a:tc>
                  <a:txBody>
                    <a:bodyPr/>
                    <a:lstStyle/>
                    <a:p>
                      <a:r>
                        <a:rPr lang="en-US" sz="1200" b="1" dirty="0"/>
                        <a:t>Lr = 0.1</a:t>
                      </a:r>
                    </a:p>
                    <a:p>
                      <a:pPr lvl="0">
                        <a:buNone/>
                      </a:pPr>
                      <a:r>
                        <a:rPr lang="en-US" sz="1200" b="1" err="1"/>
                        <a:t>N_est</a:t>
                      </a:r>
                      <a:r>
                        <a:rPr lang="en-US" sz="1200" b="1" dirty="0"/>
                        <a:t>=100</a:t>
                      </a:r>
                    </a:p>
                    <a:p>
                      <a:pPr lvl="0">
                        <a:buNone/>
                      </a:pPr>
                      <a:r>
                        <a:rPr lang="en-US" sz="1200" b="1" err="1"/>
                        <a:t>Max_depth</a:t>
                      </a:r>
                      <a:r>
                        <a:rPr lang="en-US" sz="1200" b="1" dirty="0"/>
                        <a:t> = 5</a:t>
                      </a:r>
                    </a:p>
                  </a:txBody>
                  <a:tcPr/>
                </a:tc>
                <a:tc>
                  <a:txBody>
                    <a:bodyPr/>
                    <a:lstStyle/>
                    <a:p>
                      <a:r>
                        <a:rPr lang="en-US" sz="1200" b="1" dirty="0"/>
                        <a:t>0.866</a:t>
                      </a:r>
                    </a:p>
                  </a:txBody>
                  <a:tcPr/>
                </a:tc>
                <a:tc>
                  <a:txBody>
                    <a:bodyPr/>
                    <a:lstStyle/>
                    <a:p>
                      <a:pPr lvl="0">
                        <a:buNone/>
                      </a:pPr>
                      <a:r>
                        <a:rPr lang="en-US" sz="1200" b="1" dirty="0"/>
                        <a:t>&lt;2m</a:t>
                      </a:r>
                    </a:p>
                  </a:txBody>
                  <a:tcPr/>
                </a:tc>
                <a:extLst>
                  <a:ext uri="{0D108BD9-81ED-4DB2-BD59-A6C34878D82A}">
                    <a16:rowId xmlns:a16="http://schemas.microsoft.com/office/drawing/2014/main" val="560633141"/>
                  </a:ext>
                </a:extLst>
              </a:tr>
              <a:tr h="1008482">
                <a:tc>
                  <a:txBody>
                    <a:bodyPr/>
                    <a:lstStyle/>
                    <a:p>
                      <a:r>
                        <a:rPr lang="en-US" sz="1200" b="1" dirty="0" err="1"/>
                        <a:t>CatB</a:t>
                      </a:r>
                      <a:endParaRPr lang="en-US" sz="1200" b="1" dirty="0"/>
                    </a:p>
                  </a:txBody>
                  <a:tcPr/>
                </a:tc>
                <a:tc>
                  <a:txBody>
                    <a:bodyPr/>
                    <a:lstStyle/>
                    <a:p>
                      <a:r>
                        <a:rPr lang="en-US" sz="1200" b="1" dirty="0"/>
                        <a:t>Lr = 0.1</a:t>
                      </a:r>
                    </a:p>
                    <a:p>
                      <a:pPr lvl="0">
                        <a:buNone/>
                      </a:pPr>
                      <a:r>
                        <a:rPr lang="en-US" sz="1200" b="1" i="0" u="none" strike="noStrike" noProof="0" err="1">
                          <a:solidFill>
                            <a:srgbClr val="000000"/>
                          </a:solidFill>
                          <a:latin typeface="Arial Nova"/>
                        </a:rPr>
                        <a:t>N_est</a:t>
                      </a:r>
                      <a:r>
                        <a:rPr lang="en-US" sz="1200" b="1" i="0" u="none" strike="noStrike" noProof="0" dirty="0">
                          <a:solidFill>
                            <a:srgbClr val="000000"/>
                          </a:solidFill>
                          <a:latin typeface="Arial Nova"/>
                        </a:rPr>
                        <a:t> = 200</a:t>
                      </a:r>
                      <a:endParaRPr lang="en-US" sz="1200" b="1" dirty="0"/>
                    </a:p>
                    <a:p>
                      <a:pPr lvl="0">
                        <a:buNone/>
                      </a:pPr>
                      <a:r>
                        <a:rPr lang="en-US" sz="1200" b="1" err="1"/>
                        <a:t>Max_depth</a:t>
                      </a:r>
                      <a:r>
                        <a:rPr lang="en-US" sz="1200" b="1" dirty="0"/>
                        <a:t>=7</a:t>
                      </a:r>
                    </a:p>
                    <a:p>
                      <a:pPr lvl="0">
                        <a:buNone/>
                      </a:pPr>
                      <a:endParaRPr lang="en-US" sz="1200" b="1" dirty="0"/>
                    </a:p>
                  </a:txBody>
                  <a:tcPr/>
                </a:tc>
                <a:tc>
                  <a:txBody>
                    <a:bodyPr/>
                    <a:lstStyle/>
                    <a:p>
                      <a:r>
                        <a:rPr lang="en-US" sz="1200" b="1" dirty="0"/>
                        <a:t>0.986</a:t>
                      </a:r>
                    </a:p>
                  </a:txBody>
                  <a:tcPr/>
                </a:tc>
                <a:tc>
                  <a:txBody>
                    <a:bodyPr/>
                    <a:lstStyle/>
                    <a:p>
                      <a:pPr lvl="0">
                        <a:buNone/>
                      </a:pPr>
                      <a:r>
                        <a:rPr lang="en-US" sz="1200" b="1" dirty="0"/>
                        <a:t>&lt;15m</a:t>
                      </a:r>
                    </a:p>
                  </a:txBody>
                  <a:tcPr/>
                </a:tc>
                <a:extLst>
                  <a:ext uri="{0D108BD9-81ED-4DB2-BD59-A6C34878D82A}">
                    <a16:rowId xmlns:a16="http://schemas.microsoft.com/office/drawing/2014/main" val="3302344510"/>
                  </a:ext>
                </a:extLst>
              </a:tr>
            </a:tbl>
          </a:graphicData>
        </a:graphic>
      </p:graphicFrame>
      <p:sp>
        <p:nvSpPr>
          <p:cNvPr id="3" name="Star: 5 Points 2">
            <a:extLst>
              <a:ext uri="{FF2B5EF4-FFF2-40B4-BE49-F238E27FC236}">
                <a16:creationId xmlns:a16="http://schemas.microsoft.com/office/drawing/2014/main" id="{9857BFFE-9D46-848D-F46D-44AE0643F75F}"/>
              </a:ext>
            </a:extLst>
          </p:cNvPr>
          <p:cNvSpPr/>
          <p:nvPr/>
        </p:nvSpPr>
        <p:spPr>
          <a:xfrm>
            <a:off x="1232142" y="4800600"/>
            <a:ext cx="296621" cy="314325"/>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43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19F5-4752-0E9C-6706-925E8202DB04}"/>
              </a:ext>
            </a:extLst>
          </p:cNvPr>
          <p:cNvSpPr>
            <a:spLocks noGrp="1"/>
          </p:cNvSpPr>
          <p:nvPr>
            <p:ph type="title"/>
          </p:nvPr>
        </p:nvSpPr>
        <p:spPr/>
        <p:txBody>
          <a:bodyPr/>
          <a:lstStyle/>
          <a:p>
            <a:r>
              <a:rPr lang="en-US" dirty="0">
                <a:cs typeface="Biome"/>
              </a:rPr>
              <a:t>GBM Results</a:t>
            </a:r>
            <a:br>
              <a:rPr lang="en-US" dirty="0">
                <a:cs typeface="Biome"/>
              </a:rPr>
            </a:br>
            <a:r>
              <a:rPr lang="en-US" sz="2000" dirty="0" err="1">
                <a:cs typeface="Biome"/>
              </a:rPr>
              <a:t>catboost</a:t>
            </a:r>
            <a:r>
              <a:rPr lang="en-US" sz="2000" dirty="0">
                <a:cs typeface="Biome"/>
              </a:rPr>
              <a:t> has the best overall performance</a:t>
            </a:r>
            <a:endParaRPr lang="en-US" sz="2000" dirty="0"/>
          </a:p>
        </p:txBody>
      </p:sp>
      <p:sp>
        <p:nvSpPr>
          <p:cNvPr id="5" name="Slide Number Placeholder 4">
            <a:extLst>
              <a:ext uri="{FF2B5EF4-FFF2-40B4-BE49-F238E27FC236}">
                <a16:creationId xmlns:a16="http://schemas.microsoft.com/office/drawing/2014/main" id="{E792E9FA-1428-BEB5-E3E7-A2A596A20341}"/>
              </a:ext>
            </a:extLst>
          </p:cNvPr>
          <p:cNvSpPr>
            <a:spLocks noGrp="1"/>
          </p:cNvSpPr>
          <p:nvPr>
            <p:ph type="sldNum" sz="quarter" idx="12"/>
          </p:nvPr>
        </p:nvSpPr>
        <p:spPr/>
        <p:txBody>
          <a:bodyPr/>
          <a:lstStyle/>
          <a:p>
            <a:fld id="{FE024F78-56A6-7740-B68D-8D4D026EDF3F}" type="slidenum">
              <a:rPr lang="en-US" smtClean="0"/>
              <a:pPr/>
              <a:t>18</a:t>
            </a:fld>
            <a:endParaRPr lang="en-US" dirty="0"/>
          </a:p>
        </p:txBody>
      </p:sp>
      <p:pic>
        <p:nvPicPr>
          <p:cNvPr id="9" name="Picture 8" descr="A chart of a catboost confusion matrix&#10;&#10;Description automatically generated">
            <a:extLst>
              <a:ext uri="{FF2B5EF4-FFF2-40B4-BE49-F238E27FC236}">
                <a16:creationId xmlns:a16="http://schemas.microsoft.com/office/drawing/2014/main" id="{18929DCA-5860-D3C2-039A-79AEA6F34339}"/>
              </a:ext>
            </a:extLst>
          </p:cNvPr>
          <p:cNvPicPr>
            <a:picLocks noChangeAspect="1"/>
          </p:cNvPicPr>
          <p:nvPr/>
        </p:nvPicPr>
        <p:blipFill>
          <a:blip r:embed="rId3"/>
          <a:stretch>
            <a:fillRect/>
          </a:stretch>
        </p:blipFill>
        <p:spPr>
          <a:xfrm>
            <a:off x="748360" y="2247084"/>
            <a:ext cx="4532682" cy="3753813"/>
          </a:xfrm>
          <a:prstGeom prst="rect">
            <a:avLst/>
          </a:prstGeom>
          <a:noFill/>
        </p:spPr>
      </p:pic>
      <p:pic>
        <p:nvPicPr>
          <p:cNvPr id="11" name="Content Placeholder 6" descr="A graph with blue lines&#10;&#10;Description automatically generated">
            <a:extLst>
              <a:ext uri="{FF2B5EF4-FFF2-40B4-BE49-F238E27FC236}">
                <a16:creationId xmlns:a16="http://schemas.microsoft.com/office/drawing/2014/main" id="{CE549FF4-9082-984C-B9D4-2AA2FD8E089F}"/>
              </a:ext>
            </a:extLst>
          </p:cNvPr>
          <p:cNvPicPr>
            <a:picLocks noChangeAspect="1"/>
          </p:cNvPicPr>
          <p:nvPr/>
        </p:nvPicPr>
        <p:blipFill>
          <a:blip r:embed="rId4"/>
          <a:stretch>
            <a:fillRect/>
          </a:stretch>
        </p:blipFill>
        <p:spPr>
          <a:xfrm>
            <a:off x="5399272" y="2245863"/>
            <a:ext cx="6139520" cy="3756255"/>
          </a:xfrm>
          <a:prstGeom prst="rect">
            <a:avLst/>
          </a:prstGeom>
        </p:spPr>
      </p:pic>
    </p:spTree>
    <p:extLst>
      <p:ext uri="{BB962C8B-B14F-4D97-AF65-F5344CB8AC3E}">
        <p14:creationId xmlns:p14="http://schemas.microsoft.com/office/powerpoint/2010/main" val="919625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Background</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Neural networks are among the most powerful models in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be used in data analysis, artificial intelligence applications, (in our case)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Modeled based on the neurons in the human brain</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Tree>
    <p:extLst>
      <p:ext uri="{BB962C8B-B14F-4D97-AF65-F5344CB8AC3E}">
        <p14:creationId xmlns:p14="http://schemas.microsoft.com/office/powerpoint/2010/main" val="259258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Project Purpose</a:t>
            </a:r>
          </a:p>
          <a:p>
            <a:r>
              <a:rPr lang="en-US" dirty="0"/>
              <a:t>Data</a:t>
            </a:r>
          </a:p>
          <a:p>
            <a:r>
              <a:rPr lang="en-US" dirty="0"/>
              <a:t>Models</a:t>
            </a:r>
          </a:p>
          <a:p>
            <a:r>
              <a:rPr lang="en-US" dirty="0"/>
              <a:t>Analysis</a:t>
            </a:r>
          </a:p>
          <a:p>
            <a:r>
              <a:rPr lang="en-US" dirty="0"/>
              <a:t>Conclusions</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How do they 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As discussed, NNs are modeled after the neurons in the brain</a:t>
            </a:r>
          </a:p>
          <a:p>
            <a:pPr marL="285750" indent="-285750">
              <a:buFont typeface="Arial" panose="020B0604020202020204" pitchFamily="34" charset="0"/>
              <a:buChar char="•"/>
            </a:pPr>
            <a:r>
              <a:rPr lang="en-US" dirty="0"/>
              <a:t>Each input neuron receives the input data, and these input neurons are connected via edges to the other neurons in deeper layers of the model.</a:t>
            </a:r>
          </a:p>
          <a:p>
            <a:pPr marL="285750" indent="-285750">
              <a:buFont typeface="Arial" panose="020B0604020202020204" pitchFamily="34" charset="0"/>
              <a:buChar char="•"/>
            </a:pPr>
            <a:r>
              <a:rPr lang="en-US" dirty="0"/>
              <a:t>Each layer processes the input via an activation function and send the output, or “signal” to the next layer. </a:t>
            </a:r>
          </a:p>
          <a:p>
            <a:pPr marL="569214" lvl="1"/>
            <a:r>
              <a:rPr lang="en-US" dirty="0"/>
              <a:t>The strength of each signal determined by a weight that is adjusted during model training.</a:t>
            </a:r>
          </a:p>
          <a:p>
            <a:pPr marL="285750" indent="-285750">
              <a:buFont typeface="Arial" panose="020B0604020202020204" pitchFamily="34" charset="0"/>
              <a:buChar char="•"/>
            </a:pPr>
            <a:r>
              <a:rPr lang="en-US" dirty="0"/>
              <a:t>Models are then trained via backpropagation, where the weights in the model are adjusted to minimize the error of the output.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Tree>
    <p:extLst>
      <p:ext uri="{BB962C8B-B14F-4D97-AF65-F5344CB8AC3E}">
        <p14:creationId xmlns:p14="http://schemas.microsoft.com/office/powerpoint/2010/main" val="396493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How do they 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5824167"/>
            <a:ext cx="10500989" cy="365125"/>
          </a:xfrm>
        </p:spPr>
        <p:txBody>
          <a:bodyPr/>
          <a:lstStyle/>
          <a:p>
            <a:r>
              <a:rPr lang="en-US" sz="1200" dirty="0"/>
              <a:t>https://pub.towardsai.net/building-intuition-on-the-concepts-behind-llms-like-chatgpt-part-1-4cb6654ab67</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pic>
        <p:nvPicPr>
          <p:cNvPr id="1026" name="Picture 2">
            <a:extLst>
              <a:ext uri="{FF2B5EF4-FFF2-40B4-BE49-F238E27FC236}">
                <a16:creationId xmlns:a16="http://schemas.microsoft.com/office/drawing/2014/main" id="{1038DE00-1E7D-D947-530D-01449ECDD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204" y="2126624"/>
            <a:ext cx="6517939" cy="353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56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Approach</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To build the neural net, we needed to clean the data</a:t>
            </a:r>
          </a:p>
          <a:p>
            <a:pPr marL="569214" lvl="1"/>
            <a:r>
              <a:rPr lang="en-US" dirty="0"/>
              <a:t>Needed to use numerical data, so unfortunately needed to drop certain variables that contained non-numeric data</a:t>
            </a:r>
          </a:p>
          <a:p>
            <a:pPr marL="285750" indent="-285750">
              <a:buFont typeface="Arial" panose="020B0604020202020204" pitchFamily="34" charset="0"/>
              <a:buChar char="•"/>
            </a:pPr>
            <a:r>
              <a:rPr lang="en-US" dirty="0"/>
              <a:t>Activation function: Combination of </a:t>
            </a:r>
            <a:r>
              <a:rPr lang="en-US" dirty="0" err="1"/>
              <a:t>ReLU</a:t>
            </a:r>
            <a:r>
              <a:rPr lang="en-US" dirty="0"/>
              <a:t> and Sigmoid</a:t>
            </a:r>
          </a:p>
          <a:p>
            <a:pPr marL="569214" lvl="1"/>
            <a:r>
              <a:rPr lang="en-US" dirty="0"/>
              <a:t>Decided to use </a:t>
            </a:r>
            <a:r>
              <a:rPr lang="en-US" dirty="0" err="1"/>
              <a:t>ReLU</a:t>
            </a:r>
            <a:r>
              <a:rPr lang="en-US" dirty="0"/>
              <a:t> because this is effective for introducing non-linearity to the output</a:t>
            </a:r>
          </a:p>
          <a:p>
            <a:pPr marL="569214" lvl="1"/>
            <a:r>
              <a:rPr lang="en-US" dirty="0"/>
              <a:t>Sigmoid function was used in the output layer for our binary classification (potentially hazardous asteroid yes/no)</a:t>
            </a:r>
          </a:p>
          <a:p>
            <a:pPr marL="285750" indent="-285750">
              <a:buFont typeface="Arial" panose="020B0604020202020204" pitchFamily="34" charset="0"/>
              <a:buChar char="•"/>
            </a:pPr>
            <a:r>
              <a:rPr lang="en-US" dirty="0"/>
              <a:t>Backpropagation technique: Binary Cross-Entropy Loss</a:t>
            </a:r>
          </a:p>
          <a:p>
            <a:pPr marL="569214" lvl="1"/>
            <a:r>
              <a:rPr lang="en-US" dirty="0"/>
              <a:t>This loss function is most appropriate for binary classification tasks like ours</a:t>
            </a:r>
          </a:p>
          <a:p>
            <a:pPr marL="285750"/>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spTree>
    <p:extLst>
      <p:ext uri="{BB962C8B-B14F-4D97-AF65-F5344CB8AC3E}">
        <p14:creationId xmlns:p14="http://schemas.microsoft.com/office/powerpoint/2010/main" val="366380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Results and Considerations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571500" indent="-285750">
              <a:buClr>
                <a:schemeClr val="accent3">
                  <a:lumMod val="75000"/>
                </a:schemeClr>
              </a:buClr>
              <a:buFont typeface="Arial" panose="020B0604020202020204" pitchFamily="34" charset="0"/>
              <a:buChar char="•"/>
            </a:pPr>
            <a:r>
              <a:rPr lang="en-US" dirty="0">
                <a:cs typeface="+mn-cs"/>
              </a:rPr>
              <a:t>Model Results: Accuracy of 93%</a:t>
            </a:r>
          </a:p>
          <a:p>
            <a:pPr marL="854964" lvl="1"/>
            <a:r>
              <a:rPr lang="en-US" dirty="0">
                <a:cs typeface="+mn-cs"/>
              </a:rPr>
              <a:t>For our data, simpler models worked better (discussed in further detail later).</a:t>
            </a:r>
          </a:p>
          <a:p>
            <a:pPr marL="854964" lvl="1"/>
            <a:endParaRPr lang="en-US" dirty="0"/>
          </a:p>
          <a:p>
            <a:pPr marL="854964" lvl="1"/>
            <a:endParaRPr lang="en-US" dirty="0">
              <a:cs typeface="+mn-cs"/>
            </a:endParaRPr>
          </a:p>
          <a:p>
            <a:pPr marL="569214" lvl="1"/>
            <a:r>
              <a:rPr lang="en-US" dirty="0"/>
              <a:t>Other considerations</a:t>
            </a:r>
          </a:p>
          <a:p>
            <a:pPr marL="852678" lvl="2"/>
            <a:r>
              <a:rPr lang="en-US" dirty="0" err="1"/>
              <a:t>PyTorch</a:t>
            </a:r>
            <a:r>
              <a:rPr lang="en-US" dirty="0"/>
              <a:t> vs TensorFlow</a:t>
            </a:r>
          </a:p>
          <a:p>
            <a:pPr marL="852678" lvl="2"/>
            <a:r>
              <a:rPr lang="en-US" dirty="0"/>
              <a:t>Other activation functions, loss functions</a:t>
            </a:r>
          </a:p>
          <a:p>
            <a:pPr marL="285750"/>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pic>
        <p:nvPicPr>
          <p:cNvPr id="6" name="Picture 5">
            <a:extLst>
              <a:ext uri="{FF2B5EF4-FFF2-40B4-BE49-F238E27FC236}">
                <a16:creationId xmlns:a16="http://schemas.microsoft.com/office/drawing/2014/main" id="{59D6A50A-E32A-998A-43ED-87DD73BD243C}"/>
              </a:ext>
            </a:extLst>
          </p:cNvPr>
          <p:cNvPicPr>
            <a:picLocks noChangeAspect="1"/>
          </p:cNvPicPr>
          <p:nvPr/>
        </p:nvPicPr>
        <p:blipFill>
          <a:blip r:embed="rId3"/>
          <a:stretch>
            <a:fillRect/>
          </a:stretch>
        </p:blipFill>
        <p:spPr>
          <a:xfrm>
            <a:off x="4819472" y="3583379"/>
            <a:ext cx="2553056" cy="495369"/>
          </a:xfrm>
          <a:prstGeom prst="rect">
            <a:avLst/>
          </a:prstGeom>
        </p:spPr>
      </p:pic>
    </p:spTree>
    <p:extLst>
      <p:ext uri="{BB962C8B-B14F-4D97-AF65-F5344CB8AC3E}">
        <p14:creationId xmlns:p14="http://schemas.microsoft.com/office/powerpoint/2010/main" val="1698665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analysis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Comparing model costs and benefits</a:t>
            </a:r>
          </a:p>
        </p:txBody>
      </p:sp>
    </p:spTree>
    <p:extLst>
      <p:ext uri="{BB962C8B-B14F-4D97-AF65-F5344CB8AC3E}">
        <p14:creationId xmlns:p14="http://schemas.microsoft.com/office/powerpoint/2010/main" val="3886876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a:t>Final model selection</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310610" y="2960256"/>
            <a:ext cx="4044414" cy="3047997"/>
          </a:xfrm>
        </p:spPr>
        <p:txBody>
          <a:bodyPr/>
          <a:lstStyle/>
          <a:p>
            <a:r>
              <a:rPr lang="en-US" sz="1600" dirty="0"/>
              <a:t>Based on accuracy, F1 score, and runtime as a measure of efficiency, our conclusion is that GBM, specifically </a:t>
            </a:r>
            <a:r>
              <a:rPr lang="en-US" sz="1600" dirty="0" err="1"/>
              <a:t>CatBoost</a:t>
            </a:r>
            <a:r>
              <a:rPr lang="en-US" sz="1600" dirty="0"/>
              <a:t>, is the best model for predicting potentially hazardous asteroids. </a:t>
            </a:r>
          </a:p>
          <a:p>
            <a:r>
              <a:rPr lang="en-US" sz="1600" dirty="0"/>
              <a:t>It has very high accuracy on our test set as well as F1 score ~1, indicating that it has near perfect precision and recall. This also indicates that our dataset contains highly predictive features for PHA classification.</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2542523917"/>
              </p:ext>
            </p:extLst>
          </p:nvPr>
        </p:nvGraphicFramePr>
        <p:xfrm>
          <a:off x="5067300" y="404813"/>
          <a:ext cx="6705602" cy="5959072"/>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68145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Model</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Accuracy</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F1</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Runtime</a:t>
                      </a:r>
                      <a:endParaRPr lang="en-US" b="0" dirty="0">
                        <a:latin typeface="+mn-lt"/>
                      </a:endParaRPr>
                    </a:p>
                  </a:txBody>
                  <a:tcPr anchor="ctr"/>
                </a:tc>
                <a:extLst>
                  <a:ext uri="{0D108BD9-81ED-4DB2-BD59-A6C34878D82A}">
                    <a16:rowId xmlns:a16="http://schemas.microsoft.com/office/drawing/2014/main" val="3298013591"/>
                  </a:ext>
                </a:extLst>
              </a:tr>
              <a:tr h="753946">
                <a:tc>
                  <a:txBody>
                    <a:bodyPr/>
                    <a:lstStyle/>
                    <a:p>
                      <a:pPr lvl="0" algn="ctr">
                        <a:buNone/>
                      </a:pPr>
                      <a:r>
                        <a:rPr lang="en-US" dirty="0">
                          <a:latin typeface="+mn-lt"/>
                        </a:rPr>
                        <a:t>Logistic Regression</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0.04</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191461889"/>
                  </a:ext>
                </a:extLst>
              </a:tr>
              <a:tr h="753946">
                <a:tc>
                  <a:txBody>
                    <a:bodyPr/>
                    <a:lstStyle/>
                    <a:p>
                      <a:pPr lvl="0" algn="ctr">
                        <a:buNone/>
                      </a:pPr>
                      <a:r>
                        <a:rPr lang="en-US" dirty="0">
                          <a:latin typeface="+mn-lt"/>
                        </a:rPr>
                        <a:t>KNN</a:t>
                      </a:r>
                    </a:p>
                  </a:txBody>
                  <a:tcPr anchor="ctr"/>
                </a:tc>
                <a:tc>
                  <a:txBody>
                    <a:bodyPr/>
                    <a:lstStyle/>
                    <a:p>
                      <a:pPr lvl="0" algn="ctr">
                        <a:buNone/>
                      </a:pPr>
                      <a:r>
                        <a:rPr lang="en-US" dirty="0">
                          <a:latin typeface="+mn-lt"/>
                        </a:rPr>
                        <a:t>89.0%</a:t>
                      </a:r>
                    </a:p>
                  </a:txBody>
                  <a:tcPr anchor="ctr"/>
                </a:tc>
                <a:tc>
                  <a:txBody>
                    <a:bodyPr/>
                    <a:lstStyle/>
                    <a:p>
                      <a:pPr lvl="0" algn="ctr">
                        <a:buNone/>
                      </a:pPr>
                      <a:r>
                        <a:rPr lang="en-US" dirty="0">
                          <a:latin typeface="+mn-lt"/>
                        </a:rPr>
                        <a:t>0.53</a:t>
                      </a:r>
                    </a:p>
                  </a:txBody>
                  <a:tcPr anchor="ctr"/>
                </a:tc>
                <a:tc>
                  <a:txBody>
                    <a:bodyPr/>
                    <a:lstStyle/>
                    <a:p>
                      <a:pPr lvl="0" algn="ctr">
                        <a:buNone/>
                      </a:pPr>
                      <a:r>
                        <a:rPr lang="en-US" dirty="0">
                          <a:latin typeface="+mn-lt"/>
                        </a:rPr>
                        <a:t>&lt;5m</a:t>
                      </a:r>
                    </a:p>
                  </a:txBody>
                  <a:tcPr anchor="ctr"/>
                </a:tc>
                <a:extLst>
                  <a:ext uri="{0D108BD9-81ED-4DB2-BD59-A6C34878D82A}">
                    <a16:rowId xmlns:a16="http://schemas.microsoft.com/office/drawing/2014/main" val="2230287138"/>
                  </a:ext>
                </a:extLst>
              </a:tr>
              <a:tr h="753946">
                <a:tc>
                  <a:txBody>
                    <a:bodyPr/>
                    <a:lstStyle/>
                    <a:p>
                      <a:pPr lvl="0" algn="ctr">
                        <a:buNone/>
                      </a:pPr>
                      <a:r>
                        <a:rPr lang="en-US" dirty="0">
                          <a:latin typeface="+mn-lt"/>
                        </a:rPr>
                        <a:t>LDA</a:t>
                      </a:r>
                    </a:p>
                  </a:txBody>
                  <a:tcPr anchor="ctr"/>
                </a:tc>
                <a:tc>
                  <a:txBody>
                    <a:bodyPr/>
                    <a:lstStyle/>
                    <a:p>
                      <a:pPr lvl="0" algn="ctr">
                        <a:buNone/>
                      </a:pPr>
                      <a:r>
                        <a:rPr lang="en-US" dirty="0">
                          <a:latin typeface="+mn-lt"/>
                        </a:rPr>
                        <a:t>91.7%</a:t>
                      </a:r>
                    </a:p>
                  </a:txBody>
                  <a:tcPr anchor="ctr"/>
                </a:tc>
                <a:tc>
                  <a:txBody>
                    <a:bodyPr/>
                    <a:lstStyle/>
                    <a:p>
                      <a:pPr lvl="0" algn="ctr">
                        <a:buNone/>
                      </a:pPr>
                      <a:r>
                        <a:rPr lang="en-US" dirty="0">
                          <a:latin typeface="+mn-lt"/>
                        </a:rPr>
                        <a:t>0.05</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836061804"/>
                  </a:ext>
                </a:extLst>
              </a:tr>
              <a:tr h="753946">
                <a:tc>
                  <a:txBody>
                    <a:bodyPr/>
                    <a:lstStyle/>
                    <a:p>
                      <a:pPr lvl="0" algn="ctr">
                        <a:buNone/>
                      </a:pPr>
                      <a:r>
                        <a:rPr lang="en-US" dirty="0">
                          <a:latin typeface="+mn-lt"/>
                        </a:rPr>
                        <a:t>QDA</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0.096</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993712293"/>
                  </a:ext>
                </a:extLst>
              </a:tr>
              <a:tr h="753946">
                <a:tc>
                  <a:txBody>
                    <a:bodyPr/>
                    <a:lstStyle/>
                    <a:p>
                      <a:pPr lvl="0" algn="ctr">
                        <a:buNone/>
                      </a:pPr>
                      <a:r>
                        <a:rPr lang="en-US" dirty="0">
                          <a:latin typeface="+mn-lt"/>
                        </a:rPr>
                        <a:t>SVM</a:t>
                      </a:r>
                    </a:p>
                  </a:txBody>
                  <a:tcPr anchor="ctr"/>
                </a:tc>
                <a:tc>
                  <a:txBody>
                    <a:bodyPr/>
                    <a:lstStyle/>
                    <a:p>
                      <a:pPr lvl="0" algn="ctr">
                        <a:buNone/>
                      </a:pPr>
                      <a:r>
                        <a:rPr lang="en-US" dirty="0">
                          <a:latin typeface="+mn-lt"/>
                        </a:rPr>
                        <a:t>92.5%</a:t>
                      </a:r>
                    </a:p>
                  </a:txBody>
                  <a:tcPr anchor="ctr"/>
                </a:tc>
                <a:tc>
                  <a:txBody>
                    <a:bodyPr/>
                    <a:lstStyle/>
                    <a:p>
                      <a:pPr lvl="0" algn="ctr">
                        <a:buNone/>
                      </a:pPr>
                      <a:r>
                        <a:rPr lang="en-US" dirty="0">
                          <a:latin typeface="+mn-lt"/>
                        </a:rPr>
                        <a:t>0.093</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813623824"/>
                  </a:ext>
                </a:extLst>
              </a:tr>
              <a:tr h="753946">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GBM</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99.8%</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&lt;15m</a:t>
                      </a:r>
                    </a:p>
                  </a:txBody>
                  <a:tcPr anchor="ctr"/>
                </a:tc>
                <a:extLst>
                  <a:ext uri="{0D108BD9-81ED-4DB2-BD59-A6C34878D82A}">
                    <a16:rowId xmlns:a16="http://schemas.microsoft.com/office/drawing/2014/main" val="3591840781"/>
                  </a:ext>
                </a:extLst>
              </a:tr>
              <a:tr h="753946">
                <a:tc>
                  <a:txBody>
                    <a:bodyPr/>
                    <a:lstStyle/>
                    <a:p>
                      <a:pPr lvl="0" algn="ctr">
                        <a:buNone/>
                      </a:pPr>
                      <a:r>
                        <a:rPr lang="en-US" dirty="0">
                          <a:latin typeface="+mn-lt"/>
                        </a:rPr>
                        <a:t>NN</a:t>
                      </a: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extLst>
                  <a:ext uri="{0D108BD9-81ED-4DB2-BD59-A6C34878D82A}">
                    <a16:rowId xmlns:a16="http://schemas.microsoft.com/office/drawing/2014/main" val="3211917899"/>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Learnings and conclusions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r>
              <a:rPr lang="en-US" dirty="0"/>
              <a:t>Simple models, such as the bivariate models, seemed to perform well initially with high accuracy rates when cross validated.  F1 scores, however, suggest generalizability may be poor.</a:t>
            </a:r>
          </a:p>
          <a:p>
            <a:r>
              <a:rPr lang="en-US" dirty="0"/>
              <a:t>GBMs appear to offer the best performance and F1 score, but this comes at the cost of runtime, which was drastically larger for this model. Fifteen minutes for &lt;10k records could really add up in real world applications.</a:t>
            </a:r>
          </a:p>
          <a:p>
            <a:r>
              <a:rPr lang="en-US" dirty="0"/>
              <a:t>The neural net model also comes with the drawback of a longer run time, not quite as long as the GBM but longer than the simpler models for lower accuracy.</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26</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4A01-85F3-FE51-7705-E7B77D6189F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7E4CDF1-EE25-81F7-CFF9-21079A12BE92}"/>
              </a:ext>
            </a:extLst>
          </p:cNvPr>
          <p:cNvSpPr>
            <a:spLocks noGrp="1"/>
          </p:cNvSpPr>
          <p:nvPr>
            <p:ph sz="quarter" idx="35"/>
          </p:nvPr>
        </p:nvSpPr>
        <p:spPr>
          <a:xfrm>
            <a:off x="2373001" y="2474811"/>
            <a:ext cx="8732533" cy="3528397"/>
          </a:xfrm>
        </p:spPr>
        <p:txBody>
          <a:bodyPr vert="horz" lIns="91440" tIns="45720" rIns="91440" bIns="45720" rtlCol="0" anchor="t">
            <a:noAutofit/>
          </a:bodyPr>
          <a:lstStyle/>
          <a:p>
            <a:pPr marL="285750" indent="-285750">
              <a:buChar char="•"/>
            </a:pPr>
            <a:r>
              <a:rPr lang="en-US" dirty="0">
                <a:ea typeface="+mn-lt"/>
                <a:cs typeface="+mn-lt"/>
              </a:rPr>
              <a:t>Hastie, T., </a:t>
            </a:r>
            <a:r>
              <a:rPr lang="en-US" dirty="0" err="1">
                <a:ea typeface="+mn-lt"/>
                <a:cs typeface="+mn-lt"/>
              </a:rPr>
              <a:t>Tibshirani</a:t>
            </a:r>
            <a:r>
              <a:rPr lang="en-US" dirty="0">
                <a:ea typeface="+mn-lt"/>
                <a:cs typeface="+mn-lt"/>
              </a:rPr>
              <a:t>, R., &amp; Friedman, J. (2017). </a:t>
            </a:r>
            <a:r>
              <a:rPr lang="en-US" i="1" dirty="0">
                <a:ea typeface="+mn-lt"/>
                <a:cs typeface="+mn-lt"/>
              </a:rPr>
              <a:t>Elements of Statistical Learning</a:t>
            </a:r>
            <a:r>
              <a:rPr lang="en-US" dirty="0">
                <a:ea typeface="+mn-lt"/>
                <a:cs typeface="+mn-lt"/>
              </a:rPr>
              <a:t> (2nd ed.). Springer. https://doi.org/10.1007/b94608</a:t>
            </a:r>
          </a:p>
          <a:p>
            <a:pPr marL="285750" indent="-285750">
              <a:buChar char="•"/>
            </a:pPr>
            <a:r>
              <a:rPr lang="en-US" dirty="0">
                <a:ea typeface="+mn-lt"/>
                <a:cs typeface="+mn-lt"/>
              </a:rPr>
              <a:t>NASA (n.d.). </a:t>
            </a:r>
            <a:r>
              <a:rPr lang="en-US" i="1" dirty="0">
                <a:ea typeface="+mn-lt"/>
                <a:cs typeface="+mn-lt"/>
              </a:rPr>
              <a:t>Small Bodies</a:t>
            </a:r>
            <a:r>
              <a:rPr lang="en-US" dirty="0">
                <a:ea typeface="+mn-lt"/>
                <a:cs typeface="+mn-lt"/>
              </a:rPr>
              <a:t>. Jet Propulsion Lab California Institute of Technology Solar System Dynamics. https://ssd.jpl.nasa.gov/sb/</a:t>
            </a:r>
          </a:p>
          <a:p>
            <a:pPr marL="285750" indent="-285750">
              <a:buChar char="•"/>
            </a:pPr>
            <a:r>
              <a:rPr lang="en-US" dirty="0">
                <a:ea typeface="+mn-lt"/>
                <a:cs typeface="+mn-lt"/>
              </a:rPr>
              <a:t>John, B. (2023, August 7). </a:t>
            </a:r>
            <a:r>
              <a:rPr lang="en-US" i="1" dirty="0">
                <a:ea typeface="+mn-lt"/>
                <a:cs typeface="+mn-lt"/>
              </a:rPr>
              <a:t>When to Choose </a:t>
            </a:r>
            <a:r>
              <a:rPr lang="en-US" i="1" dirty="0" err="1">
                <a:ea typeface="+mn-lt"/>
                <a:cs typeface="+mn-lt"/>
              </a:rPr>
              <a:t>CatBoost</a:t>
            </a:r>
            <a:r>
              <a:rPr lang="en-US" i="1" dirty="0">
                <a:ea typeface="+mn-lt"/>
                <a:cs typeface="+mn-lt"/>
              </a:rPr>
              <a:t> Over </a:t>
            </a:r>
            <a:r>
              <a:rPr lang="en-US" i="1" dirty="0" err="1">
                <a:ea typeface="+mn-lt"/>
                <a:cs typeface="+mn-lt"/>
              </a:rPr>
              <a:t>XGBoost</a:t>
            </a:r>
            <a:r>
              <a:rPr lang="en-US" i="1" dirty="0">
                <a:ea typeface="+mn-lt"/>
                <a:cs typeface="+mn-lt"/>
              </a:rPr>
              <a:t> or </a:t>
            </a:r>
            <a:r>
              <a:rPr lang="en-US" i="1" dirty="0" err="1">
                <a:ea typeface="+mn-lt"/>
                <a:cs typeface="+mn-lt"/>
              </a:rPr>
              <a:t>LightGBM</a:t>
            </a:r>
            <a:r>
              <a:rPr lang="en-US" i="1" dirty="0">
                <a:ea typeface="+mn-lt"/>
                <a:cs typeface="+mn-lt"/>
              </a:rPr>
              <a:t> [Practical Guide]</a:t>
            </a:r>
            <a:r>
              <a:rPr lang="en-US" dirty="0">
                <a:ea typeface="+mn-lt"/>
                <a:cs typeface="+mn-lt"/>
              </a:rPr>
              <a:t>. Neptune Blog. https://neptune.ai/blog/when-to-choose-catboost-over-xgboost-or-lightgbm</a:t>
            </a:r>
          </a:p>
          <a:p>
            <a:pPr marL="285750" indent="-285750">
              <a:buChar char="•"/>
            </a:pPr>
            <a:endParaRPr lang="en-US" dirty="0"/>
          </a:p>
        </p:txBody>
      </p:sp>
      <p:sp>
        <p:nvSpPr>
          <p:cNvPr id="5" name="Slide Number Placeholder 4">
            <a:extLst>
              <a:ext uri="{FF2B5EF4-FFF2-40B4-BE49-F238E27FC236}">
                <a16:creationId xmlns:a16="http://schemas.microsoft.com/office/drawing/2014/main" id="{A6EC86C7-EA41-EF73-3A64-076F1C7DAA98}"/>
              </a:ext>
            </a:extLst>
          </p:cNvPr>
          <p:cNvSpPr>
            <a:spLocks noGrp="1"/>
          </p:cNvSpPr>
          <p:nvPr>
            <p:ph type="sldNum" sz="quarter" idx="12"/>
          </p:nvPr>
        </p:nvSpPr>
        <p:spPr/>
        <p:txBody>
          <a:bodyPr/>
          <a:lstStyle/>
          <a:p>
            <a:fld id="{FE024F78-56A6-7740-B68D-8D4D026EDF3F}" type="slidenum">
              <a:rPr lang="en-US" smtClean="0"/>
              <a:pPr/>
              <a:t>27</a:t>
            </a:fld>
            <a:endParaRPr lang="en-US" dirty="0"/>
          </a:p>
        </p:txBody>
      </p:sp>
    </p:spTree>
    <p:extLst>
      <p:ext uri="{BB962C8B-B14F-4D97-AF65-F5344CB8AC3E}">
        <p14:creationId xmlns:p14="http://schemas.microsoft.com/office/powerpoint/2010/main" val="404088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For more information, please see our </a:t>
            </a:r>
            <a:r>
              <a:rPr lang="en-US" dirty="0">
                <a:hlinkClick r:id="rId3"/>
              </a:rPr>
              <a:t>code base on GitHub.</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Project Purpose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vert="horz" lIns="91440" tIns="45720" rIns="91440" bIns="45720" rtlCol="0" anchor="t">
            <a:noAutofit/>
          </a:bodyPr>
          <a:lstStyle/>
          <a:p>
            <a:r>
              <a:rPr lang="en-US" dirty="0"/>
              <a:t>The probability of an asteroid striking Earth and causing serious damage is very remote, but the devastating consequences of such an impact make predicting their trajectories an important study</a:t>
            </a:r>
          </a:p>
          <a:p>
            <a:r>
              <a:rPr lang="en-US" dirty="0">
                <a:cs typeface="Biome"/>
              </a:rPr>
              <a:t>NASA’s Jet Propulsion Lab Solar System Dynamics group provides orbits and ephemerides (trajectories) for all known natural objects, including near-earth asteroids</a:t>
            </a:r>
          </a:p>
          <a:p>
            <a:r>
              <a:rPr lang="en-US" dirty="0"/>
              <a:t>The goal of this project is to develop a machine learning model that can predict the label of an asteroid, “Potentially Hazardous” or “Not Potentially Hazardous”, based on orbit and </a:t>
            </a:r>
            <a:r>
              <a:rPr lang="en-US" dirty="0" err="1"/>
              <a:t>ephemeride</a:t>
            </a:r>
            <a:r>
              <a:rPr lang="en-US" dirty="0"/>
              <a:t> attributes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Data</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Initial Findings</a:t>
            </a:r>
          </a:p>
        </p:txBody>
      </p:sp>
    </p:spTree>
    <p:extLst>
      <p:ext uri="{BB962C8B-B14F-4D97-AF65-F5344CB8AC3E}">
        <p14:creationId xmlns:p14="http://schemas.microsoft.com/office/powerpoint/2010/main" val="13307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5B99-BDC1-7D18-BB18-0E0F161750A1}"/>
              </a:ext>
            </a:extLst>
          </p:cNvPr>
          <p:cNvSpPr>
            <a:spLocks noGrp="1"/>
          </p:cNvSpPr>
          <p:nvPr>
            <p:ph type="title"/>
          </p:nvPr>
        </p:nvSpPr>
        <p:spPr>
          <a:xfrm>
            <a:off x="474504" y="-1101175"/>
            <a:ext cx="3736630" cy="2202350"/>
          </a:xfrm>
        </p:spPr>
        <p:txBody>
          <a:bodyPr/>
          <a:lstStyle/>
          <a:p>
            <a:r>
              <a:rPr lang="en-US" dirty="0"/>
              <a:t>Key Features</a:t>
            </a:r>
          </a:p>
        </p:txBody>
      </p:sp>
      <p:graphicFrame>
        <p:nvGraphicFramePr>
          <p:cNvPr id="13" name="Table 12">
            <a:extLst>
              <a:ext uri="{FF2B5EF4-FFF2-40B4-BE49-F238E27FC236}">
                <a16:creationId xmlns:a16="http://schemas.microsoft.com/office/drawing/2014/main" id="{AD1143C9-4641-EC8D-91B1-9ECE4155495F}"/>
              </a:ext>
            </a:extLst>
          </p:cNvPr>
          <p:cNvGraphicFramePr>
            <a:graphicFrameLocks noGrp="1"/>
          </p:cNvGraphicFramePr>
          <p:nvPr>
            <p:extLst>
              <p:ext uri="{D42A27DB-BD31-4B8C-83A1-F6EECF244321}">
                <p14:modId xmlns:p14="http://schemas.microsoft.com/office/powerpoint/2010/main" val="3358683301"/>
              </p:ext>
            </p:extLst>
          </p:nvPr>
        </p:nvGraphicFramePr>
        <p:xfrm>
          <a:off x="4800601" y="171396"/>
          <a:ext cx="7272335" cy="6155534"/>
        </p:xfrm>
        <a:graphic>
          <a:graphicData uri="http://schemas.openxmlformats.org/drawingml/2006/table">
            <a:tbl>
              <a:tblPr>
                <a:tableStyleId>{22838BEF-8BB2-4498-84A7-C5851F593DF1}</a:tableStyleId>
              </a:tblPr>
              <a:tblGrid>
                <a:gridCol w="443156">
                  <a:extLst>
                    <a:ext uri="{9D8B030D-6E8A-4147-A177-3AD203B41FA5}">
                      <a16:colId xmlns:a16="http://schemas.microsoft.com/office/drawing/2014/main" val="2672587903"/>
                    </a:ext>
                  </a:extLst>
                </a:gridCol>
                <a:gridCol w="443156">
                  <a:extLst>
                    <a:ext uri="{9D8B030D-6E8A-4147-A177-3AD203B41FA5}">
                      <a16:colId xmlns:a16="http://schemas.microsoft.com/office/drawing/2014/main" val="2814368534"/>
                    </a:ext>
                  </a:extLst>
                </a:gridCol>
                <a:gridCol w="443156">
                  <a:extLst>
                    <a:ext uri="{9D8B030D-6E8A-4147-A177-3AD203B41FA5}">
                      <a16:colId xmlns:a16="http://schemas.microsoft.com/office/drawing/2014/main" val="1625946434"/>
                    </a:ext>
                  </a:extLst>
                </a:gridCol>
                <a:gridCol w="443156">
                  <a:extLst>
                    <a:ext uri="{9D8B030D-6E8A-4147-A177-3AD203B41FA5}">
                      <a16:colId xmlns:a16="http://schemas.microsoft.com/office/drawing/2014/main" val="3082908538"/>
                    </a:ext>
                  </a:extLst>
                </a:gridCol>
                <a:gridCol w="443156">
                  <a:extLst>
                    <a:ext uri="{9D8B030D-6E8A-4147-A177-3AD203B41FA5}">
                      <a16:colId xmlns:a16="http://schemas.microsoft.com/office/drawing/2014/main" val="2566681027"/>
                    </a:ext>
                  </a:extLst>
                </a:gridCol>
                <a:gridCol w="443156">
                  <a:extLst>
                    <a:ext uri="{9D8B030D-6E8A-4147-A177-3AD203B41FA5}">
                      <a16:colId xmlns:a16="http://schemas.microsoft.com/office/drawing/2014/main" val="2322579572"/>
                    </a:ext>
                  </a:extLst>
                </a:gridCol>
                <a:gridCol w="328006">
                  <a:extLst>
                    <a:ext uri="{9D8B030D-6E8A-4147-A177-3AD203B41FA5}">
                      <a16:colId xmlns:a16="http://schemas.microsoft.com/office/drawing/2014/main" val="4174469327"/>
                    </a:ext>
                  </a:extLst>
                </a:gridCol>
                <a:gridCol w="558306">
                  <a:extLst>
                    <a:ext uri="{9D8B030D-6E8A-4147-A177-3AD203B41FA5}">
                      <a16:colId xmlns:a16="http://schemas.microsoft.com/office/drawing/2014/main" val="1311891745"/>
                    </a:ext>
                  </a:extLst>
                </a:gridCol>
                <a:gridCol w="558308">
                  <a:extLst>
                    <a:ext uri="{9D8B030D-6E8A-4147-A177-3AD203B41FA5}">
                      <a16:colId xmlns:a16="http://schemas.microsoft.com/office/drawing/2014/main" val="12274119"/>
                    </a:ext>
                  </a:extLst>
                </a:gridCol>
                <a:gridCol w="404773">
                  <a:extLst>
                    <a:ext uri="{9D8B030D-6E8A-4147-A177-3AD203B41FA5}">
                      <a16:colId xmlns:a16="http://schemas.microsoft.com/office/drawing/2014/main" val="4118722472"/>
                    </a:ext>
                  </a:extLst>
                </a:gridCol>
                <a:gridCol w="502477">
                  <a:extLst>
                    <a:ext uri="{9D8B030D-6E8A-4147-A177-3AD203B41FA5}">
                      <a16:colId xmlns:a16="http://schemas.microsoft.com/office/drawing/2014/main" val="328935187"/>
                    </a:ext>
                  </a:extLst>
                </a:gridCol>
                <a:gridCol w="307067">
                  <a:extLst>
                    <a:ext uri="{9D8B030D-6E8A-4147-A177-3AD203B41FA5}">
                      <a16:colId xmlns:a16="http://schemas.microsoft.com/office/drawing/2014/main" val="3622984050"/>
                    </a:ext>
                  </a:extLst>
                </a:gridCol>
                <a:gridCol w="544351">
                  <a:extLst>
                    <a:ext uri="{9D8B030D-6E8A-4147-A177-3AD203B41FA5}">
                      <a16:colId xmlns:a16="http://schemas.microsoft.com/office/drawing/2014/main" val="2776608183"/>
                    </a:ext>
                  </a:extLst>
                </a:gridCol>
                <a:gridCol w="409988">
                  <a:extLst>
                    <a:ext uri="{9D8B030D-6E8A-4147-A177-3AD203B41FA5}">
                      <a16:colId xmlns:a16="http://schemas.microsoft.com/office/drawing/2014/main" val="3370793859"/>
                    </a:ext>
                  </a:extLst>
                </a:gridCol>
                <a:gridCol w="375129">
                  <a:extLst>
                    <a:ext uri="{9D8B030D-6E8A-4147-A177-3AD203B41FA5}">
                      <a16:colId xmlns:a16="http://schemas.microsoft.com/office/drawing/2014/main" val="3882840193"/>
                    </a:ext>
                  </a:extLst>
                </a:gridCol>
                <a:gridCol w="624994">
                  <a:extLst>
                    <a:ext uri="{9D8B030D-6E8A-4147-A177-3AD203B41FA5}">
                      <a16:colId xmlns:a16="http://schemas.microsoft.com/office/drawing/2014/main" val="1651466707"/>
                    </a:ext>
                  </a:extLst>
                </a:gridCol>
              </a:tblGrid>
              <a:tr h="571554">
                <a:tc>
                  <a:txBody>
                    <a:bodyPr/>
                    <a:lstStyle/>
                    <a:p>
                      <a:pPr algn="ctr" fontAlgn="ctr"/>
                      <a:r>
                        <a:rPr lang="en-US" sz="1100" b="1" u="none" strike="noStrike">
                          <a:effectLst/>
                        </a:rPr>
                        <a:t>pha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a</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e</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i</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om</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w</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q</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data_</a:t>
                      </a:r>
                    </a:p>
                    <a:p>
                      <a:pPr algn="ctr" fontAlgn="ctr"/>
                      <a:r>
                        <a:rPr lang="en-US" sz="1100" b="1" u="none" strike="noStrike" dirty="0">
                          <a:effectLst/>
                        </a:rPr>
                        <a:t>arc</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n_obs_used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H</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tp</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moid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class</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orbit_</a:t>
                      </a:r>
                    </a:p>
                    <a:p>
                      <a:pPr algn="ctr" fontAlgn="ctr"/>
                      <a:r>
                        <a:rPr lang="en-US" sz="1100" b="1" u="none" strike="noStrike" dirty="0">
                          <a:effectLst/>
                        </a:rPr>
                        <a:t>id</a:t>
                      </a:r>
                      <a:endParaRPr lang="en-US" sz="1100" b="1" i="0" u="none" strike="noStrike" dirty="0">
                        <a:solidFill>
                          <a:srgbClr val="CCCCCC"/>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18758300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178.90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10.41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334.73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0.56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659</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403240503"/>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11.58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183.85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156.22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15.59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102.37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764775197"/>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2.47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110.42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350.48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1.06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3.9E+04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3.5E+03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13.88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289.48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450</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10215527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215.50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132.48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321.69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1195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074943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171.31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6.2E+02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197.64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121</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002793542"/>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22.80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87.95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31.44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344.76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172</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8622410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52.19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159.67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258.50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405104895"/>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337.16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276.98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8.2E+03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15.27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147.60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763</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234634754"/>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8.45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133.10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167.84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78.93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81966796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274.21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127.26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5.6E+03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73.06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0.62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JPL 809</a:t>
                      </a:r>
                      <a:endParaRPr lang="en-US" sz="1100" b="0" i="0" u="none" strike="noStrike" dirty="0">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4101960541"/>
                  </a:ext>
                </a:extLst>
              </a:tr>
            </a:tbl>
          </a:graphicData>
        </a:graphic>
      </p:graphicFrame>
      <p:sp>
        <p:nvSpPr>
          <p:cNvPr id="14" name="TextBox 13">
            <a:extLst>
              <a:ext uri="{FF2B5EF4-FFF2-40B4-BE49-F238E27FC236}">
                <a16:creationId xmlns:a16="http://schemas.microsoft.com/office/drawing/2014/main" id="{1FD3F6F4-037A-7297-A955-6356EC6D5BD5}"/>
              </a:ext>
            </a:extLst>
          </p:cNvPr>
          <p:cNvSpPr txBox="1"/>
          <p:nvPr/>
        </p:nvSpPr>
        <p:spPr>
          <a:xfrm>
            <a:off x="528639" y="3064497"/>
            <a:ext cx="3343275" cy="369332"/>
          </a:xfrm>
          <a:prstGeom prst="rect">
            <a:avLst/>
          </a:prstGeom>
          <a:noFill/>
        </p:spPr>
        <p:txBody>
          <a:bodyPr wrap="square" rtlCol="0">
            <a:spAutoFit/>
          </a:bodyPr>
          <a:lstStyle/>
          <a:p>
            <a:endParaRPr lang="en-US" dirty="0"/>
          </a:p>
        </p:txBody>
      </p:sp>
      <p:graphicFrame>
        <p:nvGraphicFramePr>
          <p:cNvPr id="15" name="Table 14">
            <a:extLst>
              <a:ext uri="{FF2B5EF4-FFF2-40B4-BE49-F238E27FC236}">
                <a16:creationId xmlns:a16="http://schemas.microsoft.com/office/drawing/2014/main" id="{888F7ABB-A3F9-ACDA-DFDB-7A80031DE0EA}"/>
              </a:ext>
            </a:extLst>
          </p:cNvPr>
          <p:cNvGraphicFramePr>
            <a:graphicFrameLocks noGrp="1"/>
          </p:cNvGraphicFramePr>
          <p:nvPr>
            <p:extLst>
              <p:ext uri="{D42A27DB-BD31-4B8C-83A1-F6EECF244321}">
                <p14:modId xmlns:p14="http://schemas.microsoft.com/office/powerpoint/2010/main" val="2142229998"/>
              </p:ext>
            </p:extLst>
          </p:nvPr>
        </p:nvGraphicFramePr>
        <p:xfrm>
          <a:off x="288990" y="1101175"/>
          <a:ext cx="4107657" cy="5315694"/>
        </p:xfrm>
        <a:graphic>
          <a:graphicData uri="http://schemas.openxmlformats.org/drawingml/2006/table">
            <a:tbl>
              <a:tblPr>
                <a:tableStyleId>{35758FB7-9AC5-4552-8A53-C91805E547FA}</a:tableStyleId>
              </a:tblPr>
              <a:tblGrid>
                <a:gridCol w="771525">
                  <a:extLst>
                    <a:ext uri="{9D8B030D-6E8A-4147-A177-3AD203B41FA5}">
                      <a16:colId xmlns:a16="http://schemas.microsoft.com/office/drawing/2014/main" val="2532621674"/>
                    </a:ext>
                  </a:extLst>
                </a:gridCol>
                <a:gridCol w="3336132">
                  <a:extLst>
                    <a:ext uri="{9D8B030D-6E8A-4147-A177-3AD203B41FA5}">
                      <a16:colId xmlns:a16="http://schemas.microsoft.com/office/drawing/2014/main" val="593852148"/>
                    </a:ext>
                  </a:extLst>
                </a:gridCol>
              </a:tblGrid>
              <a:tr h="231195">
                <a:tc>
                  <a:txBody>
                    <a:bodyPr/>
                    <a:lstStyle/>
                    <a:p>
                      <a:pPr fontAlgn="ctr"/>
                      <a:r>
                        <a:rPr lang="en-US" sz="1200" dirty="0" err="1">
                          <a:effectLst/>
                        </a:rPr>
                        <a:t>pha</a:t>
                      </a:r>
                      <a:endParaRPr lang="en-US" sz="1200" dirty="0">
                        <a:effectLst/>
                      </a:endParaRPr>
                    </a:p>
                  </a:txBody>
                  <a:tcPr anchor="ctr"/>
                </a:tc>
                <a:tc>
                  <a:txBody>
                    <a:bodyPr/>
                    <a:lstStyle/>
                    <a:p>
                      <a:pPr fontAlgn="ctr"/>
                      <a:r>
                        <a:rPr lang="en-US" sz="1200" dirty="0">
                          <a:effectLst/>
                        </a:rPr>
                        <a:t>Potentially hazardous asteroid (target)</a:t>
                      </a:r>
                    </a:p>
                  </a:txBody>
                  <a:tcPr anchor="ctr"/>
                </a:tc>
                <a:extLst>
                  <a:ext uri="{0D108BD9-81ED-4DB2-BD59-A6C34878D82A}">
                    <a16:rowId xmlns:a16="http://schemas.microsoft.com/office/drawing/2014/main" val="2965426499"/>
                  </a:ext>
                </a:extLst>
              </a:tr>
              <a:tr h="231195">
                <a:tc>
                  <a:txBody>
                    <a:bodyPr/>
                    <a:lstStyle/>
                    <a:p>
                      <a:pPr fontAlgn="ctr"/>
                      <a:r>
                        <a:rPr lang="en-US" sz="1200">
                          <a:effectLst/>
                        </a:rPr>
                        <a:t>e</a:t>
                      </a:r>
                    </a:p>
                  </a:txBody>
                  <a:tcPr anchor="ctr"/>
                </a:tc>
                <a:tc>
                  <a:txBody>
                    <a:bodyPr/>
                    <a:lstStyle/>
                    <a:p>
                      <a:pPr fontAlgn="ctr"/>
                      <a:r>
                        <a:rPr lang="en-US" sz="1200" dirty="0">
                          <a:effectLst/>
                        </a:rPr>
                        <a:t>eccentricity</a:t>
                      </a:r>
                    </a:p>
                  </a:txBody>
                  <a:tcPr anchor="ctr"/>
                </a:tc>
                <a:extLst>
                  <a:ext uri="{0D108BD9-81ED-4DB2-BD59-A6C34878D82A}">
                    <a16:rowId xmlns:a16="http://schemas.microsoft.com/office/drawing/2014/main" val="140082755"/>
                  </a:ext>
                </a:extLst>
              </a:tr>
              <a:tr h="231195">
                <a:tc>
                  <a:txBody>
                    <a:bodyPr/>
                    <a:lstStyle/>
                    <a:p>
                      <a:pPr fontAlgn="ctr"/>
                      <a:r>
                        <a:rPr lang="en-US" sz="1200">
                          <a:effectLst/>
                        </a:rPr>
                        <a:t>a</a:t>
                      </a:r>
                    </a:p>
                  </a:txBody>
                  <a:tcPr anchor="ctr"/>
                </a:tc>
                <a:tc>
                  <a:txBody>
                    <a:bodyPr/>
                    <a:lstStyle/>
                    <a:p>
                      <a:pPr fontAlgn="ctr"/>
                      <a:r>
                        <a:rPr lang="en-US" sz="1200">
                          <a:effectLst/>
                        </a:rPr>
                        <a:t>semimajor axis (au)</a:t>
                      </a:r>
                    </a:p>
                  </a:txBody>
                  <a:tcPr anchor="ctr"/>
                </a:tc>
                <a:extLst>
                  <a:ext uri="{0D108BD9-81ED-4DB2-BD59-A6C34878D82A}">
                    <a16:rowId xmlns:a16="http://schemas.microsoft.com/office/drawing/2014/main" val="938682094"/>
                  </a:ext>
                </a:extLst>
              </a:tr>
              <a:tr h="231195">
                <a:tc>
                  <a:txBody>
                    <a:bodyPr/>
                    <a:lstStyle/>
                    <a:p>
                      <a:pPr fontAlgn="ctr"/>
                      <a:r>
                        <a:rPr lang="en-US" sz="1200" dirty="0">
                          <a:effectLst/>
                        </a:rPr>
                        <a:t>q</a:t>
                      </a:r>
                    </a:p>
                  </a:txBody>
                  <a:tcPr anchor="ctr"/>
                </a:tc>
                <a:tc>
                  <a:txBody>
                    <a:bodyPr/>
                    <a:lstStyle/>
                    <a:p>
                      <a:pPr fontAlgn="ctr"/>
                      <a:r>
                        <a:rPr lang="en-US" sz="1200" dirty="0">
                          <a:effectLst/>
                        </a:rPr>
                        <a:t>perihelion distance (au)</a:t>
                      </a:r>
                    </a:p>
                  </a:txBody>
                  <a:tcPr anchor="ctr"/>
                </a:tc>
                <a:extLst>
                  <a:ext uri="{0D108BD9-81ED-4DB2-BD59-A6C34878D82A}">
                    <a16:rowId xmlns:a16="http://schemas.microsoft.com/office/drawing/2014/main" val="1966129476"/>
                  </a:ext>
                </a:extLst>
              </a:tr>
              <a:tr h="231195">
                <a:tc>
                  <a:txBody>
                    <a:bodyPr/>
                    <a:lstStyle/>
                    <a:p>
                      <a:pPr fontAlgn="ctr"/>
                      <a:r>
                        <a:rPr lang="en-US" sz="1200">
                          <a:effectLst/>
                        </a:rPr>
                        <a:t>i</a:t>
                      </a:r>
                    </a:p>
                  </a:txBody>
                  <a:tcPr anchor="ctr"/>
                </a:tc>
                <a:tc>
                  <a:txBody>
                    <a:bodyPr/>
                    <a:lstStyle/>
                    <a:p>
                      <a:pPr fontAlgn="ctr"/>
                      <a:r>
                        <a:rPr lang="en-US" sz="1200" dirty="0">
                          <a:effectLst/>
                        </a:rPr>
                        <a:t>inclination (deg)</a:t>
                      </a:r>
                    </a:p>
                  </a:txBody>
                  <a:tcPr anchor="ctr"/>
                </a:tc>
                <a:extLst>
                  <a:ext uri="{0D108BD9-81ED-4DB2-BD59-A6C34878D82A}">
                    <a16:rowId xmlns:a16="http://schemas.microsoft.com/office/drawing/2014/main" val="2270392323"/>
                  </a:ext>
                </a:extLst>
              </a:tr>
              <a:tr h="404591">
                <a:tc>
                  <a:txBody>
                    <a:bodyPr/>
                    <a:lstStyle/>
                    <a:p>
                      <a:pPr fontAlgn="ctr"/>
                      <a:r>
                        <a:rPr lang="en-US" sz="1200">
                          <a:effectLst/>
                        </a:rPr>
                        <a:t>om</a:t>
                      </a:r>
                    </a:p>
                  </a:txBody>
                  <a:tcPr anchor="ctr"/>
                </a:tc>
                <a:tc>
                  <a:txBody>
                    <a:bodyPr/>
                    <a:lstStyle/>
                    <a:p>
                      <a:pPr fontAlgn="ctr"/>
                      <a:r>
                        <a:rPr lang="en-US" sz="1200" dirty="0">
                          <a:effectLst/>
                        </a:rPr>
                        <a:t>longitude of the ascending node (deg)</a:t>
                      </a:r>
                    </a:p>
                  </a:txBody>
                  <a:tcPr anchor="ctr"/>
                </a:tc>
                <a:extLst>
                  <a:ext uri="{0D108BD9-81ED-4DB2-BD59-A6C34878D82A}">
                    <a16:rowId xmlns:a16="http://schemas.microsoft.com/office/drawing/2014/main" val="3551544859"/>
                  </a:ext>
                </a:extLst>
              </a:tr>
              <a:tr h="231195">
                <a:tc>
                  <a:txBody>
                    <a:bodyPr/>
                    <a:lstStyle/>
                    <a:p>
                      <a:pPr fontAlgn="ctr"/>
                      <a:r>
                        <a:rPr lang="en-US" sz="1200">
                          <a:effectLst/>
                        </a:rPr>
                        <a:t>w</a:t>
                      </a:r>
                    </a:p>
                  </a:txBody>
                  <a:tcPr anchor="ctr"/>
                </a:tc>
                <a:tc>
                  <a:txBody>
                    <a:bodyPr/>
                    <a:lstStyle/>
                    <a:p>
                      <a:pPr fontAlgn="ctr"/>
                      <a:r>
                        <a:rPr lang="en-US" sz="1200" dirty="0">
                          <a:effectLst/>
                        </a:rPr>
                        <a:t>argument of perihelion (deg)</a:t>
                      </a:r>
                    </a:p>
                  </a:txBody>
                  <a:tcPr anchor="ctr"/>
                </a:tc>
                <a:extLst>
                  <a:ext uri="{0D108BD9-81ED-4DB2-BD59-A6C34878D82A}">
                    <a16:rowId xmlns:a16="http://schemas.microsoft.com/office/drawing/2014/main" val="3178515331"/>
                  </a:ext>
                </a:extLst>
              </a:tr>
              <a:tr h="231195">
                <a:tc>
                  <a:txBody>
                    <a:bodyPr/>
                    <a:lstStyle/>
                    <a:p>
                      <a:pPr fontAlgn="ctr"/>
                      <a:r>
                        <a:rPr lang="en-US" sz="1200">
                          <a:effectLst/>
                        </a:rPr>
                        <a:t>ma</a:t>
                      </a:r>
                    </a:p>
                  </a:txBody>
                  <a:tcPr anchor="ctr"/>
                </a:tc>
                <a:tc>
                  <a:txBody>
                    <a:bodyPr/>
                    <a:lstStyle/>
                    <a:p>
                      <a:pPr fontAlgn="ctr"/>
                      <a:r>
                        <a:rPr lang="en-US" sz="1200">
                          <a:effectLst/>
                        </a:rPr>
                        <a:t>mean anomaly (deg)</a:t>
                      </a:r>
                    </a:p>
                  </a:txBody>
                  <a:tcPr anchor="ctr"/>
                </a:tc>
                <a:extLst>
                  <a:ext uri="{0D108BD9-81ED-4DB2-BD59-A6C34878D82A}">
                    <a16:rowId xmlns:a16="http://schemas.microsoft.com/office/drawing/2014/main" val="3127104607"/>
                  </a:ext>
                </a:extLst>
              </a:tr>
              <a:tr h="404591">
                <a:tc>
                  <a:txBody>
                    <a:bodyPr/>
                    <a:lstStyle/>
                    <a:p>
                      <a:pPr fontAlgn="ctr"/>
                      <a:r>
                        <a:rPr lang="en-US" sz="1200" dirty="0" err="1">
                          <a:effectLst/>
                        </a:rPr>
                        <a:t>tp</a:t>
                      </a:r>
                      <a:endParaRPr lang="en-US" sz="1200" dirty="0">
                        <a:effectLst/>
                      </a:endParaRPr>
                    </a:p>
                  </a:txBody>
                  <a:tcPr anchor="ctr"/>
                </a:tc>
                <a:tc>
                  <a:txBody>
                    <a:bodyPr/>
                    <a:lstStyle/>
                    <a:p>
                      <a:pPr fontAlgn="ctr"/>
                      <a:r>
                        <a:rPr lang="en-US" sz="1200" dirty="0">
                          <a:effectLst/>
                        </a:rPr>
                        <a:t>time of perihelion passage in Julian day form</a:t>
                      </a:r>
                    </a:p>
                  </a:txBody>
                  <a:tcPr anchor="ctr"/>
                </a:tc>
                <a:extLst>
                  <a:ext uri="{0D108BD9-81ED-4DB2-BD59-A6C34878D82A}">
                    <a16:rowId xmlns:a16="http://schemas.microsoft.com/office/drawing/2014/main" val="2842796862"/>
                  </a:ext>
                </a:extLst>
              </a:tr>
              <a:tr h="231195">
                <a:tc>
                  <a:txBody>
                    <a:bodyPr/>
                    <a:lstStyle/>
                    <a:p>
                      <a:pPr fontAlgn="ctr"/>
                      <a:r>
                        <a:rPr lang="en-US" sz="1200">
                          <a:effectLst/>
                        </a:rPr>
                        <a:t>n</a:t>
                      </a:r>
                    </a:p>
                  </a:txBody>
                  <a:tcPr anchor="ctr"/>
                </a:tc>
                <a:tc>
                  <a:txBody>
                    <a:bodyPr/>
                    <a:lstStyle/>
                    <a:p>
                      <a:pPr fontAlgn="ctr"/>
                      <a:r>
                        <a:rPr lang="en-US" sz="1200" dirty="0">
                          <a:effectLst/>
                        </a:rPr>
                        <a:t>mean motion (deg/d)</a:t>
                      </a:r>
                    </a:p>
                  </a:txBody>
                  <a:tcPr anchor="ctr"/>
                </a:tc>
                <a:extLst>
                  <a:ext uri="{0D108BD9-81ED-4DB2-BD59-A6C34878D82A}">
                    <a16:rowId xmlns:a16="http://schemas.microsoft.com/office/drawing/2014/main" val="2996554041"/>
                  </a:ext>
                </a:extLst>
              </a:tr>
              <a:tr h="577988">
                <a:tc>
                  <a:txBody>
                    <a:bodyPr/>
                    <a:lstStyle/>
                    <a:p>
                      <a:pPr fontAlgn="ctr"/>
                      <a:r>
                        <a:rPr lang="en-US" sz="1200" dirty="0" err="1">
                          <a:effectLst/>
                        </a:rPr>
                        <a:t>moid</a:t>
                      </a:r>
                      <a:endParaRPr lang="en-US" sz="1200" dirty="0">
                        <a:effectLst/>
                      </a:endParaRPr>
                    </a:p>
                  </a:txBody>
                  <a:tcPr anchor="ctr"/>
                </a:tc>
                <a:tc>
                  <a:txBody>
                    <a:bodyPr/>
                    <a:lstStyle/>
                    <a:p>
                      <a:pPr fontAlgn="ctr"/>
                      <a:r>
                        <a:rPr lang="en-US" sz="1200" dirty="0">
                          <a:effectLst/>
                        </a:rPr>
                        <a:t>minimum distance between the orbits of Earth and the small-body (au)</a:t>
                      </a:r>
                    </a:p>
                  </a:txBody>
                  <a:tcPr anchor="ctr"/>
                </a:tc>
                <a:extLst>
                  <a:ext uri="{0D108BD9-81ED-4DB2-BD59-A6C34878D82A}">
                    <a16:rowId xmlns:a16="http://schemas.microsoft.com/office/drawing/2014/main" val="2019016207"/>
                  </a:ext>
                </a:extLst>
              </a:tr>
              <a:tr h="577988">
                <a:tc>
                  <a:txBody>
                    <a:bodyPr/>
                    <a:lstStyle/>
                    <a:p>
                      <a:pPr fontAlgn="ctr"/>
                      <a:r>
                        <a:rPr lang="en-US" sz="1200">
                          <a:effectLst/>
                        </a:rPr>
                        <a:t>H</a:t>
                      </a:r>
                    </a:p>
                  </a:txBody>
                  <a:tcPr anchor="ctr"/>
                </a:tc>
                <a:tc>
                  <a:txBody>
                    <a:bodyPr/>
                    <a:lstStyle/>
                    <a:p>
                      <a:pPr fontAlgn="ctr"/>
                      <a:r>
                        <a:rPr lang="en-US" sz="1200" dirty="0">
                          <a:effectLst/>
                        </a:rPr>
                        <a:t>absolute magnitude (magnitude at 1 au from the Sun and the observer)</a:t>
                      </a:r>
                    </a:p>
                  </a:txBody>
                  <a:tcPr anchor="ctr"/>
                </a:tc>
                <a:extLst>
                  <a:ext uri="{0D108BD9-81ED-4DB2-BD59-A6C34878D82A}">
                    <a16:rowId xmlns:a16="http://schemas.microsoft.com/office/drawing/2014/main" val="2694512456"/>
                  </a:ext>
                </a:extLst>
              </a:tr>
              <a:tr h="577988">
                <a:tc>
                  <a:txBody>
                    <a:bodyPr/>
                    <a:lstStyle/>
                    <a:p>
                      <a:pPr fontAlgn="ctr"/>
                      <a:r>
                        <a:rPr lang="en-US" sz="1200" dirty="0" err="1">
                          <a:effectLst/>
                        </a:rPr>
                        <a:t>data_arc</a:t>
                      </a:r>
                      <a:endParaRPr lang="en-US" sz="1200" dirty="0">
                        <a:effectLst/>
                      </a:endParaRPr>
                    </a:p>
                  </a:txBody>
                  <a:tcPr anchor="ctr"/>
                </a:tc>
                <a:tc>
                  <a:txBody>
                    <a:bodyPr/>
                    <a:lstStyle/>
                    <a:p>
                      <a:pPr fontAlgn="ctr"/>
                      <a:r>
                        <a:rPr lang="en-US" sz="1200" dirty="0">
                          <a:effectLst/>
                        </a:rPr>
                        <a:t>number of days spanned by the observations used in the orbit determination</a:t>
                      </a:r>
                    </a:p>
                  </a:txBody>
                  <a:tcPr anchor="ctr"/>
                </a:tc>
                <a:extLst>
                  <a:ext uri="{0D108BD9-81ED-4DB2-BD59-A6C34878D82A}">
                    <a16:rowId xmlns:a16="http://schemas.microsoft.com/office/drawing/2014/main" val="737904687"/>
                  </a:ext>
                </a:extLst>
              </a:tr>
              <a:tr h="577988">
                <a:tc>
                  <a:txBody>
                    <a:bodyPr/>
                    <a:lstStyle/>
                    <a:p>
                      <a:pPr fontAlgn="ctr"/>
                      <a:r>
                        <a:rPr lang="en-US" sz="1200" dirty="0" err="1">
                          <a:effectLst/>
                        </a:rPr>
                        <a:t>n_obs_used</a:t>
                      </a:r>
                      <a:endParaRPr lang="en-US" sz="1200" dirty="0">
                        <a:effectLst/>
                      </a:endParaRPr>
                    </a:p>
                  </a:txBody>
                  <a:tcPr anchor="ctr"/>
                </a:tc>
                <a:tc>
                  <a:txBody>
                    <a:bodyPr/>
                    <a:lstStyle/>
                    <a:p>
                      <a:pPr fontAlgn="ctr"/>
                      <a:r>
                        <a:rPr lang="en-US" sz="1200" dirty="0">
                          <a:effectLst/>
                        </a:rPr>
                        <a:t>total number of observations of all types used in the orbit</a:t>
                      </a:r>
                    </a:p>
                  </a:txBody>
                  <a:tcPr anchor="ctr"/>
                </a:tc>
                <a:extLst>
                  <a:ext uri="{0D108BD9-81ED-4DB2-BD59-A6C34878D82A}">
                    <a16:rowId xmlns:a16="http://schemas.microsoft.com/office/drawing/2014/main" val="674901931"/>
                  </a:ext>
                </a:extLst>
              </a:tr>
            </a:tbl>
          </a:graphicData>
        </a:graphic>
      </p:graphicFrame>
    </p:spTree>
    <p:extLst>
      <p:ext uri="{BB962C8B-B14F-4D97-AF65-F5344CB8AC3E}">
        <p14:creationId xmlns:p14="http://schemas.microsoft.com/office/powerpoint/2010/main" val="84793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Recall previous findings</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8541933" y="2285741"/>
            <a:ext cx="3078078" cy="3528397"/>
          </a:xfrm>
        </p:spPr>
        <p:txBody>
          <a:bodyPr/>
          <a:lstStyle/>
          <a:p>
            <a:r>
              <a:rPr lang="en-US" dirty="0"/>
              <a:t>Initial analysis revealed linear and non linear boundaries between Potentially Hazardous Asteroids (PHA) in various dimensions.</a:t>
            </a:r>
          </a:p>
          <a:p>
            <a:r>
              <a:rPr lang="en-US" dirty="0"/>
              <a:t>Thus we proposed building solutions of varying complexity to solve this binary classification problem.</a:t>
            </a:r>
          </a:p>
          <a:p>
            <a:endParaRPr lang="en-US" dirty="0"/>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8" name="Content Placeholder 21">
            <a:extLst>
              <a:ext uri="{FF2B5EF4-FFF2-40B4-BE49-F238E27FC236}">
                <a16:creationId xmlns:a16="http://schemas.microsoft.com/office/drawing/2014/main" id="{A1761F66-DA5A-69AD-0AFF-AD8035E5918F}"/>
              </a:ext>
            </a:extLst>
          </p:cNvPr>
          <p:cNvPicPr>
            <a:picLocks noGrp="1" noChangeAspect="1"/>
          </p:cNvPicPr>
          <p:nvPr/>
        </p:nvPicPr>
        <p:blipFill>
          <a:blip r:embed="rId3"/>
          <a:srcRect/>
          <a:stretch/>
        </p:blipFill>
        <p:spPr>
          <a:xfrm>
            <a:off x="1795937" y="2248178"/>
            <a:ext cx="3487885" cy="2092731"/>
          </a:xfrm>
          <a:prstGeom prst="rect">
            <a:avLst/>
          </a:prstGeom>
        </p:spPr>
      </p:pic>
      <p:pic>
        <p:nvPicPr>
          <p:cNvPr id="9" name="Content Placeholder 3">
            <a:extLst>
              <a:ext uri="{FF2B5EF4-FFF2-40B4-BE49-F238E27FC236}">
                <a16:creationId xmlns:a16="http://schemas.microsoft.com/office/drawing/2014/main" id="{8C18B36D-EC6F-BEA4-D679-4B9FA4F88FA3}"/>
              </a:ext>
            </a:extLst>
          </p:cNvPr>
          <p:cNvPicPr>
            <a:picLocks noGrp="1" noChangeAspect="1"/>
          </p:cNvPicPr>
          <p:nvPr/>
        </p:nvPicPr>
        <p:blipFill rotWithShape="1">
          <a:blip r:embed="rId4"/>
          <a:srcRect r="4396"/>
          <a:stretch/>
        </p:blipFill>
        <p:spPr>
          <a:xfrm>
            <a:off x="5054050" y="2248178"/>
            <a:ext cx="3334549" cy="2092729"/>
          </a:xfrm>
          <a:prstGeom prst="rect">
            <a:avLst/>
          </a:prstGeom>
        </p:spPr>
      </p:pic>
      <p:pic>
        <p:nvPicPr>
          <p:cNvPr id="10" name="Content Placeholder 3">
            <a:extLst>
              <a:ext uri="{FF2B5EF4-FFF2-40B4-BE49-F238E27FC236}">
                <a16:creationId xmlns:a16="http://schemas.microsoft.com/office/drawing/2014/main" id="{4297A4A4-C8F8-12BA-65F5-A78989594B3C}"/>
              </a:ext>
            </a:extLst>
          </p:cNvPr>
          <p:cNvPicPr>
            <a:picLocks noGrp="1" noChangeAspect="1"/>
          </p:cNvPicPr>
          <p:nvPr/>
        </p:nvPicPr>
        <p:blipFill>
          <a:blip r:embed="rId5"/>
          <a:srcRect/>
          <a:stretch/>
        </p:blipFill>
        <p:spPr>
          <a:xfrm>
            <a:off x="1795939" y="4318534"/>
            <a:ext cx="3487884" cy="2092730"/>
          </a:xfrm>
          <a:prstGeom prst="rect">
            <a:avLst/>
          </a:prstGeom>
        </p:spPr>
      </p:pic>
      <p:pic>
        <p:nvPicPr>
          <p:cNvPr id="11" name="Content Placeholder 3">
            <a:extLst>
              <a:ext uri="{FF2B5EF4-FFF2-40B4-BE49-F238E27FC236}">
                <a16:creationId xmlns:a16="http://schemas.microsoft.com/office/drawing/2014/main" id="{F7E723E2-69F1-A3D3-11F7-A5619B8C5937}"/>
              </a:ext>
            </a:extLst>
          </p:cNvPr>
          <p:cNvPicPr>
            <a:picLocks noGrp="1" noChangeAspect="1"/>
          </p:cNvPicPr>
          <p:nvPr/>
        </p:nvPicPr>
        <p:blipFill rotWithShape="1">
          <a:blip r:embed="rId6"/>
          <a:srcRect t="12039" b="8880"/>
          <a:stretch/>
        </p:blipFill>
        <p:spPr>
          <a:xfrm>
            <a:off x="5080749" y="4318534"/>
            <a:ext cx="3307850" cy="209273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Models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Simple to complex</a:t>
            </a:r>
          </a:p>
        </p:txBody>
      </p:sp>
    </p:spTree>
    <p:extLst>
      <p:ext uri="{BB962C8B-B14F-4D97-AF65-F5344CB8AC3E}">
        <p14:creationId xmlns:p14="http://schemas.microsoft.com/office/powerpoint/2010/main" val="6404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
        <p:nvSpPr>
          <p:cNvPr id="11" name="Content Placeholder 10">
            <a:extLst>
              <a:ext uri="{FF2B5EF4-FFF2-40B4-BE49-F238E27FC236}">
                <a16:creationId xmlns:a16="http://schemas.microsoft.com/office/drawing/2014/main" id="{3A1C0367-DB45-8B2F-7E41-DC1C0818122F}"/>
              </a:ext>
            </a:extLst>
          </p:cNvPr>
          <p:cNvSpPr>
            <a:spLocks noGrp="1"/>
          </p:cNvSpPr>
          <p:nvPr>
            <p:ph sz="quarter" idx="36"/>
          </p:nvPr>
        </p:nvSpPr>
        <p:spPr>
          <a:xfrm>
            <a:off x="6995159" y="3056060"/>
            <a:ext cx="4227332" cy="2309840"/>
          </a:xfrm>
        </p:spPr>
        <p:txBody>
          <a:bodyPr/>
          <a:lstStyle/>
          <a:p>
            <a:pPr marL="285750" indent="-285750">
              <a:buFont typeface="Arial" panose="020B0604020202020204" pitchFamily="34" charset="0"/>
              <a:buChar char="•"/>
            </a:pPr>
            <a:r>
              <a:rPr lang="en-US" dirty="0"/>
              <a:t>Visibly linear boundaries suggest simple bivariate linear models would perform well</a:t>
            </a:r>
          </a:p>
          <a:p>
            <a:pPr marL="285750" indent="-285750">
              <a:buFont typeface="Arial" panose="020B0604020202020204" pitchFamily="34" charset="0"/>
              <a:buChar char="•"/>
            </a:pPr>
            <a:r>
              <a:rPr lang="en-US" dirty="0"/>
              <a:t>Logistic Regression, LDA, and SVM with a Linear Kernel  would theoretically perform well</a:t>
            </a:r>
          </a:p>
        </p:txBody>
      </p:sp>
    </p:spTree>
    <p:extLst>
      <p:ext uri="{BB962C8B-B14F-4D97-AF65-F5344CB8AC3E}">
        <p14:creationId xmlns:p14="http://schemas.microsoft.com/office/powerpoint/2010/main" val="40501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9</a:t>
            </a:fld>
            <a:endParaRPr lang="en-US" dirty="0"/>
          </a:p>
        </p:txBody>
      </p:sp>
      <p:pic>
        <p:nvPicPr>
          <p:cNvPr id="4" name="Content Placeholder 3">
            <a:extLst>
              <a:ext uri="{FF2B5EF4-FFF2-40B4-BE49-F238E27FC236}">
                <a16:creationId xmlns:a16="http://schemas.microsoft.com/office/drawing/2014/main" id="{1C636B49-B78E-5513-4B9E-64C1A28F0921}"/>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287981880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335</TotalTime>
  <Words>1940</Words>
  <Application>Microsoft Office PowerPoint</Application>
  <PresentationFormat>Widescreen</PresentationFormat>
  <Paragraphs>443</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Nova</vt:lpstr>
      <vt:lpstr>Biome</vt:lpstr>
      <vt:lpstr>Calibri</vt:lpstr>
      <vt:lpstr>IBM Plex Sans</vt:lpstr>
      <vt:lpstr>Segoe UI</vt:lpstr>
      <vt:lpstr>Custom</vt:lpstr>
      <vt:lpstr>Identifying  hazardous asteroids</vt:lpstr>
      <vt:lpstr>Agenda</vt:lpstr>
      <vt:lpstr>Project Purpose</vt:lpstr>
      <vt:lpstr>The Data</vt:lpstr>
      <vt:lpstr>Key Features</vt:lpstr>
      <vt:lpstr>Recall previous findings</vt:lpstr>
      <vt:lpstr>The Models</vt:lpstr>
      <vt:lpstr>Absolute Magnitude vs. Eccentricity</vt:lpstr>
      <vt:lpstr>Absolute Magnitude vs. Eccentricity</vt:lpstr>
      <vt:lpstr>Jupiter Min Orbit Distance vs. Eccentricity</vt:lpstr>
      <vt:lpstr>Jupiter Min Orbit Distance vs. Eccentricity</vt:lpstr>
      <vt:lpstr>Argument of Perihelion vs. Perihelion Distance</vt:lpstr>
      <vt:lpstr>k nearest neighbors initial model</vt:lpstr>
      <vt:lpstr>k nearest neighbors  Full features &amp; grid search</vt:lpstr>
      <vt:lpstr>k nearest neighbors  2-component pca</vt:lpstr>
      <vt:lpstr>Ensemble methods</vt:lpstr>
      <vt:lpstr>Gradient boosting machine</vt:lpstr>
      <vt:lpstr>GBM Results catboost has the best overall performance</vt:lpstr>
      <vt:lpstr>Neural network – Background</vt:lpstr>
      <vt:lpstr>Neural network – How do they work?</vt:lpstr>
      <vt:lpstr>Neural network – How do they work?</vt:lpstr>
      <vt:lpstr>Neural network – Approach</vt:lpstr>
      <vt:lpstr>Neural network – Results and Considerations</vt:lpstr>
      <vt:lpstr>The analysis</vt:lpstr>
      <vt:lpstr>Final model selection</vt:lpstr>
      <vt:lpstr>Learnings and conclusions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hazardous asteroids</dc:title>
  <dc:creator>Erin Brownell</dc:creator>
  <cp:lastModifiedBy>Erin Brownell</cp:lastModifiedBy>
  <cp:revision>219</cp:revision>
  <dcterms:created xsi:type="dcterms:W3CDTF">2024-08-07T23:02:54Z</dcterms:created>
  <dcterms:modified xsi:type="dcterms:W3CDTF">2024-08-17T14:53:22Z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