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59" r:id="rId6"/>
    <p:sldId id="375" r:id="rId7"/>
    <p:sldId id="365" r:id="rId8"/>
    <p:sldId id="376" r:id="rId9"/>
    <p:sldId id="382" r:id="rId10"/>
    <p:sldId id="383" r:id="rId11"/>
    <p:sldId id="389" r:id="rId12"/>
    <p:sldId id="388" r:id="rId13"/>
    <p:sldId id="386" r:id="rId14"/>
    <p:sldId id="387" r:id="rId15"/>
    <p:sldId id="391" r:id="rId16"/>
    <p:sldId id="396" r:id="rId17"/>
    <p:sldId id="392" r:id="rId18"/>
    <p:sldId id="393" r:id="rId19"/>
    <p:sldId id="379" r:id="rId20"/>
    <p:sldId id="380" r:id="rId21"/>
    <p:sldId id="394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Payne" userId="d4c7b06178892ef0" providerId="LiveId" clId="{BA86C812-A054-40BE-A455-4E626BB97C3F}"/>
    <pc:docChg chg="custSel modSld">
      <pc:chgData name="Emily Payne" userId="d4c7b06178892ef0" providerId="LiveId" clId="{BA86C812-A054-40BE-A455-4E626BB97C3F}" dt="2024-08-10T03:39:18.309" v="93" actId="572"/>
      <pc:docMkLst>
        <pc:docMk/>
      </pc:docMkLst>
      <pc:sldChg chg="addSp delSp modSp mod">
        <pc:chgData name="Emily Payne" userId="d4c7b06178892ef0" providerId="LiveId" clId="{BA86C812-A054-40BE-A455-4E626BB97C3F}" dt="2024-08-10T03:39:18.309" v="93" actId="572"/>
        <pc:sldMkLst>
          <pc:docMk/>
          <pc:sldMk cId="3214752982" sldId="389"/>
        </pc:sldMkLst>
        <pc:spChg chg="del">
          <ac:chgData name="Emily Payne" userId="d4c7b06178892ef0" providerId="LiveId" clId="{BA86C812-A054-40BE-A455-4E626BB97C3F}" dt="2024-08-10T03:38:14.742" v="81" actId="478"/>
          <ac:spMkLst>
            <pc:docMk/>
            <pc:sldMk cId="3214752982" sldId="389"/>
            <ac:spMk id="4" creationId="{3770D91C-D5C0-248C-26D3-DE7C7C72E632}"/>
          </ac:spMkLst>
        </pc:spChg>
        <pc:spChg chg="del">
          <ac:chgData name="Emily Payne" userId="d4c7b06178892ef0" providerId="LiveId" clId="{BA86C812-A054-40BE-A455-4E626BB97C3F}" dt="2024-08-10T03:38:18.724" v="83" actId="478"/>
          <ac:spMkLst>
            <pc:docMk/>
            <pc:sldMk cId="3214752982" sldId="389"/>
            <ac:spMk id="7" creationId="{B551819E-73E8-22E7-ED35-50257F961EE9}"/>
          </ac:spMkLst>
        </pc:spChg>
        <pc:spChg chg="add mod">
          <ac:chgData name="Emily Payne" userId="d4c7b06178892ef0" providerId="LiveId" clId="{BA86C812-A054-40BE-A455-4E626BB97C3F}" dt="2024-08-10T03:20:56.495" v="67" actId="1076"/>
          <ac:spMkLst>
            <pc:docMk/>
            <pc:sldMk cId="3214752982" sldId="389"/>
            <ac:spMk id="17" creationId="{46EA13FE-E1AE-B9FD-BBC4-41A3B9FE78CC}"/>
          </ac:spMkLst>
        </pc:spChg>
        <pc:spChg chg="add mod">
          <ac:chgData name="Emily Payne" userId="d4c7b06178892ef0" providerId="LiveId" clId="{BA86C812-A054-40BE-A455-4E626BB97C3F}" dt="2024-08-10T03:20:40.832" v="56" actId="1076"/>
          <ac:spMkLst>
            <pc:docMk/>
            <pc:sldMk cId="3214752982" sldId="389"/>
            <ac:spMk id="18" creationId="{20A2DF46-9ED7-1865-A7E7-75467052AA74}"/>
          </ac:spMkLst>
        </pc:spChg>
        <pc:spChg chg="add del mod">
          <ac:chgData name="Emily Payne" userId="d4c7b06178892ef0" providerId="LiveId" clId="{BA86C812-A054-40BE-A455-4E626BB97C3F}" dt="2024-08-10T03:38:16.820" v="82" actId="478"/>
          <ac:spMkLst>
            <pc:docMk/>
            <pc:sldMk cId="3214752982" sldId="389"/>
            <ac:spMk id="22" creationId="{8467E15B-DD23-C9AC-C87D-1FAE19BB6A81}"/>
          </ac:spMkLst>
        </pc:spChg>
        <pc:spChg chg="add del mod">
          <ac:chgData name="Emily Payne" userId="d4c7b06178892ef0" providerId="LiveId" clId="{BA86C812-A054-40BE-A455-4E626BB97C3F}" dt="2024-08-10T03:38:21.831" v="85" actId="478"/>
          <ac:spMkLst>
            <pc:docMk/>
            <pc:sldMk cId="3214752982" sldId="389"/>
            <ac:spMk id="24" creationId="{C726B2DA-4844-286E-99F8-F1CC64AF77CA}"/>
          </ac:spMkLst>
        </pc:spChg>
        <pc:graphicFrameChg chg="mod modGraphic">
          <ac:chgData name="Emily Payne" userId="d4c7b06178892ef0" providerId="LiveId" clId="{BA86C812-A054-40BE-A455-4E626BB97C3F}" dt="2024-08-10T03:39:18.309" v="93" actId="572"/>
          <ac:graphicFrameMkLst>
            <pc:docMk/>
            <pc:sldMk cId="3214752982" sldId="389"/>
            <ac:graphicFrameMk id="14" creationId="{7792D6D1-CB10-12E0-10B0-6D2CC6C70A80}"/>
          </ac:graphicFrameMkLst>
        </pc:graphicFrameChg>
        <pc:picChg chg="mod">
          <ac:chgData name="Emily Payne" userId="d4c7b06178892ef0" providerId="LiveId" clId="{BA86C812-A054-40BE-A455-4E626BB97C3F}" dt="2024-08-10T03:22:15.014" v="78" actId="14100"/>
          <ac:picMkLst>
            <pc:docMk/>
            <pc:sldMk cId="3214752982" sldId="389"/>
            <ac:picMk id="11" creationId="{1592C08E-21BC-3194-80F3-A1A9F9FBCB78}"/>
          </ac:picMkLst>
        </pc:picChg>
        <pc:picChg chg="add del mod">
          <ac:chgData name="Emily Payne" userId="d4c7b06178892ef0" providerId="LiveId" clId="{BA86C812-A054-40BE-A455-4E626BB97C3F}" dt="2024-08-10T03:21:26.826" v="68" actId="478"/>
          <ac:picMkLst>
            <pc:docMk/>
            <pc:sldMk cId="3214752982" sldId="389"/>
            <ac:picMk id="16" creationId="{04EF14B7-57F1-DF2C-9A32-E526894120D7}"/>
          </ac:picMkLst>
        </pc:picChg>
        <pc:picChg chg="add mod">
          <ac:chgData name="Emily Payne" userId="d4c7b06178892ef0" providerId="LiveId" clId="{BA86C812-A054-40BE-A455-4E626BB97C3F}" dt="2024-08-10T03:38:44.422" v="90" actId="1076"/>
          <ac:picMkLst>
            <pc:docMk/>
            <pc:sldMk cId="3214752982" sldId="389"/>
            <ac:picMk id="20" creationId="{72C10142-A1CA-BCA4-FCC2-B2C4464E6D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7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67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5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952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0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4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n-valdes/EN625.742_group_project/tree/ma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Identifying </a:t>
            </a:r>
            <a:br>
              <a:rPr lang="en-US" dirty="0"/>
            </a:br>
            <a:r>
              <a:rPr lang="en-US" dirty="0"/>
              <a:t>hazardous asteroids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8" y="3698404"/>
            <a:ext cx="9733935" cy="2577772"/>
          </a:xfrm>
        </p:spPr>
        <p:txBody>
          <a:bodyPr/>
          <a:lstStyle/>
          <a:p>
            <a:r>
              <a:rPr lang="en-US" dirty="0"/>
              <a:t>Team: Asteroid M</a:t>
            </a:r>
          </a:p>
          <a:p>
            <a:r>
              <a:rPr lang="en-US" sz="2000" dirty="0"/>
              <a:t>Erin Valdes, Marc </a:t>
            </a:r>
            <a:r>
              <a:rPr lang="en-US" sz="2000" dirty="0" err="1"/>
              <a:t>Papandreadis</a:t>
            </a:r>
            <a:r>
              <a:rPr lang="en-US" sz="2000" dirty="0"/>
              <a:t>, </a:t>
            </a:r>
          </a:p>
          <a:p>
            <a:r>
              <a:rPr lang="en-US" sz="2000" dirty="0"/>
              <a:t>Matthew Waring, Emily Payne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quadratic discriminant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42670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298590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Gradient boosting machine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128883" y="2163614"/>
            <a:ext cx="6315069" cy="37237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Gradient boosting machines rely on sequentially training weak decision tree learners. At each iteration, a new tree is fit to the gradient (negative derivative) of the loss function and the new estimator is added to the previous according to </a:t>
            </a:r>
            <a:r>
              <a:rPr lang="en-US">
                <a:cs typeface="Biome"/>
              </a:rPr>
              <a:t>some learning rate or calculated weight. </a:t>
            </a:r>
            <a:endParaRPr lang="en-US"/>
          </a:p>
          <a:p>
            <a:r>
              <a:rPr lang="en-US" dirty="0">
                <a:cs typeface="Biome"/>
              </a:rPr>
              <a:t>Packages Used: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>
                <a:cs typeface="Biome"/>
              </a:rPr>
              <a:t>LightGBM</a:t>
            </a:r>
            <a:r>
              <a:rPr lang="en-US" dirty="0">
                <a:cs typeface="Biome"/>
              </a:rPr>
              <a:t> – faster convergence, prone to overfitting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Biome"/>
              </a:rPr>
              <a:t>XGBoost</a:t>
            </a:r>
            <a:r>
              <a:rPr lang="en-US" dirty="0">
                <a:cs typeface="Biome"/>
              </a:rPr>
              <a:t> – optimized with parallel computing</a:t>
            </a:r>
            <a:endParaRPr lang="en-US" dirty="0" err="1"/>
          </a:p>
          <a:p>
            <a:pPr marL="342900" indent="-342900">
              <a:buAutoNum type="arabicPeriod"/>
            </a:pPr>
            <a:r>
              <a:rPr lang="en-US" dirty="0" err="1">
                <a:cs typeface="Biome"/>
              </a:rPr>
              <a:t>CatBoost</a:t>
            </a:r>
            <a:r>
              <a:rPr lang="en-US" dirty="0">
                <a:cs typeface="Biome"/>
              </a:rPr>
              <a:t> – balanced trees with the same conditions in each tree</a:t>
            </a:r>
            <a:endParaRPr lang="en-US" dirty="0" err="1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BE9B27-E554-2251-B4B4-A09EC653B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3607"/>
              </p:ext>
            </p:extLst>
          </p:nvPr>
        </p:nvGraphicFramePr>
        <p:xfrm>
          <a:off x="690113" y="2314754"/>
          <a:ext cx="4217624" cy="35588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7227">
                  <a:extLst>
                    <a:ext uri="{9D8B030D-6E8A-4147-A177-3AD203B41FA5}">
                      <a16:colId xmlns:a16="http://schemas.microsoft.com/office/drawing/2014/main" val="199317671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1564829864"/>
                    </a:ext>
                  </a:extLst>
                </a:gridCol>
                <a:gridCol w="960118">
                  <a:extLst>
                    <a:ext uri="{9D8B030D-6E8A-4147-A177-3AD203B41FA5}">
                      <a16:colId xmlns:a16="http://schemas.microsoft.com/office/drawing/2014/main" val="2057415874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67875205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Best GS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44662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N_est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=100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Max_depth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 = 5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Num_leaves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 =31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84723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N_est</a:t>
                      </a:r>
                      <a:r>
                        <a:rPr lang="en-US" sz="1200" b="1" dirty="0"/>
                        <a:t>=100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Max_depth</a:t>
                      </a:r>
                      <a:r>
                        <a:rPr lang="en-US" sz="1200" b="1" dirty="0"/>
                        <a:t>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33141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r>
                        <a:rPr lang="en-US" sz="1200" b="1" err="1"/>
                        <a:t>CatB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Lr = 0.1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 i="0" u="none" strike="noStrike" noProof="0" err="1">
                          <a:solidFill>
                            <a:srgbClr val="000000"/>
                          </a:solidFill>
                          <a:latin typeface="Arial Nova"/>
                        </a:rPr>
                        <a:t>N_est</a:t>
                      </a: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Arial Nova"/>
                        </a:rPr>
                        <a:t> = 200</a:t>
                      </a:r>
                      <a:endParaRPr lang="en-US" sz="1200" b="1" dirty="0"/>
                    </a:p>
                    <a:p>
                      <a:pPr lvl="0">
                        <a:buNone/>
                      </a:pPr>
                      <a:r>
                        <a:rPr lang="en-US" sz="1200" b="1" err="1"/>
                        <a:t>Max_depth</a:t>
                      </a:r>
                      <a:r>
                        <a:rPr lang="en-US" sz="1200" b="1" dirty="0"/>
                        <a:t>=7</a:t>
                      </a:r>
                    </a:p>
                    <a:p>
                      <a:pPr lvl="0"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dirty="0"/>
                        <a:t>&lt;15m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4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4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19F5-4752-0E9C-6706-925E820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GBM 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E9FA-1428-BEB5-E3E7-A2A596A2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A chart of a catboost confusion matrix&#10;&#10;Description automatically generated">
            <a:extLst>
              <a:ext uri="{FF2B5EF4-FFF2-40B4-BE49-F238E27FC236}">
                <a16:creationId xmlns:a16="http://schemas.microsoft.com/office/drawing/2014/main" id="{18929DCA-5860-D3C2-039A-79AEA6F3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0" y="2247084"/>
            <a:ext cx="4532682" cy="3753813"/>
          </a:xfrm>
          <a:prstGeom prst="rect">
            <a:avLst/>
          </a:prstGeom>
          <a:noFill/>
        </p:spPr>
      </p:pic>
      <p:pic>
        <p:nvPicPr>
          <p:cNvPr id="11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CE549FF4-9082-984C-B9D4-2AA2FD8E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72" y="2245863"/>
            <a:ext cx="6139520" cy="37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259258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Comparing model costs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388687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Final model selection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Compare scores for all models here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787105987"/>
              </p:ext>
            </p:extLst>
          </p:nvPr>
        </p:nvGraphicFramePr>
        <p:xfrm>
          <a:off x="5067300" y="404813"/>
          <a:ext cx="6705602" cy="19393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Model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Accuracy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F1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Runtime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99.8%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0.986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&lt;15m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Learnings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4A01-85F3-FE51-7705-E7B77D61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CDF1-EE25-81F7-CFF9-21079A12BE9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8732533" cy="3528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C86C7-EA41-EF73-3A64-076F1C7D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For more information, please see our </a:t>
            </a:r>
            <a:r>
              <a:rPr lang="en-US" dirty="0">
                <a:hlinkClick r:id="rId3"/>
              </a:rPr>
              <a:t>code base on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Project Purpose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probability of an asteroid striking Earth and causing serious damage is very remote, but the devastating consequences of such an impact make predicting their trajectories an important study</a:t>
            </a:r>
          </a:p>
          <a:p>
            <a:r>
              <a:rPr lang="en-US" dirty="0">
                <a:cs typeface="Biome"/>
              </a:rPr>
              <a:t>NASA’s Jet Propulsion Lab Solar System Dynamics group provides orbits and ephemerides (trajectories) for all known natural objects, including near-earth asteroids</a:t>
            </a:r>
          </a:p>
          <a:p>
            <a:r>
              <a:rPr lang="en-US" dirty="0"/>
              <a:t>The goal of this project is to develop a machine learning model that can predict the label of an asteroid, “Potentially Hazardous” or “Not Potentially Hazardous”, based on orbit and </a:t>
            </a:r>
            <a:r>
              <a:rPr lang="en-US" dirty="0" err="1"/>
              <a:t>ephemeride</a:t>
            </a:r>
            <a:r>
              <a:rPr lang="en-US" dirty="0"/>
              <a:t>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Initial Findings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Recall previous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541933" y="2285741"/>
            <a:ext cx="3078078" cy="3528397"/>
          </a:xfrm>
        </p:spPr>
        <p:txBody>
          <a:bodyPr/>
          <a:lstStyle/>
          <a:p>
            <a:r>
              <a:rPr lang="en-US" dirty="0"/>
              <a:t>Initial analysis revealed linear and non linear boundaries between Potentially Hazardous Asteroids (PHA) in various dimensions.</a:t>
            </a:r>
          </a:p>
          <a:p>
            <a:r>
              <a:rPr lang="en-US" dirty="0"/>
              <a:t>Thus we proposed building solutions of varying complexity to solve this binary classification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21">
            <a:extLst>
              <a:ext uri="{FF2B5EF4-FFF2-40B4-BE49-F238E27FC236}">
                <a16:creationId xmlns:a16="http://schemas.microsoft.com/office/drawing/2014/main" id="{A1761F66-DA5A-69AD-0AFF-AD8035E5918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/>
          <a:stretch/>
        </p:blipFill>
        <p:spPr>
          <a:xfrm>
            <a:off x="1795937" y="2248178"/>
            <a:ext cx="3487885" cy="2092731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8C18B36D-EC6F-BEA4-D679-4B9FA4F88FA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r="4396"/>
          <a:stretch/>
        </p:blipFill>
        <p:spPr>
          <a:xfrm>
            <a:off x="5054050" y="2248178"/>
            <a:ext cx="3334549" cy="2092729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297A4A4-C8F8-12BA-65F5-A78989594B3C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rcRect/>
          <a:stretch/>
        </p:blipFill>
        <p:spPr>
          <a:xfrm>
            <a:off x="1795939" y="4318534"/>
            <a:ext cx="3487884" cy="2092730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7E723E2-69F1-A3D3-11F7-A5619B8C593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6"/>
          <a:srcRect t="12039" b="8880"/>
          <a:stretch/>
        </p:blipFill>
        <p:spPr>
          <a:xfrm>
            <a:off x="5080749" y="4318534"/>
            <a:ext cx="3307850" cy="20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The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Simple to complex</a:t>
            </a:r>
          </a:p>
        </p:txBody>
      </p:sp>
    </p:spTree>
    <p:extLst>
      <p:ext uri="{BB962C8B-B14F-4D97-AF65-F5344CB8AC3E}">
        <p14:creationId xmlns:p14="http://schemas.microsoft.com/office/powerpoint/2010/main" val="64041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190374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92C58-2119-0222-C873-5CC2869E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165" y="624254"/>
            <a:ext cx="3388155" cy="254629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2C08E-21BC-3194-80F3-A1A9F9FBC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65" y="3397903"/>
            <a:ext cx="3445537" cy="2688841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792D6D1-CB10-12E0-10B0-6D2CC6C7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25177"/>
              </p:ext>
            </p:extLst>
          </p:nvPr>
        </p:nvGraphicFramePr>
        <p:xfrm>
          <a:off x="552227" y="2815402"/>
          <a:ext cx="2855316" cy="313823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27658">
                  <a:extLst>
                    <a:ext uri="{9D8B030D-6E8A-4147-A177-3AD203B41FA5}">
                      <a16:colId xmlns:a16="http://schemas.microsoft.com/office/drawing/2014/main" val="2375982058"/>
                    </a:ext>
                  </a:extLst>
                </a:gridCol>
                <a:gridCol w="1427658">
                  <a:extLst>
                    <a:ext uri="{9D8B030D-6E8A-4147-A177-3AD203B41FA5}">
                      <a16:colId xmlns:a16="http://schemas.microsoft.com/office/drawing/2014/main" val="2432343445"/>
                    </a:ext>
                  </a:extLst>
                </a:gridCol>
              </a:tblGrid>
              <a:tr h="369204">
                <a:tc>
                  <a:txBody>
                    <a:bodyPr/>
                    <a:lstStyle/>
                    <a:p>
                      <a:r>
                        <a:rPr lang="en-US" sz="1400" dirty="0"/>
                        <a:t>KNN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07430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0.1876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98059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dirty="0"/>
                        <a:t>ROC/AUC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66262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for 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09654"/>
                  </a:ext>
                </a:extLst>
              </a:tr>
              <a:tr h="64610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for Class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76724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0.2299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30846"/>
                  </a:ext>
                </a:extLst>
              </a:tr>
              <a:tr h="3692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9592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6EA13FE-E1AE-B9FD-BBC4-41A3B9FE78CC}"/>
              </a:ext>
            </a:extLst>
          </p:cNvPr>
          <p:cNvSpPr txBox="1"/>
          <p:nvPr/>
        </p:nvSpPr>
        <p:spPr>
          <a:xfrm>
            <a:off x="4915132" y="5200081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2DF46-9ED7-1865-A7E7-75467052AA74}"/>
              </a:ext>
            </a:extLst>
          </p:cNvPr>
          <p:cNvSpPr txBox="1"/>
          <p:nvPr/>
        </p:nvSpPr>
        <p:spPr>
          <a:xfrm>
            <a:off x="6261610" y="5200082"/>
            <a:ext cx="7540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C10142-A1CA-BCA4-FCC2-B2C4464E6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170" y="2436088"/>
            <a:ext cx="4242047" cy="329304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147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Some info about the model/how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51819E-73E8-22E7-ED35-50257F961EE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 in a table</a:t>
            </a:r>
          </a:p>
        </p:txBody>
      </p:sp>
    </p:spTree>
    <p:extLst>
      <p:ext uri="{BB962C8B-B14F-4D97-AF65-F5344CB8AC3E}">
        <p14:creationId xmlns:p14="http://schemas.microsoft.com/office/powerpoint/2010/main" val="15684661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118</TotalTime>
  <Words>539</Words>
  <Application>Microsoft Office PowerPoint</Application>
  <PresentationFormat>Widescreen</PresentationFormat>
  <Paragraphs>138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Biome</vt:lpstr>
      <vt:lpstr>Calibri</vt:lpstr>
      <vt:lpstr>Segoe UI</vt:lpstr>
      <vt:lpstr>Custom</vt:lpstr>
      <vt:lpstr>Identifying  hazardous asteroids</vt:lpstr>
      <vt:lpstr>Agenda</vt:lpstr>
      <vt:lpstr>Project Purpose</vt:lpstr>
      <vt:lpstr>The Data</vt:lpstr>
      <vt:lpstr>Recall previous findings</vt:lpstr>
      <vt:lpstr>The Models</vt:lpstr>
      <vt:lpstr>Logistic regression</vt:lpstr>
      <vt:lpstr>k nearest neighbors</vt:lpstr>
      <vt:lpstr>Linear discriminant analysis</vt:lpstr>
      <vt:lpstr>quadratic discriminant analysis</vt:lpstr>
      <vt:lpstr>Support vector machine</vt:lpstr>
      <vt:lpstr>Gradient boosting machine</vt:lpstr>
      <vt:lpstr>GBM Results</vt:lpstr>
      <vt:lpstr>Neural network</vt:lpstr>
      <vt:lpstr>The analysis</vt:lpstr>
      <vt:lpstr>Final model selection</vt:lpstr>
      <vt:lpstr>Learnings and conclusions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 hazardous asteroids</dc:title>
  <dc:creator>Erin Brownell</dc:creator>
  <cp:lastModifiedBy>Emily Payne</cp:lastModifiedBy>
  <cp:revision>154</cp:revision>
  <dcterms:created xsi:type="dcterms:W3CDTF">2024-08-07T23:02:54Z</dcterms:created>
  <dcterms:modified xsi:type="dcterms:W3CDTF">2024-08-10T03:39:23Z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