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259" r:id="rId6"/>
    <p:sldId id="262" r:id="rId7"/>
    <p:sldId id="263" r:id="rId8"/>
    <p:sldId id="257" r:id="rId9"/>
    <p:sldId id="258" r:id="rId10"/>
    <p:sldId id="261" r:id="rId11"/>
    <p:sldId id="275" r:id="rId12"/>
    <p:sldId id="265" r:id="rId13"/>
    <p:sldId id="269" r:id="rId14"/>
    <p:sldId id="270" r:id="rId15"/>
    <p:sldId id="271" r:id="rId16"/>
    <p:sldId id="272"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2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72" autoAdjust="0"/>
  </p:normalViewPr>
  <p:slideViewPr>
    <p:cSldViewPr snapToGrid="0" showGuides="1">
      <p:cViewPr>
        <p:scale>
          <a:sx n="97" d="100"/>
          <a:sy n="97" d="100"/>
        </p:scale>
        <p:origin x="68" y="-20"/>
      </p:cViewPr>
      <p:guideLst>
        <p:guide orient="horz" pos="2160"/>
        <p:guide pos="3840"/>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BC2305-9043-45AE-B8A1-6062D50396A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8878E2A-85D5-4000-9B88-C859F52C62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ADE46C-81A1-43FB-B8E4-2C816F921C1C}" type="datetimeFigureOut">
              <a:rPr lang="en-US" smtClean="0"/>
              <a:t>7/9/2024</a:t>
            </a:fld>
            <a:endParaRPr lang="en-US" dirty="0"/>
          </a:p>
        </p:txBody>
      </p:sp>
      <p:sp>
        <p:nvSpPr>
          <p:cNvPr id="4" name="Footer Placeholder 3">
            <a:extLst>
              <a:ext uri="{FF2B5EF4-FFF2-40B4-BE49-F238E27FC236}">
                <a16:creationId xmlns:a16="http://schemas.microsoft.com/office/drawing/2014/main" id="{043B4D7C-FE5D-4098-B2E3-E316DB9314A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458A0E0-112E-4F75-AC4A-C0B7F1AD58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ACE16A-B08D-4117-9FC3-8F9667F4514B}" type="slidenum">
              <a:rPr lang="en-US" smtClean="0"/>
              <a:t>‹#›</a:t>
            </a:fld>
            <a:endParaRPr lang="en-US" dirty="0"/>
          </a:p>
        </p:txBody>
      </p:sp>
    </p:spTree>
    <p:extLst>
      <p:ext uri="{BB962C8B-B14F-4D97-AF65-F5344CB8AC3E}">
        <p14:creationId xmlns:p14="http://schemas.microsoft.com/office/powerpoint/2010/main" val="4082224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2EB95-E92B-4DBE-A5E5-BAD87330878F}" type="datetimeFigureOut">
              <a:rPr lang="en-US" smtClean="0"/>
              <a:t>7/9/2024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67C96-DDCA-4867-8F69-39EABFA21D53}" type="slidenum">
              <a:rPr lang="en-US" smtClean="0"/>
              <a:t>‹#›</a:t>
            </a:fld>
            <a:endParaRPr lang="en-US" dirty="0"/>
          </a:p>
        </p:txBody>
      </p:sp>
    </p:spTree>
    <p:extLst>
      <p:ext uri="{BB962C8B-B14F-4D97-AF65-F5344CB8AC3E}">
        <p14:creationId xmlns:p14="http://schemas.microsoft.com/office/powerpoint/2010/main" val="930342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B9FF4-5E5F-4912-946D-1F8AA7DD0B14}"/>
              </a:ext>
            </a:extLst>
          </p:cNvPr>
          <p:cNvSpPr>
            <a:spLocks noGrp="1"/>
          </p:cNvSpPr>
          <p:nvPr>
            <p:ph type="ctrTitle"/>
          </p:nvPr>
        </p:nvSpPr>
        <p:spPr>
          <a:xfrm>
            <a:off x="1047750" y="5010150"/>
            <a:ext cx="10096500" cy="920750"/>
          </a:xfrm>
        </p:spPr>
        <p:txBody>
          <a:bodyPr anchor="b">
            <a:normAutofit/>
          </a:bodyPr>
          <a:lstStyle>
            <a:lvl1pPr algn="ctr">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8A15329-8D3B-422F-AA3D-157CACBFFE3D}"/>
              </a:ext>
            </a:extLst>
          </p:cNvPr>
          <p:cNvSpPr>
            <a:spLocks noGrp="1"/>
          </p:cNvSpPr>
          <p:nvPr>
            <p:ph type="subTitle" idx="1"/>
          </p:nvPr>
        </p:nvSpPr>
        <p:spPr>
          <a:xfrm>
            <a:off x="1047750" y="6022975"/>
            <a:ext cx="10096500" cy="447675"/>
          </a:xfrm>
        </p:spPr>
        <p:txBody>
          <a:bodyPr>
            <a:no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B3E73B6-12C8-4526-AFDD-485DCDEC9763}"/>
              </a:ext>
            </a:extLst>
          </p:cNvPr>
          <p:cNvSpPr>
            <a:spLocks noGrp="1"/>
          </p:cNvSpPr>
          <p:nvPr>
            <p:ph type="dt" sz="half" idx="10"/>
          </p:nvPr>
        </p:nvSpPr>
        <p:spPr/>
        <p:txBody>
          <a:bodyPr/>
          <a:lstStyle/>
          <a:p>
            <a:fld id="{B99A8159-6B10-4896-B6E2-2809ECD1D84D}" type="datetimeFigureOut">
              <a:rPr lang="en-US" smtClean="0"/>
              <a:t>7/9/2024</a:t>
            </a:fld>
            <a:endParaRPr lang="en-US" dirty="0"/>
          </a:p>
        </p:txBody>
      </p:sp>
      <p:sp>
        <p:nvSpPr>
          <p:cNvPr id="5" name="Footer Placeholder 4">
            <a:extLst>
              <a:ext uri="{FF2B5EF4-FFF2-40B4-BE49-F238E27FC236}">
                <a16:creationId xmlns:a16="http://schemas.microsoft.com/office/drawing/2014/main" id="{3D3FA7DF-AC95-4A3E-9FF1-D1EEF9A9BA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E5EF6D-8758-44B9-80C1-865573FC8178}"/>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84046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F92F6-2683-48CC-8D7E-FE38C1BC49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447D80-7253-4EDA-AC92-046C9252FD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2E2FBC-BD33-408B-A4B8-F549EEAF38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51533F-CF3A-438B-BDD0-C62361C2BF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F458CD-9CDB-4739-8458-48D272DEE5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8DC93-E93F-4A50-ADB0-9EE2165C3BB1}"/>
              </a:ext>
            </a:extLst>
          </p:cNvPr>
          <p:cNvSpPr>
            <a:spLocks noGrp="1"/>
          </p:cNvSpPr>
          <p:nvPr>
            <p:ph type="dt" sz="half" idx="10"/>
          </p:nvPr>
        </p:nvSpPr>
        <p:spPr/>
        <p:txBody>
          <a:bodyPr/>
          <a:lstStyle/>
          <a:p>
            <a:fld id="{B99A8159-6B10-4896-B6E2-2809ECD1D84D}" type="datetimeFigureOut">
              <a:rPr lang="en-US" smtClean="0"/>
              <a:t>7/9/2024</a:t>
            </a:fld>
            <a:endParaRPr lang="en-US" dirty="0"/>
          </a:p>
        </p:txBody>
      </p:sp>
      <p:sp>
        <p:nvSpPr>
          <p:cNvPr id="8" name="Footer Placeholder 7">
            <a:extLst>
              <a:ext uri="{FF2B5EF4-FFF2-40B4-BE49-F238E27FC236}">
                <a16:creationId xmlns:a16="http://schemas.microsoft.com/office/drawing/2014/main" id="{4EEFA520-E658-463E-8A0D-EE534D40B6F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3BE62E8-6627-457B-A399-6940743B1A32}"/>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2801277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7B8F-BB4C-438E-B20F-B5D2209310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652D7C-535C-4791-95A0-0ADE1FE26023}"/>
              </a:ext>
            </a:extLst>
          </p:cNvPr>
          <p:cNvSpPr>
            <a:spLocks noGrp="1"/>
          </p:cNvSpPr>
          <p:nvPr>
            <p:ph type="dt" sz="half" idx="10"/>
          </p:nvPr>
        </p:nvSpPr>
        <p:spPr/>
        <p:txBody>
          <a:bodyPr/>
          <a:lstStyle/>
          <a:p>
            <a:fld id="{B99A8159-6B10-4896-B6E2-2809ECD1D84D}" type="datetimeFigureOut">
              <a:rPr lang="en-US" smtClean="0"/>
              <a:t>7/9/2024</a:t>
            </a:fld>
            <a:endParaRPr lang="en-US" dirty="0"/>
          </a:p>
        </p:txBody>
      </p:sp>
      <p:sp>
        <p:nvSpPr>
          <p:cNvPr id="4" name="Footer Placeholder 3">
            <a:extLst>
              <a:ext uri="{FF2B5EF4-FFF2-40B4-BE49-F238E27FC236}">
                <a16:creationId xmlns:a16="http://schemas.microsoft.com/office/drawing/2014/main" id="{DC72D6CD-AAE4-4950-A472-5746151E625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06611B8-5EF5-4CC9-BA21-964C17EFCB6D}"/>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574877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82286C-FC05-4E04-B5E3-BAF738900D08}"/>
              </a:ext>
            </a:extLst>
          </p:cNvPr>
          <p:cNvSpPr>
            <a:spLocks noGrp="1"/>
          </p:cNvSpPr>
          <p:nvPr>
            <p:ph type="dt" sz="half" idx="10"/>
          </p:nvPr>
        </p:nvSpPr>
        <p:spPr/>
        <p:txBody>
          <a:bodyPr/>
          <a:lstStyle/>
          <a:p>
            <a:fld id="{B99A8159-6B10-4896-B6E2-2809ECD1D84D}" type="datetimeFigureOut">
              <a:rPr lang="en-US" smtClean="0"/>
              <a:t>7/9/2024</a:t>
            </a:fld>
            <a:endParaRPr lang="en-US" dirty="0"/>
          </a:p>
        </p:txBody>
      </p:sp>
      <p:sp>
        <p:nvSpPr>
          <p:cNvPr id="3" name="Footer Placeholder 2">
            <a:extLst>
              <a:ext uri="{FF2B5EF4-FFF2-40B4-BE49-F238E27FC236}">
                <a16:creationId xmlns:a16="http://schemas.microsoft.com/office/drawing/2014/main" id="{42194715-CAD1-456B-9E7F-03949E56BFD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2030D97-ACB7-42B4-A0E1-206D33147629}"/>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215193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71DCB-E1BF-4CD2-A3C6-46F9F238FB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CDB849-A401-466F-9204-F0A3908C0D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D75B32-3BAE-4777-9C23-54E1D0079B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DC40EE-1B75-458D-AF59-CAC04EF02FA4}"/>
              </a:ext>
            </a:extLst>
          </p:cNvPr>
          <p:cNvSpPr>
            <a:spLocks noGrp="1"/>
          </p:cNvSpPr>
          <p:nvPr>
            <p:ph type="dt" sz="half" idx="10"/>
          </p:nvPr>
        </p:nvSpPr>
        <p:spPr/>
        <p:txBody>
          <a:bodyPr/>
          <a:lstStyle/>
          <a:p>
            <a:fld id="{B99A8159-6B10-4896-B6E2-2809ECD1D84D}" type="datetimeFigureOut">
              <a:rPr lang="en-US" smtClean="0"/>
              <a:t>7/9/2024</a:t>
            </a:fld>
            <a:endParaRPr lang="en-US" dirty="0"/>
          </a:p>
        </p:txBody>
      </p:sp>
      <p:sp>
        <p:nvSpPr>
          <p:cNvPr id="6" name="Footer Placeholder 5">
            <a:extLst>
              <a:ext uri="{FF2B5EF4-FFF2-40B4-BE49-F238E27FC236}">
                <a16:creationId xmlns:a16="http://schemas.microsoft.com/office/drawing/2014/main" id="{167A8C00-828C-4B27-9216-79AC88D6CFF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5D09B04-31F5-442A-B35E-A7B7E884F5C8}"/>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094596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6A52-C5F1-4FC3-A378-45755CEC2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C12394-5379-4E31-8506-206BAB030C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695D635-F5A6-441F-BBC9-678B16150F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C8000F-4965-4CE3-BF8F-EC9FC2951409}"/>
              </a:ext>
            </a:extLst>
          </p:cNvPr>
          <p:cNvSpPr>
            <a:spLocks noGrp="1"/>
          </p:cNvSpPr>
          <p:nvPr>
            <p:ph type="dt" sz="half" idx="10"/>
          </p:nvPr>
        </p:nvSpPr>
        <p:spPr/>
        <p:txBody>
          <a:bodyPr/>
          <a:lstStyle/>
          <a:p>
            <a:fld id="{B99A8159-6B10-4896-B6E2-2809ECD1D84D}" type="datetimeFigureOut">
              <a:rPr lang="en-US" smtClean="0"/>
              <a:t>7/9/2024</a:t>
            </a:fld>
            <a:endParaRPr lang="en-US" dirty="0"/>
          </a:p>
        </p:txBody>
      </p:sp>
      <p:sp>
        <p:nvSpPr>
          <p:cNvPr id="6" name="Footer Placeholder 5">
            <a:extLst>
              <a:ext uri="{FF2B5EF4-FFF2-40B4-BE49-F238E27FC236}">
                <a16:creationId xmlns:a16="http://schemas.microsoft.com/office/drawing/2014/main" id="{2338240B-235F-46A0-8537-3D038A5CD97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854CB97-83FB-4ABC-AA99-0D55D6D08030}"/>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2851660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4"/>
              </a:buClr>
              <a:buFont typeface="Wingdings" panose="05000000000000000000" pitchFamily="2" charset="2"/>
              <a:buChar char="§"/>
              <a:defRPr>
                <a:solidFill>
                  <a:schemeClr val="bg1"/>
                </a:solidFill>
              </a:defRPr>
            </a:lvl1pPr>
            <a:lvl2pPr marL="685800" indent="-228600">
              <a:buClr>
                <a:schemeClr val="accent4"/>
              </a:buClr>
              <a:buFont typeface="Wingdings" panose="05000000000000000000" pitchFamily="2" charset="2"/>
              <a:buChar char="§"/>
              <a:defRPr>
                <a:solidFill>
                  <a:schemeClr val="bg1"/>
                </a:solidFill>
              </a:defRPr>
            </a:lvl2pPr>
            <a:lvl3pPr marL="1143000" indent="-228600">
              <a:buClr>
                <a:schemeClr val="accent4"/>
              </a:buClr>
              <a:buFont typeface="Wingdings" panose="05000000000000000000" pitchFamily="2" charset="2"/>
              <a:buChar char="§"/>
              <a:defRPr>
                <a:solidFill>
                  <a:schemeClr val="bg1"/>
                </a:solidFill>
              </a:defRPr>
            </a:lvl3pPr>
            <a:lvl4pPr marL="1600200" indent="-228600">
              <a:buClr>
                <a:schemeClr val="accent4"/>
              </a:buClr>
              <a:buFont typeface="Wingdings" panose="05000000000000000000" pitchFamily="2" charset="2"/>
              <a:buChar char="§"/>
              <a:defRPr>
                <a:solidFill>
                  <a:schemeClr val="bg1"/>
                </a:solidFill>
              </a:defRPr>
            </a:lvl4pPr>
            <a:lvl5pPr marL="2057400" indent="-228600">
              <a:buClr>
                <a:schemeClr val="accent4"/>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7/9/2024</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487720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5"/>
              </a:buClr>
              <a:buFont typeface="Wingdings" panose="05000000000000000000" pitchFamily="2" charset="2"/>
              <a:buChar char="§"/>
              <a:defRPr>
                <a:solidFill>
                  <a:schemeClr val="bg1"/>
                </a:solidFill>
              </a:defRPr>
            </a:lvl1pPr>
            <a:lvl2pPr marL="685800" indent="-228600">
              <a:buClr>
                <a:schemeClr val="accent5"/>
              </a:buClr>
              <a:buFont typeface="Wingdings" panose="05000000000000000000" pitchFamily="2" charset="2"/>
              <a:buChar char="§"/>
              <a:defRPr>
                <a:solidFill>
                  <a:schemeClr val="bg1"/>
                </a:solidFill>
              </a:defRPr>
            </a:lvl2pPr>
            <a:lvl3pPr marL="1143000" indent="-228600">
              <a:buClr>
                <a:schemeClr val="accent5"/>
              </a:buClr>
              <a:buFont typeface="Wingdings" panose="05000000000000000000" pitchFamily="2" charset="2"/>
              <a:buChar char="§"/>
              <a:defRPr>
                <a:solidFill>
                  <a:schemeClr val="bg1"/>
                </a:solidFill>
              </a:defRPr>
            </a:lvl3pPr>
            <a:lvl4pPr marL="1600200" indent="-228600">
              <a:buClr>
                <a:schemeClr val="accent5"/>
              </a:buClr>
              <a:buFont typeface="Wingdings" panose="05000000000000000000" pitchFamily="2" charset="2"/>
              <a:buChar char="§"/>
              <a:defRPr>
                <a:solidFill>
                  <a:schemeClr val="bg1"/>
                </a:solidFill>
              </a:defRPr>
            </a:lvl4pPr>
            <a:lvl5pPr marL="2057400" indent="-228600">
              <a:buClr>
                <a:schemeClr val="accent5"/>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7/9/2024</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55729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3"/>
              </a:buClr>
              <a:buFont typeface="Wingdings" panose="05000000000000000000" pitchFamily="2" charset="2"/>
              <a:buChar char="§"/>
              <a:defRPr>
                <a:solidFill>
                  <a:schemeClr val="bg1"/>
                </a:solidFill>
              </a:defRPr>
            </a:lvl1pPr>
            <a:lvl2pPr marL="685800" indent="-228600">
              <a:buClr>
                <a:schemeClr val="accent3"/>
              </a:buClr>
              <a:buFont typeface="Wingdings" panose="05000000000000000000" pitchFamily="2" charset="2"/>
              <a:buChar char="§"/>
              <a:defRPr>
                <a:solidFill>
                  <a:schemeClr val="bg1"/>
                </a:solidFill>
              </a:defRPr>
            </a:lvl2pPr>
            <a:lvl3pPr marL="1143000" indent="-228600">
              <a:buClr>
                <a:schemeClr val="accent3"/>
              </a:buClr>
              <a:buFont typeface="Wingdings" panose="05000000000000000000" pitchFamily="2" charset="2"/>
              <a:buChar char="§"/>
              <a:defRPr>
                <a:solidFill>
                  <a:schemeClr val="bg1"/>
                </a:solidFill>
              </a:defRPr>
            </a:lvl3pPr>
            <a:lvl4pPr marL="1600200" indent="-228600">
              <a:buClr>
                <a:schemeClr val="accent3"/>
              </a:buClr>
              <a:buFont typeface="Wingdings" panose="05000000000000000000" pitchFamily="2" charset="2"/>
              <a:buChar char="§"/>
              <a:defRPr>
                <a:solidFill>
                  <a:schemeClr val="bg1"/>
                </a:solidFill>
              </a:defRPr>
            </a:lvl4pPr>
            <a:lvl5pPr marL="2057400" indent="-228600">
              <a:buClr>
                <a:schemeClr val="accent3"/>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7/9/2024</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9554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4"/>
              </a:buClr>
              <a:buFont typeface="Wingdings" panose="05000000000000000000" pitchFamily="2" charset="2"/>
              <a:buChar char="§"/>
              <a:defRPr>
                <a:solidFill>
                  <a:schemeClr val="bg1"/>
                </a:solidFill>
              </a:defRPr>
            </a:lvl1pPr>
            <a:lvl2pPr marL="685800" indent="-228600">
              <a:buClr>
                <a:schemeClr val="accent4"/>
              </a:buClr>
              <a:buFont typeface="Wingdings" panose="05000000000000000000" pitchFamily="2" charset="2"/>
              <a:buChar char="§"/>
              <a:defRPr>
                <a:solidFill>
                  <a:schemeClr val="bg1"/>
                </a:solidFill>
              </a:defRPr>
            </a:lvl2pPr>
            <a:lvl3pPr marL="1143000" indent="-228600">
              <a:buClr>
                <a:schemeClr val="accent4"/>
              </a:buClr>
              <a:buFont typeface="Wingdings" panose="05000000000000000000" pitchFamily="2" charset="2"/>
              <a:buChar char="§"/>
              <a:defRPr>
                <a:solidFill>
                  <a:schemeClr val="bg1"/>
                </a:solidFill>
              </a:defRPr>
            </a:lvl3pPr>
            <a:lvl4pPr marL="1600200" indent="-228600">
              <a:buClr>
                <a:schemeClr val="accent4"/>
              </a:buClr>
              <a:buFont typeface="Wingdings" panose="05000000000000000000" pitchFamily="2" charset="2"/>
              <a:buChar char="§"/>
              <a:defRPr>
                <a:solidFill>
                  <a:schemeClr val="bg1"/>
                </a:solidFill>
              </a:defRPr>
            </a:lvl4pPr>
            <a:lvl5pPr marL="2057400" indent="-228600">
              <a:buClr>
                <a:schemeClr val="accent4"/>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7/9/2024</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49412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5"/>
              </a:buClr>
              <a:buFont typeface="Wingdings" panose="05000000000000000000" pitchFamily="2" charset="2"/>
              <a:buChar char="§"/>
              <a:defRPr>
                <a:solidFill>
                  <a:schemeClr val="bg1"/>
                </a:solidFill>
              </a:defRPr>
            </a:lvl1pPr>
            <a:lvl2pPr marL="685800" indent="-228600">
              <a:buClr>
                <a:schemeClr val="accent5"/>
              </a:buClr>
              <a:buFont typeface="Wingdings" panose="05000000000000000000" pitchFamily="2" charset="2"/>
              <a:buChar char="§"/>
              <a:defRPr>
                <a:solidFill>
                  <a:schemeClr val="bg1"/>
                </a:solidFill>
              </a:defRPr>
            </a:lvl2pPr>
            <a:lvl3pPr marL="1143000" indent="-228600">
              <a:buClr>
                <a:schemeClr val="accent5"/>
              </a:buClr>
              <a:buFont typeface="Wingdings" panose="05000000000000000000" pitchFamily="2" charset="2"/>
              <a:buChar char="§"/>
              <a:defRPr>
                <a:solidFill>
                  <a:schemeClr val="bg1"/>
                </a:solidFill>
              </a:defRPr>
            </a:lvl3pPr>
            <a:lvl4pPr marL="1600200" indent="-228600">
              <a:buClr>
                <a:schemeClr val="accent5"/>
              </a:buClr>
              <a:buFont typeface="Wingdings" panose="05000000000000000000" pitchFamily="2" charset="2"/>
              <a:buChar char="§"/>
              <a:defRPr>
                <a:solidFill>
                  <a:schemeClr val="bg1"/>
                </a:solidFill>
              </a:defRPr>
            </a:lvl4pPr>
            <a:lvl5pPr marL="2057400" indent="-228600">
              <a:buClr>
                <a:schemeClr val="accent5"/>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7/9/2024</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568167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3"/>
              </a:buClr>
              <a:buFont typeface="Wingdings" panose="05000000000000000000" pitchFamily="2" charset="2"/>
              <a:buChar char="§"/>
              <a:defRPr>
                <a:solidFill>
                  <a:schemeClr val="bg1"/>
                </a:solidFill>
              </a:defRPr>
            </a:lvl1pPr>
            <a:lvl2pPr marL="685800" indent="-228600">
              <a:buClr>
                <a:schemeClr val="accent3"/>
              </a:buClr>
              <a:buFont typeface="Wingdings" panose="05000000000000000000" pitchFamily="2" charset="2"/>
              <a:buChar char="§"/>
              <a:defRPr>
                <a:solidFill>
                  <a:schemeClr val="bg1"/>
                </a:solidFill>
              </a:defRPr>
            </a:lvl2pPr>
            <a:lvl3pPr marL="1143000" indent="-228600">
              <a:buClr>
                <a:schemeClr val="accent3"/>
              </a:buClr>
              <a:buFont typeface="Wingdings" panose="05000000000000000000" pitchFamily="2" charset="2"/>
              <a:buChar char="§"/>
              <a:defRPr>
                <a:solidFill>
                  <a:schemeClr val="bg1"/>
                </a:solidFill>
              </a:defRPr>
            </a:lvl3pPr>
            <a:lvl4pPr marL="1600200" indent="-228600">
              <a:buClr>
                <a:schemeClr val="accent3"/>
              </a:buClr>
              <a:buFont typeface="Wingdings" panose="05000000000000000000" pitchFamily="2" charset="2"/>
              <a:buChar char="§"/>
              <a:defRPr>
                <a:solidFill>
                  <a:schemeClr val="bg1"/>
                </a:solidFill>
              </a:defRPr>
            </a:lvl4pPr>
            <a:lvl5pPr marL="2057400" indent="-228600">
              <a:buClr>
                <a:schemeClr val="accent3"/>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7/9/2024</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4000490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F1EA3-7A44-46A8-ADD1-49A8681910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D8A95B-E3CE-4DF9-A937-352579E079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C9E0A1-A234-4723-9A8B-9953B0747E01}"/>
              </a:ext>
            </a:extLst>
          </p:cNvPr>
          <p:cNvSpPr>
            <a:spLocks noGrp="1"/>
          </p:cNvSpPr>
          <p:nvPr>
            <p:ph type="dt" sz="half" idx="10"/>
          </p:nvPr>
        </p:nvSpPr>
        <p:spPr/>
        <p:txBody>
          <a:bodyPr/>
          <a:lstStyle/>
          <a:p>
            <a:fld id="{B99A8159-6B10-4896-B6E2-2809ECD1D84D}" type="datetimeFigureOut">
              <a:rPr lang="en-US" smtClean="0"/>
              <a:t>7/9/2024</a:t>
            </a:fld>
            <a:endParaRPr lang="en-US" dirty="0"/>
          </a:p>
        </p:txBody>
      </p:sp>
      <p:sp>
        <p:nvSpPr>
          <p:cNvPr id="5" name="Footer Placeholder 4">
            <a:extLst>
              <a:ext uri="{FF2B5EF4-FFF2-40B4-BE49-F238E27FC236}">
                <a16:creationId xmlns:a16="http://schemas.microsoft.com/office/drawing/2014/main" id="{1720E8EE-0E90-43CC-8FE4-FA9250EA34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068176-4163-4C33-836A-76EB72B143F6}"/>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797832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C7676-EC29-4165-8827-31A796A527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B6C2F3-3146-4BA4-BB45-307B565E53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036B48-EF6E-4251-B29E-53E1ECFC04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1EBFFA-A3D5-4A79-B1BA-2B6B1290CA44}"/>
              </a:ext>
            </a:extLst>
          </p:cNvPr>
          <p:cNvSpPr>
            <a:spLocks noGrp="1"/>
          </p:cNvSpPr>
          <p:nvPr>
            <p:ph type="dt" sz="half" idx="10"/>
          </p:nvPr>
        </p:nvSpPr>
        <p:spPr/>
        <p:txBody>
          <a:bodyPr/>
          <a:lstStyle/>
          <a:p>
            <a:fld id="{B99A8159-6B10-4896-B6E2-2809ECD1D84D}" type="datetimeFigureOut">
              <a:rPr lang="en-US" smtClean="0"/>
              <a:t>7/9/2024</a:t>
            </a:fld>
            <a:endParaRPr lang="en-US" dirty="0"/>
          </a:p>
        </p:txBody>
      </p:sp>
      <p:sp>
        <p:nvSpPr>
          <p:cNvPr id="6" name="Footer Placeholder 5">
            <a:extLst>
              <a:ext uri="{FF2B5EF4-FFF2-40B4-BE49-F238E27FC236}">
                <a16:creationId xmlns:a16="http://schemas.microsoft.com/office/drawing/2014/main" id="{78A23E26-DC40-4545-BC3B-1806EBB092E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21F3FAA-2A19-4F15-8EC3-24BC48AEA546}"/>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937414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2A17C0-CB34-4E70-B05D-441906BCEE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8CAE9C-F4E8-4259-8A6C-F5AE76F820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92FBD9-ADFB-4D9B-AF79-E21F43A5B9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A8159-6B10-4896-B6E2-2809ECD1D84D}" type="datetimeFigureOut">
              <a:rPr lang="en-US" smtClean="0"/>
              <a:t>7/9/2024</a:t>
            </a:fld>
            <a:endParaRPr lang="en-US" dirty="0"/>
          </a:p>
        </p:txBody>
      </p:sp>
      <p:sp>
        <p:nvSpPr>
          <p:cNvPr id="5" name="Footer Placeholder 4">
            <a:extLst>
              <a:ext uri="{FF2B5EF4-FFF2-40B4-BE49-F238E27FC236}">
                <a16:creationId xmlns:a16="http://schemas.microsoft.com/office/drawing/2014/main" id="{72EA027E-6F89-462F-94DD-00F66DAFD5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24929C0-CADC-4330-89DB-01C0DFA674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7A02C9-A0CD-4A0B-81BC-708D5026A1F8}" type="slidenum">
              <a:rPr lang="en-US" smtClean="0"/>
              <a:t>‹#›</a:t>
            </a:fld>
            <a:endParaRPr lang="en-US" dirty="0"/>
          </a:p>
        </p:txBody>
      </p:sp>
    </p:spTree>
    <p:extLst>
      <p:ext uri="{BB962C8B-B14F-4D97-AF65-F5344CB8AC3E}">
        <p14:creationId xmlns:p14="http://schemas.microsoft.com/office/powerpoint/2010/main" val="3387291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63" r:id="rId6"/>
    <p:sldLayoutId id="2147483664" r:id="rId7"/>
    <p:sldLayoutId id="2147483651" r:id="rId8"/>
    <p:sldLayoutId id="2147483652" r:id="rId9"/>
    <p:sldLayoutId id="2147483653" r:id="rId10"/>
    <p:sldLayoutId id="2147483654" r:id="rId11"/>
    <p:sldLayoutId id="2147483655" r:id="rId12"/>
    <p:sldLayoutId id="2147483656" r:id="rId13"/>
    <p:sldLayoutId id="214748365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DA3B1-85F8-4B51-95B6-BDDF16F358FF}"/>
              </a:ext>
            </a:extLst>
          </p:cNvPr>
          <p:cNvSpPr>
            <a:spLocks noGrp="1"/>
          </p:cNvSpPr>
          <p:nvPr>
            <p:ph type="ctrTitle"/>
          </p:nvPr>
        </p:nvSpPr>
        <p:spPr>
          <a:xfrm>
            <a:off x="1047750" y="290232"/>
            <a:ext cx="10096500" cy="920750"/>
          </a:xfrm>
        </p:spPr>
        <p:txBody>
          <a:bodyPr>
            <a:noAutofit/>
          </a:bodyPr>
          <a:lstStyle/>
          <a:p>
            <a:r>
              <a:rPr lang="en-US" sz="4800" dirty="0"/>
              <a:t>Near Earth Objects: Asteroids</a:t>
            </a:r>
          </a:p>
        </p:txBody>
      </p:sp>
      <p:sp>
        <p:nvSpPr>
          <p:cNvPr id="3" name="Subtitle 2">
            <a:extLst>
              <a:ext uri="{FF2B5EF4-FFF2-40B4-BE49-F238E27FC236}">
                <a16:creationId xmlns:a16="http://schemas.microsoft.com/office/drawing/2014/main" id="{98ACD44C-88EA-4854-B39D-5EEC3BEF4AE4}"/>
              </a:ext>
            </a:extLst>
          </p:cNvPr>
          <p:cNvSpPr>
            <a:spLocks noGrp="1"/>
          </p:cNvSpPr>
          <p:nvPr>
            <p:ph type="subTitle" idx="1"/>
          </p:nvPr>
        </p:nvSpPr>
        <p:spPr>
          <a:xfrm>
            <a:off x="1047750" y="5417858"/>
            <a:ext cx="10096500" cy="447675"/>
          </a:xfrm>
        </p:spPr>
        <p:txBody>
          <a:bodyPr>
            <a:noAutofit/>
          </a:bodyPr>
          <a:lstStyle/>
          <a:p>
            <a:r>
              <a:rPr lang="en-US" sz="2800" dirty="0"/>
              <a:t>EN625.742 Midterm – Team “TBD”</a:t>
            </a:r>
            <a:endParaRPr lang="en-US" dirty="0"/>
          </a:p>
          <a:p>
            <a:r>
              <a:rPr lang="en-US" sz="2800" dirty="0"/>
              <a:t>Erin Valdes, Marc </a:t>
            </a:r>
            <a:r>
              <a:rPr lang="en-US" sz="2800" dirty="0" err="1"/>
              <a:t>Papandreadis</a:t>
            </a:r>
            <a:r>
              <a:rPr lang="en-US" sz="2800" dirty="0"/>
              <a:t>, Matthew Waring, Emily Payne</a:t>
            </a:r>
          </a:p>
        </p:txBody>
      </p:sp>
    </p:spTree>
    <p:extLst>
      <p:ext uri="{BB962C8B-B14F-4D97-AF65-F5344CB8AC3E}">
        <p14:creationId xmlns:p14="http://schemas.microsoft.com/office/powerpoint/2010/main" val="3017871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9361-4F05-F26B-DDFC-BE1BB44291AD}"/>
              </a:ext>
            </a:extLst>
          </p:cNvPr>
          <p:cNvSpPr>
            <a:spLocks noGrp="1"/>
          </p:cNvSpPr>
          <p:nvPr>
            <p:ph type="title"/>
          </p:nvPr>
        </p:nvSpPr>
        <p:spPr>
          <a:xfrm>
            <a:off x="838200" y="160336"/>
            <a:ext cx="10891118" cy="1325563"/>
          </a:xfrm>
        </p:spPr>
        <p:txBody>
          <a:bodyPr/>
          <a:lstStyle/>
          <a:p>
            <a:r>
              <a:rPr lang="en-US" dirty="0"/>
              <a:t>Potential Classification Problems</a:t>
            </a:r>
          </a:p>
        </p:txBody>
      </p:sp>
      <p:pic>
        <p:nvPicPr>
          <p:cNvPr id="4" name="Content Placeholder 3">
            <a:extLst>
              <a:ext uri="{FF2B5EF4-FFF2-40B4-BE49-F238E27FC236}">
                <a16:creationId xmlns:a16="http://schemas.microsoft.com/office/drawing/2014/main" id="{8C18B36D-EC6F-BEA4-D679-4B9FA4F88FA3}"/>
              </a:ext>
            </a:extLst>
          </p:cNvPr>
          <p:cNvPicPr>
            <a:picLocks noGrp="1" noChangeAspect="1"/>
          </p:cNvPicPr>
          <p:nvPr>
            <p:ph idx="1"/>
          </p:nvPr>
        </p:nvPicPr>
        <p:blipFill>
          <a:blip r:embed="rId2"/>
          <a:srcRect/>
          <a:stretch/>
        </p:blipFill>
        <p:spPr>
          <a:xfrm>
            <a:off x="838200" y="2127250"/>
            <a:ext cx="6246813" cy="3748087"/>
          </a:xfrm>
        </p:spPr>
      </p:pic>
      <p:sp>
        <p:nvSpPr>
          <p:cNvPr id="20" name="Content Placeholder 2">
            <a:extLst>
              <a:ext uri="{FF2B5EF4-FFF2-40B4-BE49-F238E27FC236}">
                <a16:creationId xmlns:a16="http://schemas.microsoft.com/office/drawing/2014/main" id="{BA63EDEC-7C0C-D436-3396-7DA950F78EDD}"/>
              </a:ext>
            </a:extLst>
          </p:cNvPr>
          <p:cNvSpPr txBox="1">
            <a:spLocks/>
          </p:cNvSpPr>
          <p:nvPr/>
        </p:nvSpPr>
        <p:spPr>
          <a:xfrm>
            <a:off x="7420199" y="1825625"/>
            <a:ext cx="424478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5"/>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5"/>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5"/>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Other combinations of data appear to define non-linear boundaries between PHA classifications. </a:t>
            </a:r>
          </a:p>
          <a:p>
            <a:r>
              <a:rPr lang="en-US" dirty="0"/>
              <a:t>Non-linear models such as QDA may be able to separate PHAs</a:t>
            </a:r>
          </a:p>
        </p:txBody>
      </p:sp>
    </p:spTree>
    <p:extLst>
      <p:ext uri="{BB962C8B-B14F-4D97-AF65-F5344CB8AC3E}">
        <p14:creationId xmlns:p14="http://schemas.microsoft.com/office/powerpoint/2010/main" val="2903172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9361-4F05-F26B-DDFC-BE1BB44291AD}"/>
              </a:ext>
            </a:extLst>
          </p:cNvPr>
          <p:cNvSpPr>
            <a:spLocks noGrp="1"/>
          </p:cNvSpPr>
          <p:nvPr>
            <p:ph type="title"/>
          </p:nvPr>
        </p:nvSpPr>
        <p:spPr>
          <a:xfrm>
            <a:off x="838200" y="160336"/>
            <a:ext cx="10891118" cy="1325563"/>
          </a:xfrm>
        </p:spPr>
        <p:txBody>
          <a:bodyPr/>
          <a:lstStyle/>
          <a:p>
            <a:r>
              <a:rPr lang="en-US" dirty="0"/>
              <a:t>Potential Classification Problems</a:t>
            </a:r>
          </a:p>
        </p:txBody>
      </p:sp>
      <p:pic>
        <p:nvPicPr>
          <p:cNvPr id="4" name="Content Placeholder 3">
            <a:extLst>
              <a:ext uri="{FF2B5EF4-FFF2-40B4-BE49-F238E27FC236}">
                <a16:creationId xmlns:a16="http://schemas.microsoft.com/office/drawing/2014/main" id="{4297A4A4-C8F8-12BA-65F5-A78989594B3C}"/>
              </a:ext>
            </a:extLst>
          </p:cNvPr>
          <p:cNvPicPr>
            <a:picLocks noGrp="1" noChangeAspect="1"/>
          </p:cNvPicPr>
          <p:nvPr>
            <p:ph idx="1"/>
          </p:nvPr>
        </p:nvPicPr>
        <p:blipFill>
          <a:blip r:embed="rId2"/>
          <a:srcRect/>
          <a:stretch/>
        </p:blipFill>
        <p:spPr>
          <a:xfrm>
            <a:off x="838200" y="2127250"/>
            <a:ext cx="6246813" cy="3748087"/>
          </a:xfrm>
        </p:spPr>
      </p:pic>
      <p:sp>
        <p:nvSpPr>
          <p:cNvPr id="20" name="Content Placeholder 2">
            <a:extLst>
              <a:ext uri="{FF2B5EF4-FFF2-40B4-BE49-F238E27FC236}">
                <a16:creationId xmlns:a16="http://schemas.microsoft.com/office/drawing/2014/main" id="{BA63EDEC-7C0C-D436-3396-7DA950F78EDD}"/>
              </a:ext>
            </a:extLst>
          </p:cNvPr>
          <p:cNvSpPr txBox="1">
            <a:spLocks/>
          </p:cNvSpPr>
          <p:nvPr/>
        </p:nvSpPr>
        <p:spPr>
          <a:xfrm>
            <a:off x="7420199" y="1825625"/>
            <a:ext cx="424478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5"/>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5"/>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5"/>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At their most complex, some combinations of variables exhibit highly non-linear structures where more complex techniques such as basis expansions and cubic splines may be best for determining decision boundaries between classes</a:t>
            </a:r>
          </a:p>
        </p:txBody>
      </p:sp>
    </p:spTree>
    <p:extLst>
      <p:ext uri="{BB962C8B-B14F-4D97-AF65-F5344CB8AC3E}">
        <p14:creationId xmlns:p14="http://schemas.microsoft.com/office/powerpoint/2010/main" val="1715884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9361-4F05-F26B-DDFC-BE1BB44291AD}"/>
              </a:ext>
            </a:extLst>
          </p:cNvPr>
          <p:cNvSpPr>
            <a:spLocks noGrp="1"/>
          </p:cNvSpPr>
          <p:nvPr>
            <p:ph type="title"/>
          </p:nvPr>
        </p:nvSpPr>
        <p:spPr>
          <a:xfrm>
            <a:off x="838200" y="160336"/>
            <a:ext cx="10891118" cy="1325563"/>
          </a:xfrm>
        </p:spPr>
        <p:txBody>
          <a:bodyPr/>
          <a:lstStyle/>
          <a:p>
            <a:r>
              <a:rPr lang="en-US" dirty="0"/>
              <a:t>Potential Classification Problems</a:t>
            </a:r>
          </a:p>
        </p:txBody>
      </p:sp>
      <p:pic>
        <p:nvPicPr>
          <p:cNvPr id="4" name="Content Placeholder 3">
            <a:extLst>
              <a:ext uri="{FF2B5EF4-FFF2-40B4-BE49-F238E27FC236}">
                <a16:creationId xmlns:a16="http://schemas.microsoft.com/office/drawing/2014/main" id="{F7E723E2-69F1-A3D3-11F7-A5619B8C5937}"/>
              </a:ext>
            </a:extLst>
          </p:cNvPr>
          <p:cNvPicPr>
            <a:picLocks noGrp="1" noChangeAspect="1"/>
          </p:cNvPicPr>
          <p:nvPr>
            <p:ph idx="1"/>
          </p:nvPr>
        </p:nvPicPr>
        <p:blipFill>
          <a:blip r:embed="rId2"/>
          <a:srcRect/>
          <a:stretch/>
        </p:blipFill>
        <p:spPr>
          <a:xfrm>
            <a:off x="1242020" y="1825625"/>
            <a:ext cx="5439172" cy="4351338"/>
          </a:xfrm>
        </p:spPr>
      </p:pic>
      <p:sp>
        <p:nvSpPr>
          <p:cNvPr id="20" name="Content Placeholder 2">
            <a:extLst>
              <a:ext uri="{FF2B5EF4-FFF2-40B4-BE49-F238E27FC236}">
                <a16:creationId xmlns:a16="http://schemas.microsoft.com/office/drawing/2014/main" id="{BA63EDEC-7C0C-D436-3396-7DA950F78EDD}"/>
              </a:ext>
            </a:extLst>
          </p:cNvPr>
          <p:cNvSpPr txBox="1">
            <a:spLocks/>
          </p:cNvSpPr>
          <p:nvPr/>
        </p:nvSpPr>
        <p:spPr>
          <a:xfrm>
            <a:off x="7420199" y="1825625"/>
            <a:ext cx="424478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5"/>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5"/>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5"/>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Models with 2 variables are naturally more simplistic than their higher dimensional equivalents</a:t>
            </a:r>
          </a:p>
          <a:p>
            <a:r>
              <a:rPr lang="en-US" dirty="0"/>
              <a:t>We explore higher dimensional models of classification to determine if better results exist</a:t>
            </a:r>
          </a:p>
        </p:txBody>
      </p:sp>
    </p:spTree>
    <p:extLst>
      <p:ext uri="{BB962C8B-B14F-4D97-AF65-F5344CB8AC3E}">
        <p14:creationId xmlns:p14="http://schemas.microsoft.com/office/powerpoint/2010/main" val="3980015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9361-4F05-F26B-DDFC-BE1BB44291AD}"/>
              </a:ext>
            </a:extLst>
          </p:cNvPr>
          <p:cNvSpPr>
            <a:spLocks noGrp="1"/>
          </p:cNvSpPr>
          <p:nvPr>
            <p:ph type="title"/>
          </p:nvPr>
        </p:nvSpPr>
        <p:spPr>
          <a:xfrm>
            <a:off x="838200" y="160336"/>
            <a:ext cx="10891118" cy="1325563"/>
          </a:xfrm>
        </p:spPr>
        <p:txBody>
          <a:bodyPr/>
          <a:lstStyle/>
          <a:p>
            <a:r>
              <a:rPr lang="en-US" dirty="0"/>
              <a:t>What About Latent Data?</a:t>
            </a:r>
          </a:p>
        </p:txBody>
      </p:sp>
      <p:pic>
        <p:nvPicPr>
          <p:cNvPr id="4" name="Content Placeholder 3">
            <a:extLst>
              <a:ext uri="{FF2B5EF4-FFF2-40B4-BE49-F238E27FC236}">
                <a16:creationId xmlns:a16="http://schemas.microsoft.com/office/drawing/2014/main" id="{F7E723E2-69F1-A3D3-11F7-A5619B8C5937}"/>
              </a:ext>
            </a:extLst>
          </p:cNvPr>
          <p:cNvPicPr>
            <a:picLocks noGrp="1" noChangeAspect="1"/>
          </p:cNvPicPr>
          <p:nvPr>
            <p:ph idx="1"/>
          </p:nvPr>
        </p:nvPicPr>
        <p:blipFill>
          <a:blip r:embed="rId2"/>
          <a:srcRect/>
          <a:stretch/>
        </p:blipFill>
        <p:spPr>
          <a:xfrm>
            <a:off x="1242020" y="1825625"/>
            <a:ext cx="5439172" cy="4351338"/>
          </a:xfrm>
        </p:spPr>
      </p:pic>
      <p:sp>
        <p:nvSpPr>
          <p:cNvPr id="20" name="Content Placeholder 2">
            <a:extLst>
              <a:ext uri="{FF2B5EF4-FFF2-40B4-BE49-F238E27FC236}">
                <a16:creationId xmlns:a16="http://schemas.microsoft.com/office/drawing/2014/main" id="{BA63EDEC-7C0C-D436-3396-7DA950F78EDD}"/>
              </a:ext>
            </a:extLst>
          </p:cNvPr>
          <p:cNvSpPr txBox="1">
            <a:spLocks/>
          </p:cNvSpPr>
          <p:nvPr/>
        </p:nvSpPr>
        <p:spPr>
          <a:xfrm>
            <a:off x="7420199" y="1825625"/>
            <a:ext cx="424478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5"/>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5"/>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5"/>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previous slides explored possible classification algorithms where our training data is already labeled.  Alternative data exploration projects may include clustering for anomaly detection</a:t>
            </a:r>
          </a:p>
        </p:txBody>
      </p:sp>
    </p:spTree>
    <p:extLst>
      <p:ext uri="{BB962C8B-B14F-4D97-AF65-F5344CB8AC3E}">
        <p14:creationId xmlns:p14="http://schemas.microsoft.com/office/powerpoint/2010/main" val="1340280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3BD5A-CCE5-8B3F-8BD4-786450B9BF0E}"/>
              </a:ext>
            </a:extLst>
          </p:cNvPr>
          <p:cNvSpPr>
            <a:spLocks noGrp="1"/>
          </p:cNvSpPr>
          <p:nvPr>
            <p:ph type="title"/>
          </p:nvPr>
        </p:nvSpPr>
        <p:spPr>
          <a:xfrm>
            <a:off x="838199" y="160336"/>
            <a:ext cx="10943745" cy="1325563"/>
          </a:xfrm>
        </p:spPr>
        <p:txBody>
          <a:bodyPr/>
          <a:lstStyle/>
          <a:p>
            <a:r>
              <a:rPr lang="en-US" dirty="0"/>
              <a:t>Assumptions, Challenges, Improvements</a:t>
            </a:r>
          </a:p>
        </p:txBody>
      </p:sp>
      <p:sp>
        <p:nvSpPr>
          <p:cNvPr id="3" name="Content Placeholder 2">
            <a:extLst>
              <a:ext uri="{FF2B5EF4-FFF2-40B4-BE49-F238E27FC236}">
                <a16:creationId xmlns:a16="http://schemas.microsoft.com/office/drawing/2014/main" id="{9C4246EB-E0C4-0874-58FD-DEF0A70E005A}"/>
              </a:ext>
            </a:extLst>
          </p:cNvPr>
          <p:cNvSpPr>
            <a:spLocks noGrp="1"/>
          </p:cNvSpPr>
          <p:nvPr>
            <p:ph idx="1"/>
          </p:nvPr>
        </p:nvSpPr>
        <p:spPr/>
        <p:txBody>
          <a:bodyPr>
            <a:normAutofit/>
          </a:bodyPr>
          <a:lstStyle/>
          <a:p>
            <a:r>
              <a:rPr lang="en-US" sz="2400" dirty="0"/>
              <a:t>The dataset is large as discussed (35k rows), and has many sparsely populated columns and rows.  Once filtered we may have a materially smaller “usable” dataset than initially thought.  Bootstrapping and Cross Validation methods will be needed for model fitting.</a:t>
            </a:r>
          </a:p>
          <a:p>
            <a:r>
              <a:rPr lang="en-US" sz="2400" dirty="0"/>
              <a:t>Many columns in the dataset take on discrete values beyond the binary (PHA/ Not PHA) classification problem which open up countless combinations for future clustering and classification problems</a:t>
            </a:r>
          </a:p>
        </p:txBody>
      </p:sp>
    </p:spTree>
    <p:extLst>
      <p:ext uri="{BB962C8B-B14F-4D97-AF65-F5344CB8AC3E}">
        <p14:creationId xmlns:p14="http://schemas.microsoft.com/office/powerpoint/2010/main" val="1869823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1B739-3D86-4A84-82C6-4ED9C27647A0}"/>
              </a:ext>
            </a:extLst>
          </p:cNvPr>
          <p:cNvSpPr>
            <a:spLocks noGrp="1"/>
          </p:cNvSpPr>
          <p:nvPr>
            <p:ph type="title"/>
          </p:nvPr>
        </p:nvSpPr>
        <p:spPr/>
        <p:txBody>
          <a:bodyPr/>
          <a:lstStyle/>
          <a:p>
            <a:r>
              <a:rPr lang="en-US" dirty="0"/>
              <a:t>Team Objective</a:t>
            </a:r>
          </a:p>
        </p:txBody>
      </p:sp>
      <p:sp>
        <p:nvSpPr>
          <p:cNvPr id="3" name="Content Placeholder 2">
            <a:extLst>
              <a:ext uri="{FF2B5EF4-FFF2-40B4-BE49-F238E27FC236}">
                <a16:creationId xmlns:a16="http://schemas.microsoft.com/office/drawing/2014/main" id="{C5A8FF76-985C-4C2F-AB5E-10031855D273}"/>
              </a:ext>
            </a:extLst>
          </p:cNvPr>
          <p:cNvSpPr>
            <a:spLocks noGrp="1"/>
          </p:cNvSpPr>
          <p:nvPr>
            <p:ph idx="1"/>
          </p:nvPr>
        </p:nvSpPr>
        <p:spPr/>
        <p:txBody>
          <a:bodyPr/>
          <a:lstStyle/>
          <a:p>
            <a:r>
              <a:rPr lang="en-US" dirty="0"/>
              <a:t>Team TBD (have to come up with x-men name) wants to prevent potentially hazardous asteroids from hitting earth</a:t>
            </a:r>
          </a:p>
          <a:p>
            <a:endParaRPr lang="en-US" dirty="0"/>
          </a:p>
        </p:txBody>
      </p:sp>
    </p:spTree>
    <p:extLst>
      <p:ext uri="{BB962C8B-B14F-4D97-AF65-F5344CB8AC3E}">
        <p14:creationId xmlns:p14="http://schemas.microsoft.com/office/powerpoint/2010/main" val="59454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28A8F-BE90-403A-92DC-C6654ECBAE5F}"/>
              </a:ext>
            </a:extLst>
          </p:cNvPr>
          <p:cNvSpPr>
            <a:spLocks noGrp="1"/>
          </p:cNvSpPr>
          <p:nvPr>
            <p:ph type="title"/>
          </p:nvPr>
        </p:nvSpPr>
        <p:spPr/>
        <p:txBody>
          <a:bodyPr/>
          <a:lstStyle/>
          <a:p>
            <a:r>
              <a:rPr lang="en-US" dirty="0"/>
              <a:t>Importance</a:t>
            </a:r>
            <a:br>
              <a:rPr lang="en-US" dirty="0"/>
            </a:br>
            <a:r>
              <a:rPr lang="en-US" sz="3600" i="1" dirty="0"/>
              <a:t>Why Study asteroids?</a:t>
            </a:r>
            <a:endParaRPr lang="en-US" i="1" dirty="0"/>
          </a:p>
        </p:txBody>
      </p:sp>
      <p:sp>
        <p:nvSpPr>
          <p:cNvPr id="3" name="Content Placeholder 2">
            <a:extLst>
              <a:ext uri="{FF2B5EF4-FFF2-40B4-BE49-F238E27FC236}">
                <a16:creationId xmlns:a16="http://schemas.microsoft.com/office/drawing/2014/main" id="{EF0BB469-A5E0-4D3D-959E-9809A9A8BAF2}"/>
              </a:ext>
            </a:extLst>
          </p:cNvPr>
          <p:cNvSpPr>
            <a:spLocks noGrp="1"/>
          </p:cNvSpPr>
          <p:nvPr>
            <p:ph idx="1"/>
          </p:nvPr>
        </p:nvSpPr>
        <p:spPr/>
        <p:txBody>
          <a:bodyPr>
            <a:normAutofit fontScale="77500" lnSpcReduction="20000"/>
          </a:bodyPr>
          <a:lstStyle/>
          <a:p>
            <a:r>
              <a:rPr lang="en-US" dirty="0"/>
              <a:t>On a daily basis, the Earth is bombarded with tons of interplanetary material. Many of the incoming particles are so small that they are destroyed in the Earth’s atmosphere before they reach the ground. </a:t>
            </a:r>
          </a:p>
          <a:p>
            <a:r>
              <a:rPr lang="en-US" dirty="0"/>
              <a:t>With an average interval of about 100 years, rocky or iron asteroids larger than about 50 meters would be expected to reach the Earth’s surface and cause local disasters or produce the tidal waves that can inundate low lying coastal areas. </a:t>
            </a:r>
          </a:p>
          <a:p>
            <a:r>
              <a:rPr lang="en-US" dirty="0"/>
              <a:t>On an average of every few hundred thousand years or so, asteroids larger than a mile could cause global disasters. In this case, the impact debris would spread throughout the Earth’s atmosphere so that plant life would suffer from acid rain, partial blocking of sunlight, and from the firestorms resulting from heated impact debris raining back down upon the Earth’s surface. </a:t>
            </a:r>
          </a:p>
          <a:p>
            <a:r>
              <a:rPr lang="en-US" dirty="0"/>
              <a:t>The probability of an asteroid striking the Earth and causing serious damage is very remote but the devastating consequences of such an impact suggests we should closely study different types of asteroids to understand their compositions, structures, sizes, and future trajectories.</a:t>
            </a:r>
          </a:p>
        </p:txBody>
      </p:sp>
    </p:spTree>
    <p:extLst>
      <p:ext uri="{BB962C8B-B14F-4D97-AF65-F5344CB8AC3E}">
        <p14:creationId xmlns:p14="http://schemas.microsoft.com/office/powerpoint/2010/main" val="4055586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a:t>
            </a:r>
          </a:p>
        </p:txBody>
      </p:sp>
      <p:sp>
        <p:nvSpPr>
          <p:cNvPr id="3" name="Content Placeholder 2"/>
          <p:cNvSpPr>
            <a:spLocks noGrp="1"/>
          </p:cNvSpPr>
          <p:nvPr>
            <p:ph idx="1"/>
          </p:nvPr>
        </p:nvSpPr>
        <p:spPr/>
        <p:txBody>
          <a:bodyPr>
            <a:normAutofit fontScale="92500" lnSpcReduction="20000"/>
          </a:bodyPr>
          <a:lstStyle/>
          <a:p>
            <a:r>
              <a:rPr lang="en-US" dirty="0"/>
              <a:t>The dataset for this project is sourced from NASA's Jet Propulsion Laboratory (JPL), a federally funded research and development </a:t>
            </a:r>
            <a:r>
              <a:rPr lang="en-US" dirty="0" err="1"/>
              <a:t>centor</a:t>
            </a:r>
            <a:r>
              <a:rPr lang="en-US" dirty="0"/>
              <a:t> administered by the California Institute of Technology founded in 1936.</a:t>
            </a:r>
          </a:p>
          <a:p>
            <a:r>
              <a:rPr lang="en-US" dirty="0"/>
              <a:t>The laboratory's primary function is the construction and operation of planetary robotic spacecraft, though it also conducts Earth-orbit and astronomy missions.</a:t>
            </a:r>
          </a:p>
          <a:p>
            <a:r>
              <a:rPr lang="en-US" dirty="0"/>
              <a:t>JPL’s Solar System Dynamics (SSD) group is part of Mission Design and Navigation section. The SSD group focuses on determining the motion and physical parameters of natural planetary objects. </a:t>
            </a:r>
          </a:p>
          <a:p>
            <a:r>
              <a:rPr lang="en-US" dirty="0"/>
              <a:t> “orbits” refers to orbital elements while “ephemerides” refers to data that represent the trajectory of an object over time. As part of our charter, we provide orbits and ephemerides for all known natural objects in our solar system.</a:t>
            </a:r>
          </a:p>
        </p:txBody>
      </p:sp>
    </p:spTree>
    <p:extLst>
      <p:ext uri="{BB962C8B-B14F-4D97-AF65-F5344CB8AC3E}">
        <p14:creationId xmlns:p14="http://schemas.microsoft.com/office/powerpoint/2010/main" val="2541583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4734D-CEF0-4372-A67F-6BE687D6B0D7}"/>
              </a:ext>
            </a:extLst>
          </p:cNvPr>
          <p:cNvSpPr>
            <a:spLocks noGrp="1"/>
          </p:cNvSpPr>
          <p:nvPr>
            <p:ph type="title"/>
          </p:nvPr>
        </p:nvSpPr>
        <p:spPr/>
        <p:txBody>
          <a:bodyPr/>
          <a:lstStyle/>
          <a:p>
            <a:r>
              <a:rPr lang="en-US" dirty="0"/>
              <a:t>Data Background</a:t>
            </a:r>
          </a:p>
        </p:txBody>
      </p:sp>
      <p:sp>
        <p:nvSpPr>
          <p:cNvPr id="3" name="Content Placeholder 2">
            <a:extLst>
              <a:ext uri="{FF2B5EF4-FFF2-40B4-BE49-F238E27FC236}">
                <a16:creationId xmlns:a16="http://schemas.microsoft.com/office/drawing/2014/main" id="{6CD1FD88-1DF5-4CB5-97CD-1BF062D3DAAF}"/>
              </a:ext>
            </a:extLst>
          </p:cNvPr>
          <p:cNvSpPr>
            <a:spLocks noGrp="1"/>
          </p:cNvSpPr>
          <p:nvPr>
            <p:ph idx="1"/>
          </p:nvPr>
        </p:nvSpPr>
        <p:spPr>
          <a:xfrm>
            <a:off x="838200" y="1825625"/>
            <a:ext cx="7082118" cy="4351338"/>
          </a:xfrm>
        </p:spPr>
        <p:txBody>
          <a:bodyPr>
            <a:normAutofit fontScale="70000" lnSpcReduction="20000"/>
          </a:bodyPr>
          <a:lstStyle/>
          <a:p>
            <a:r>
              <a:rPr lang="en-US" dirty="0"/>
              <a:t>The data chosen for analysis contains Near Earth Objects (NEO’s), specifically asteroids</a:t>
            </a:r>
          </a:p>
          <a:p>
            <a:r>
              <a:rPr lang="en-US" dirty="0"/>
              <a:t>Asteroids, sometimes called minor planets, are rocky, airless remnants left over from the early formation of our solar system about 4.6 billion years ago.</a:t>
            </a:r>
          </a:p>
          <a:p>
            <a:r>
              <a:rPr lang="en-US" dirty="0"/>
              <a:t>NEOs are a broad category of small-bodies defined as those with a trajectory that can come within 1.3 au of the Sun. Since the Earth orbits at approximately 1 au, such objects can in principle come within 0.3 au of Earth. </a:t>
            </a:r>
          </a:p>
          <a:p>
            <a:r>
              <a:rPr lang="en-US" dirty="0"/>
              <a:t>However, being in the NEO category doesn’t mean they are actually close to Earth at any particular time, only that their motion can, at times, bring them close to the Sun and possibly Earth.</a:t>
            </a:r>
          </a:p>
          <a:p>
            <a:r>
              <a:rPr lang="en-US" dirty="0"/>
              <a:t>Solar System Dynamics. 29 June 2024. Small-Body Database Query. https://ssd.jpl.nasa.gov”</a:t>
            </a:r>
          </a:p>
        </p:txBody>
      </p:sp>
      <p:pic>
        <p:nvPicPr>
          <p:cNvPr id="2050" name="Picture 2" descr="Asteroid 253 Mathilde">
            <a:extLst>
              <a:ext uri="{FF2B5EF4-FFF2-40B4-BE49-F238E27FC236}">
                <a16:creationId xmlns:a16="http://schemas.microsoft.com/office/drawing/2014/main" id="{3E18BC19-D1B0-FC02-F424-BCA9E11D85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4741" y="3764777"/>
            <a:ext cx="2895600" cy="2476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E7E1854-9492-C42A-8D01-9D24DD37C335}"/>
              </a:ext>
            </a:extLst>
          </p:cNvPr>
          <p:cNvSpPr txBox="1"/>
          <p:nvPr/>
        </p:nvSpPr>
        <p:spPr>
          <a:xfrm>
            <a:off x="8574741" y="3395445"/>
            <a:ext cx="2398059" cy="369332"/>
          </a:xfrm>
          <a:prstGeom prst="rect">
            <a:avLst/>
          </a:prstGeom>
          <a:noFill/>
        </p:spPr>
        <p:txBody>
          <a:bodyPr wrap="square" rtlCol="0">
            <a:spAutoFit/>
          </a:bodyPr>
          <a:lstStyle/>
          <a:p>
            <a:r>
              <a:rPr lang="en-US" dirty="0"/>
              <a:t>Asteroid 253 Mathilde</a:t>
            </a:r>
          </a:p>
        </p:txBody>
      </p:sp>
      <p:sp>
        <p:nvSpPr>
          <p:cNvPr id="8" name="TextBox 7">
            <a:extLst>
              <a:ext uri="{FF2B5EF4-FFF2-40B4-BE49-F238E27FC236}">
                <a16:creationId xmlns:a16="http://schemas.microsoft.com/office/drawing/2014/main" id="{3BEA6600-D198-0AB3-EB52-438BDCB526F8}"/>
              </a:ext>
            </a:extLst>
          </p:cNvPr>
          <p:cNvSpPr txBox="1"/>
          <p:nvPr/>
        </p:nvSpPr>
        <p:spPr>
          <a:xfrm>
            <a:off x="6745905" y="321096"/>
            <a:ext cx="4146213" cy="923330"/>
          </a:xfrm>
          <a:prstGeom prst="rect">
            <a:avLst/>
          </a:prstGeom>
          <a:noFill/>
        </p:spPr>
        <p:txBody>
          <a:bodyPr wrap="square">
            <a:spAutoFit/>
          </a:bodyPr>
          <a:lstStyle/>
          <a:p>
            <a:r>
              <a:rPr lang="en-US" dirty="0"/>
              <a:t>The astronomical unit is a unit of length defined to be exactly equal to 149,597,870,700 m</a:t>
            </a:r>
          </a:p>
        </p:txBody>
      </p:sp>
      <p:pic>
        <p:nvPicPr>
          <p:cNvPr id="2052" name="Picture 4" descr="Astronomical unit - Wikipedia">
            <a:extLst>
              <a:ext uri="{FF2B5EF4-FFF2-40B4-BE49-F238E27FC236}">
                <a16:creationId xmlns:a16="http://schemas.microsoft.com/office/drawing/2014/main" id="{A0B517BF-4A8D-CD91-535E-2BBD830B13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2904" y="946666"/>
            <a:ext cx="22098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513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D4E1-0643-4C88-9E49-C2724AEB3568}"/>
              </a:ext>
            </a:extLst>
          </p:cNvPr>
          <p:cNvSpPr>
            <a:spLocks noGrp="1"/>
          </p:cNvSpPr>
          <p:nvPr>
            <p:ph type="title"/>
          </p:nvPr>
        </p:nvSpPr>
        <p:spPr/>
        <p:txBody>
          <a:bodyPr/>
          <a:lstStyle/>
          <a:p>
            <a:r>
              <a:rPr lang="en-US" dirty="0"/>
              <a:t>Metadata</a:t>
            </a:r>
          </a:p>
        </p:txBody>
      </p:sp>
      <p:sp>
        <p:nvSpPr>
          <p:cNvPr id="3" name="Content Placeholder 2">
            <a:extLst>
              <a:ext uri="{FF2B5EF4-FFF2-40B4-BE49-F238E27FC236}">
                <a16:creationId xmlns:a16="http://schemas.microsoft.com/office/drawing/2014/main" id="{F8D322E9-A7EC-465F-93FE-BAA394728626}"/>
              </a:ext>
            </a:extLst>
          </p:cNvPr>
          <p:cNvSpPr>
            <a:spLocks noGrp="1"/>
          </p:cNvSpPr>
          <p:nvPr>
            <p:ph idx="1"/>
          </p:nvPr>
        </p:nvSpPr>
        <p:spPr>
          <a:xfrm>
            <a:off x="838200" y="1485899"/>
            <a:ext cx="4997824" cy="4351338"/>
          </a:xfrm>
        </p:spPr>
        <p:txBody>
          <a:bodyPr>
            <a:normAutofit fontScale="70000" lnSpcReduction="20000"/>
          </a:bodyPr>
          <a:lstStyle/>
          <a:p>
            <a:r>
              <a:rPr lang="en-US" dirty="0"/>
              <a:t>Record count: ~35k</a:t>
            </a:r>
          </a:p>
          <a:p>
            <a:r>
              <a:rPr lang="en-US" dirty="0"/>
              <a:t>Key Fields</a:t>
            </a:r>
          </a:p>
          <a:p>
            <a:pPr lvl="1"/>
            <a:r>
              <a:rPr lang="en-US" dirty="0"/>
              <a:t> </a:t>
            </a:r>
            <a:r>
              <a:rPr lang="en-US" dirty="0" err="1"/>
              <a:t>spkid</a:t>
            </a:r>
            <a:r>
              <a:rPr lang="en-US" dirty="0"/>
              <a:t> – primary key</a:t>
            </a:r>
          </a:p>
          <a:p>
            <a:pPr lvl="1"/>
            <a:r>
              <a:rPr lang="en-US" dirty="0"/>
              <a:t>Orbital elements:</a:t>
            </a:r>
          </a:p>
          <a:p>
            <a:pPr lvl="2"/>
            <a:r>
              <a:rPr lang="en-US" dirty="0"/>
              <a:t>Class – code indicating orbit type</a:t>
            </a:r>
          </a:p>
          <a:p>
            <a:pPr lvl="2"/>
            <a:r>
              <a:rPr lang="en-US" dirty="0"/>
              <a:t>PHA – indicator for potentially hazardous asteroid</a:t>
            </a:r>
          </a:p>
          <a:p>
            <a:pPr lvl="2"/>
            <a:r>
              <a:rPr lang="en-US" dirty="0"/>
              <a:t>MOID –minimum distance between the orbits of Earth and the small-body (au)</a:t>
            </a:r>
          </a:p>
          <a:p>
            <a:pPr lvl="2"/>
            <a:r>
              <a:rPr lang="en-US" dirty="0"/>
              <a:t>Eccentricity - Eccentricity e is the ratio of half the distance between the foci </a:t>
            </a:r>
            <a:r>
              <a:rPr lang="en-US" i="1" dirty="0"/>
              <a:t>c</a:t>
            </a:r>
            <a:r>
              <a:rPr lang="en-US" dirty="0"/>
              <a:t> to the semi-major axis </a:t>
            </a:r>
            <a:r>
              <a:rPr lang="en-US" i="1" dirty="0"/>
              <a:t>a</a:t>
            </a:r>
            <a:r>
              <a:rPr lang="en-US" dirty="0"/>
              <a:t>: e=c/a. For example, an orbit with e=0 is circular, e=1 is parabolic, and e between 0 and 1 is elliptic. </a:t>
            </a:r>
          </a:p>
          <a:p>
            <a:pPr lvl="1"/>
            <a:endParaRPr lang="en-US" dirty="0"/>
          </a:p>
          <a:p>
            <a:pPr lvl="1"/>
            <a:r>
              <a:rPr lang="en-US" dirty="0"/>
              <a:t> Physical elements:</a:t>
            </a:r>
          </a:p>
          <a:p>
            <a:pPr lvl="2"/>
            <a:r>
              <a:rPr lang="en-US" dirty="0"/>
              <a:t>Diameter</a:t>
            </a:r>
          </a:p>
          <a:p>
            <a:pPr lvl="2"/>
            <a:r>
              <a:rPr lang="en-US" dirty="0"/>
              <a:t>Density</a:t>
            </a:r>
          </a:p>
          <a:p>
            <a:pPr lvl="2"/>
            <a:r>
              <a:rPr lang="en-US" dirty="0"/>
              <a:t>Mass</a:t>
            </a:r>
          </a:p>
          <a:p>
            <a:pPr marL="914400" lvl="2" indent="0">
              <a:buNone/>
            </a:pPr>
            <a:endParaRPr lang="en-US" dirty="0"/>
          </a:p>
          <a:p>
            <a:pPr lvl="1"/>
            <a:endParaRPr lang="en-US" dirty="0"/>
          </a:p>
          <a:p>
            <a:endParaRPr lang="en-US" dirty="0"/>
          </a:p>
        </p:txBody>
      </p:sp>
      <p:sp>
        <p:nvSpPr>
          <p:cNvPr id="8" name="TextBox 7">
            <a:extLst>
              <a:ext uri="{FF2B5EF4-FFF2-40B4-BE49-F238E27FC236}">
                <a16:creationId xmlns:a16="http://schemas.microsoft.com/office/drawing/2014/main" id="{4EC1C99F-C32D-4C1A-273D-6C8804617EF0}"/>
              </a:ext>
            </a:extLst>
          </p:cNvPr>
          <p:cNvSpPr txBox="1"/>
          <p:nvPr/>
        </p:nvSpPr>
        <p:spPr>
          <a:xfrm>
            <a:off x="3439085" y="6054770"/>
            <a:ext cx="6098240" cy="369332"/>
          </a:xfrm>
          <a:prstGeom prst="rect">
            <a:avLst/>
          </a:prstGeom>
          <a:noFill/>
        </p:spPr>
        <p:txBody>
          <a:bodyPr wrap="square">
            <a:spAutoFit/>
          </a:bodyPr>
          <a:lstStyle/>
          <a:p>
            <a:r>
              <a:rPr lang="en-US" dirty="0"/>
              <a:t>Glossary: https://ssd.jpl.nasa.gov/glossary/</a:t>
            </a:r>
          </a:p>
        </p:txBody>
      </p:sp>
      <p:pic>
        <p:nvPicPr>
          <p:cNvPr id="9" name="Picture 2" descr="plot of the distribution of asteroids in semimajor axis, eccentricity space contained in the inner solar system">
            <a:extLst>
              <a:ext uri="{FF2B5EF4-FFF2-40B4-BE49-F238E27FC236}">
                <a16:creationId xmlns:a16="http://schemas.microsoft.com/office/drawing/2014/main" id="{045C3AB5-8FCD-37DA-DC02-E7470F0374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1374" y="1485899"/>
            <a:ext cx="4882403" cy="3772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5499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ED6-95B6-45CA-9318-D5C6D107AB69}"/>
              </a:ext>
            </a:extLst>
          </p:cNvPr>
          <p:cNvSpPr>
            <a:spLocks noGrp="1"/>
          </p:cNvSpPr>
          <p:nvPr>
            <p:ph type="title"/>
          </p:nvPr>
        </p:nvSpPr>
        <p:spPr>
          <a:xfrm>
            <a:off x="838200" y="160336"/>
            <a:ext cx="10476678" cy="1325563"/>
          </a:xfrm>
        </p:spPr>
        <p:txBody>
          <a:bodyPr/>
          <a:lstStyle/>
          <a:p>
            <a:r>
              <a:rPr lang="en-US" dirty="0"/>
              <a:t>Goal: Explore Latent and Observable Variables to investigate PHAs</a:t>
            </a:r>
          </a:p>
        </p:txBody>
      </p:sp>
      <p:sp>
        <p:nvSpPr>
          <p:cNvPr id="3" name="Content Placeholder 2">
            <a:extLst>
              <a:ext uri="{FF2B5EF4-FFF2-40B4-BE49-F238E27FC236}">
                <a16:creationId xmlns:a16="http://schemas.microsoft.com/office/drawing/2014/main" id="{E84E5DA1-F8B9-4937-9464-997FD4F08F17}"/>
              </a:ext>
            </a:extLst>
          </p:cNvPr>
          <p:cNvSpPr>
            <a:spLocks noGrp="1"/>
          </p:cNvSpPr>
          <p:nvPr>
            <p:ph idx="1"/>
          </p:nvPr>
        </p:nvSpPr>
        <p:spPr>
          <a:xfrm>
            <a:off x="6249241" y="1545196"/>
            <a:ext cx="4244788" cy="4351338"/>
          </a:xfrm>
        </p:spPr>
        <p:txBody>
          <a:bodyPr>
            <a:normAutofit fontScale="92500"/>
          </a:bodyPr>
          <a:lstStyle/>
          <a:p>
            <a:r>
              <a:rPr lang="en-US" dirty="0"/>
              <a:t>To get a quick, naïve, view of the potential predictive power of the dataset, we run Pearson’s correlation between all data elements and check if there are any clear trends </a:t>
            </a:r>
          </a:p>
          <a:p>
            <a:r>
              <a:rPr lang="en-US" dirty="0"/>
              <a:t>We observe there is strong correlation between certain elements that may be of interest to explore</a:t>
            </a:r>
          </a:p>
        </p:txBody>
      </p:sp>
      <p:pic>
        <p:nvPicPr>
          <p:cNvPr id="4098" name="Picture 2">
            <a:extLst>
              <a:ext uri="{FF2B5EF4-FFF2-40B4-BE49-F238E27FC236}">
                <a16:creationId xmlns:a16="http://schemas.microsoft.com/office/drawing/2014/main" id="{B9551BF8-42EA-1C13-3E30-2FA9C0F121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364" t="2338" b="19412"/>
          <a:stretch/>
        </p:blipFill>
        <p:spPr bwMode="auto">
          <a:xfrm>
            <a:off x="856129" y="1685269"/>
            <a:ext cx="4953841" cy="4123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973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ED6-95B6-45CA-9318-D5C6D107AB69}"/>
              </a:ext>
            </a:extLst>
          </p:cNvPr>
          <p:cNvSpPr>
            <a:spLocks noGrp="1"/>
          </p:cNvSpPr>
          <p:nvPr>
            <p:ph type="title"/>
          </p:nvPr>
        </p:nvSpPr>
        <p:spPr>
          <a:xfrm>
            <a:off x="838200" y="160336"/>
            <a:ext cx="10476678" cy="1325563"/>
          </a:xfrm>
        </p:spPr>
        <p:txBody>
          <a:bodyPr/>
          <a:lstStyle/>
          <a:p>
            <a:r>
              <a:rPr lang="en-US" dirty="0"/>
              <a:t>Data Relationships</a:t>
            </a:r>
          </a:p>
        </p:txBody>
      </p:sp>
      <p:sp>
        <p:nvSpPr>
          <p:cNvPr id="3" name="Content Placeholder 2">
            <a:extLst>
              <a:ext uri="{FF2B5EF4-FFF2-40B4-BE49-F238E27FC236}">
                <a16:creationId xmlns:a16="http://schemas.microsoft.com/office/drawing/2014/main" id="{E84E5DA1-F8B9-4937-9464-997FD4F08F17}"/>
              </a:ext>
            </a:extLst>
          </p:cNvPr>
          <p:cNvSpPr>
            <a:spLocks noGrp="1"/>
          </p:cNvSpPr>
          <p:nvPr>
            <p:ph idx="1"/>
          </p:nvPr>
        </p:nvSpPr>
        <p:spPr>
          <a:xfrm>
            <a:off x="6249241" y="1545196"/>
            <a:ext cx="4244788" cy="4351338"/>
          </a:xfrm>
        </p:spPr>
        <p:txBody>
          <a:bodyPr>
            <a:normAutofit lnSpcReduction="10000"/>
          </a:bodyPr>
          <a:lstStyle/>
          <a:p>
            <a:r>
              <a:rPr lang="en-US" dirty="0"/>
              <a:t>Many of the observed fields appear to follow “nice” distributions which we can work with</a:t>
            </a:r>
          </a:p>
          <a:p>
            <a:r>
              <a:rPr lang="en-US" dirty="0"/>
              <a:t>Building off of the previous slide, different variable combinations have weak to strong relationships with one </a:t>
            </a:r>
            <a:r>
              <a:rPr lang="en-US"/>
              <a:t>another which we can leverage</a:t>
            </a:r>
            <a:endParaRPr lang="en-US" dirty="0"/>
          </a:p>
        </p:txBody>
      </p:sp>
      <p:pic>
        <p:nvPicPr>
          <p:cNvPr id="4098" name="Picture 2">
            <a:extLst>
              <a:ext uri="{FF2B5EF4-FFF2-40B4-BE49-F238E27FC236}">
                <a16:creationId xmlns:a16="http://schemas.microsoft.com/office/drawing/2014/main" id="{B9551BF8-42EA-1C13-3E30-2FA9C0F12109}"/>
              </a:ext>
            </a:extLst>
          </p:cNvPr>
          <p:cNvPicPr>
            <a:picLocks noChangeAspect="1" noChangeArrowheads="1"/>
          </p:cNvPicPr>
          <p:nvPr/>
        </p:nvPicPr>
        <p:blipFill>
          <a:blip r:embed="rId2"/>
          <a:srcRect l="4953" r="4953"/>
          <a:stretch/>
        </p:blipFill>
        <p:spPr bwMode="auto">
          <a:xfrm>
            <a:off x="856129" y="1685269"/>
            <a:ext cx="4953841" cy="4123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463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9361-4F05-F26B-DDFC-BE1BB44291AD}"/>
              </a:ext>
            </a:extLst>
          </p:cNvPr>
          <p:cNvSpPr>
            <a:spLocks noGrp="1"/>
          </p:cNvSpPr>
          <p:nvPr>
            <p:ph type="title"/>
          </p:nvPr>
        </p:nvSpPr>
        <p:spPr>
          <a:xfrm>
            <a:off x="838200" y="160336"/>
            <a:ext cx="10891118" cy="1325563"/>
          </a:xfrm>
        </p:spPr>
        <p:txBody>
          <a:bodyPr/>
          <a:lstStyle/>
          <a:p>
            <a:r>
              <a:rPr lang="en-US" dirty="0"/>
              <a:t>Potential Classification Problems</a:t>
            </a:r>
          </a:p>
        </p:txBody>
      </p:sp>
      <p:pic>
        <p:nvPicPr>
          <p:cNvPr id="22" name="Content Placeholder 21">
            <a:extLst>
              <a:ext uri="{FF2B5EF4-FFF2-40B4-BE49-F238E27FC236}">
                <a16:creationId xmlns:a16="http://schemas.microsoft.com/office/drawing/2014/main" id="{A1761F66-DA5A-69AD-0AFF-AD8035E5918F}"/>
              </a:ext>
            </a:extLst>
          </p:cNvPr>
          <p:cNvPicPr>
            <a:picLocks noGrp="1" noChangeAspect="1"/>
          </p:cNvPicPr>
          <p:nvPr>
            <p:ph idx="1"/>
          </p:nvPr>
        </p:nvPicPr>
        <p:blipFill>
          <a:blip r:embed="rId2"/>
          <a:srcRect/>
          <a:stretch/>
        </p:blipFill>
        <p:spPr>
          <a:xfrm>
            <a:off x="838200" y="2127250"/>
            <a:ext cx="6246813" cy="3748087"/>
          </a:xfrm>
        </p:spPr>
      </p:pic>
      <p:sp>
        <p:nvSpPr>
          <p:cNvPr id="20" name="Content Placeholder 2">
            <a:extLst>
              <a:ext uri="{FF2B5EF4-FFF2-40B4-BE49-F238E27FC236}">
                <a16:creationId xmlns:a16="http://schemas.microsoft.com/office/drawing/2014/main" id="{BA63EDEC-7C0C-D436-3396-7DA950F78EDD}"/>
              </a:ext>
            </a:extLst>
          </p:cNvPr>
          <p:cNvSpPr txBox="1">
            <a:spLocks/>
          </p:cNvSpPr>
          <p:nvPr/>
        </p:nvSpPr>
        <p:spPr>
          <a:xfrm>
            <a:off x="7420199" y="1825625"/>
            <a:ext cx="424478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5"/>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5"/>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5"/>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Some combinations of variables show promising results for simple linear classification algorithms such as LDA and Logistic Regression</a:t>
            </a:r>
          </a:p>
          <a:p>
            <a:r>
              <a:rPr lang="en-US" dirty="0"/>
              <a:t>A scatterplot of Asteroid Eccentricity vs Absolute Magnitude appears to have a linear boundary</a:t>
            </a:r>
          </a:p>
        </p:txBody>
      </p:sp>
    </p:spTree>
    <p:extLst>
      <p:ext uri="{BB962C8B-B14F-4D97-AF65-F5344CB8AC3E}">
        <p14:creationId xmlns:p14="http://schemas.microsoft.com/office/powerpoint/2010/main" val="1728548069"/>
      </p:ext>
    </p:extLst>
  </p:cSld>
  <p:clrMapOvr>
    <a:masterClrMapping/>
  </p:clrMapOvr>
</p:sld>
</file>

<file path=ppt/theme/theme1.xml><?xml version="1.0" encoding="utf-8"?>
<a:theme xmlns:a="http://schemas.openxmlformats.org/drawingml/2006/main" name="Office Theme">
  <a:themeElements>
    <a:clrScheme name="Custom 278">
      <a:dk1>
        <a:sysClr val="windowText" lastClr="000000"/>
      </a:dk1>
      <a:lt1>
        <a:sysClr val="window" lastClr="FFFFFF"/>
      </a:lt1>
      <a:dk2>
        <a:srgbClr val="44546A"/>
      </a:dk2>
      <a:lt2>
        <a:srgbClr val="E7E6E6"/>
      </a:lt2>
      <a:accent1>
        <a:srgbClr val="5A4694"/>
      </a:accent1>
      <a:accent2>
        <a:srgbClr val="23737C"/>
      </a:accent2>
      <a:accent3>
        <a:srgbClr val="489CAF"/>
      </a:accent3>
      <a:accent4>
        <a:srgbClr val="E2D02C"/>
      </a:accent4>
      <a:accent5>
        <a:srgbClr val="F26C6E"/>
      </a:accent5>
      <a:accent6>
        <a:srgbClr val="1F2938"/>
      </a:accent6>
      <a:hlink>
        <a:srgbClr val="0563C1"/>
      </a:hlink>
      <a:folHlink>
        <a:srgbClr val="954F72"/>
      </a:folHlink>
    </a:clrScheme>
    <a:fontScheme name="Custom 6">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251335_Earth Day presentation_RVA_v3.potx" id="{2E821734-A971-4A99-A887-EE8808B7446A}" vid="{74D09940-9788-4332-97C9-A3EF112A74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159ADF-C50B-4A45-AD13-B0A8152C315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5FDF6E3-4638-4FD3-B9D7-E0E63F2056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EDC6638-3F1D-4CA5-A167-2F719C0876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Earth Day slides</Template>
  <TotalTime>257</TotalTime>
  <Words>1007</Words>
  <Application>Microsoft Office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Franklin Gothic Book</vt:lpstr>
      <vt:lpstr>Franklin Gothic Demi</vt:lpstr>
      <vt:lpstr>Wingdings</vt:lpstr>
      <vt:lpstr>Office Theme</vt:lpstr>
      <vt:lpstr>Near Earth Objects: Asteroids</vt:lpstr>
      <vt:lpstr>Team Objective</vt:lpstr>
      <vt:lpstr>Importance Why Study asteroids?</vt:lpstr>
      <vt:lpstr>Data Source</vt:lpstr>
      <vt:lpstr>Data Background</vt:lpstr>
      <vt:lpstr>Metadata</vt:lpstr>
      <vt:lpstr>Goal: Explore Latent and Observable Variables to investigate PHAs</vt:lpstr>
      <vt:lpstr>Data Relationships</vt:lpstr>
      <vt:lpstr>Potential Classification Problems</vt:lpstr>
      <vt:lpstr>Potential Classification Problems</vt:lpstr>
      <vt:lpstr>Potential Classification Problems</vt:lpstr>
      <vt:lpstr>Potential Classification Problems</vt:lpstr>
      <vt:lpstr>What About Latent Data?</vt:lpstr>
      <vt:lpstr>Assumptions, Challenges,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Erin Brownell</dc:creator>
  <cp:lastModifiedBy>Marc Papandreadis</cp:lastModifiedBy>
  <cp:revision>10</cp:revision>
  <dcterms:created xsi:type="dcterms:W3CDTF">2024-07-08T00:01:39Z</dcterms:created>
  <dcterms:modified xsi:type="dcterms:W3CDTF">2024-07-09T15:43:38Z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