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42" r:id="rId5"/>
    <p:sldId id="359" r:id="rId6"/>
    <p:sldId id="375" r:id="rId7"/>
    <p:sldId id="365" r:id="rId8"/>
    <p:sldId id="399" r:id="rId9"/>
    <p:sldId id="376" r:id="rId10"/>
    <p:sldId id="382" r:id="rId11"/>
    <p:sldId id="400" r:id="rId12"/>
    <p:sldId id="401" r:id="rId13"/>
    <p:sldId id="402" r:id="rId14"/>
    <p:sldId id="403" r:id="rId15"/>
    <p:sldId id="404" r:id="rId16"/>
    <p:sldId id="389" r:id="rId17"/>
    <p:sldId id="398" r:id="rId18"/>
    <p:sldId id="397" r:id="rId19"/>
    <p:sldId id="391" r:id="rId20"/>
    <p:sldId id="396" r:id="rId21"/>
    <p:sldId id="392" r:id="rId22"/>
    <p:sldId id="393" r:id="rId23"/>
    <p:sldId id="379" r:id="rId24"/>
    <p:sldId id="380" r:id="rId25"/>
    <p:sldId id="394" r:id="rId26"/>
    <p:sldId id="3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332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undberg/sha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52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One key reason </a:t>
            </a:r>
            <a:r>
              <a:rPr lang="en-US" dirty="0" err="1">
                <a:cs typeface="Calibri"/>
              </a:rPr>
              <a:t>Catboost</a:t>
            </a:r>
            <a:r>
              <a:rPr lang="en-US" dirty="0">
                <a:cs typeface="Calibri"/>
              </a:rPr>
              <a:t> tends to perform better than other methods is that is uses Shapley Additive Values( SHAP) for feature selection.</a:t>
            </a:r>
          </a:p>
          <a:p>
            <a:r>
              <a:rPr lang="en-US" dirty="0"/>
              <a:t> </a:t>
            </a:r>
            <a:r>
              <a:rPr lang="en-US" dirty="0" err="1"/>
              <a:t>CatBoost</a:t>
            </a:r>
            <a:r>
              <a:rPr lang="en-US" dirty="0"/>
              <a:t> uses </a:t>
            </a:r>
            <a:r>
              <a:rPr lang="en-US" b="1" dirty="0">
                <a:hlinkClick r:id="rId3"/>
              </a:rPr>
              <a:t>SHAP</a:t>
            </a:r>
            <a:r>
              <a:rPr lang="en-US" dirty="0"/>
              <a:t> (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) to break a prediction value into contributions from each feature. It calculates feature importance by measuring the impact of a feature on a single prediction value compared to the baseline prediction.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8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952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1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0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2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n-valdes/EN625.742_group_project/tree/ma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Identifying </a:t>
            </a:r>
            <a:br>
              <a:rPr lang="en-US" dirty="0"/>
            </a:br>
            <a:r>
              <a:rPr lang="en-US" dirty="0"/>
              <a:t>hazardous asteroids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368" y="3698404"/>
            <a:ext cx="9733935" cy="2577772"/>
          </a:xfrm>
        </p:spPr>
        <p:txBody>
          <a:bodyPr/>
          <a:lstStyle/>
          <a:p>
            <a:r>
              <a:rPr lang="en-US" dirty="0"/>
              <a:t>Team: Asteroid M</a:t>
            </a:r>
          </a:p>
          <a:p>
            <a:r>
              <a:rPr lang="en-US" sz="2000" dirty="0"/>
              <a:t>Erin Valdes, Marc </a:t>
            </a:r>
            <a:r>
              <a:rPr lang="en-US" sz="2000" dirty="0" err="1"/>
              <a:t>Papandreadis</a:t>
            </a:r>
            <a:r>
              <a:rPr lang="en-US" sz="2000" dirty="0"/>
              <a:t>, </a:t>
            </a:r>
          </a:p>
          <a:p>
            <a:r>
              <a:rPr lang="en-US" sz="2000" dirty="0"/>
              <a:t>Matthew Waring, Emily Payne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D845-9509-EED2-7239-1518BB24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Jupiter Min Orbit Distance vs. Eccentricity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F237-5392-BF3E-6CD5-B2F8DECD184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2F331-53C0-B5F9-A4E6-17BF60631E8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798661"/>
            <a:ext cx="4227332" cy="28464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Visibly non-linear boundaries suggest that simple nonlinear models may perform well, even outperforming linear models in the previous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QDA, Polynomial Kernel SVM, and Gaussian Kernel SVM may fit well here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47676-A99A-4EAC-2BB4-FEC36EC8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0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D845-9509-EED2-7239-1518BB24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Jupiter Min Orbit Distance vs. Eccentricity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F237-5392-BF3E-6CD5-B2F8DECD184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47676-A99A-4EAC-2BB4-FEC36EC8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7FD76B-CCD1-A5A3-D91A-B37EA818706C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971165"/>
            <a:ext cx="4227513" cy="2536507"/>
          </a:xfrm>
        </p:spPr>
      </p:pic>
    </p:spTree>
    <p:extLst>
      <p:ext uri="{BB962C8B-B14F-4D97-AF65-F5344CB8AC3E}">
        <p14:creationId xmlns:p14="http://schemas.microsoft.com/office/powerpoint/2010/main" val="312371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4048-F1D5-122C-DEB5-48ADB4D9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of Perihelion vs. Perihelion Distance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619CDE-A5E2-FD77-27B9-D54188B54E63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472857-F2B1-D6A2-B089-C0E4EDA52CE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971165"/>
            <a:ext cx="4227513" cy="253650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CB30A-28D4-5875-B70C-24F9E564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92C58-2119-0222-C873-5CC2869E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165" y="624254"/>
            <a:ext cx="3388155" cy="2546292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2C08E-21BC-3194-80F3-A1A9F9FBC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165" y="3397903"/>
            <a:ext cx="3445537" cy="268884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792D6D1-CB10-12E0-10B0-6D2CC6C70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25177"/>
              </p:ext>
            </p:extLst>
          </p:nvPr>
        </p:nvGraphicFramePr>
        <p:xfrm>
          <a:off x="552227" y="2815402"/>
          <a:ext cx="2855316" cy="313823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7658">
                  <a:extLst>
                    <a:ext uri="{9D8B030D-6E8A-4147-A177-3AD203B41FA5}">
                      <a16:colId xmlns:a16="http://schemas.microsoft.com/office/drawing/2014/main" val="2375982058"/>
                    </a:ext>
                  </a:extLst>
                </a:gridCol>
                <a:gridCol w="1427658">
                  <a:extLst>
                    <a:ext uri="{9D8B030D-6E8A-4147-A177-3AD203B41FA5}">
                      <a16:colId xmlns:a16="http://schemas.microsoft.com/office/drawing/2014/main" val="2432343445"/>
                    </a:ext>
                  </a:extLst>
                </a:gridCol>
              </a:tblGrid>
              <a:tr h="369204">
                <a:tc>
                  <a:txBody>
                    <a:bodyPr/>
                    <a:lstStyle/>
                    <a:p>
                      <a:r>
                        <a:rPr lang="en-US" sz="1400" dirty="0"/>
                        <a:t>KNN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07430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0.1876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98059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dirty="0"/>
                        <a:t>ROC/AUC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66262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for 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09654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for Class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76724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0.2299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30846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959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6EA13FE-E1AE-B9FD-BBC4-41A3B9FE78CC}"/>
              </a:ext>
            </a:extLst>
          </p:cNvPr>
          <p:cNvSpPr txBox="1"/>
          <p:nvPr/>
        </p:nvSpPr>
        <p:spPr>
          <a:xfrm>
            <a:off x="4915132" y="5200081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2DF46-9ED7-1865-A7E7-75467052AA74}"/>
              </a:ext>
            </a:extLst>
          </p:cNvPr>
          <p:cNvSpPr txBox="1"/>
          <p:nvPr/>
        </p:nvSpPr>
        <p:spPr>
          <a:xfrm>
            <a:off x="6261610" y="5200082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223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C10142-A1CA-BCA4-FCC2-B2C4464E6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170" y="2436088"/>
            <a:ext cx="4242047" cy="3293043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21475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>
                <a:cs typeface="Biome"/>
              </a:rPr>
              <a:t>k nearest neighbors </a:t>
            </a:r>
            <a:br>
              <a:rPr lang="en-US" dirty="0">
                <a:cs typeface="Biome"/>
              </a:rPr>
            </a:br>
            <a:r>
              <a:rPr lang="en-US" sz="1800" dirty="0">
                <a:cs typeface="Biome"/>
              </a:rPr>
              <a:t>Full features &amp; grid search</a:t>
            </a:r>
            <a:br>
              <a:rPr lang="en-US" dirty="0">
                <a:cs typeface="Biome"/>
              </a:rPr>
            </a:br>
            <a:r>
              <a:rPr lang="en-US" dirty="0">
                <a:cs typeface="Biome"/>
              </a:rPr>
              <a:t>updated (please review)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A13FE-E1AE-B9FD-BBC4-41A3B9FE78CC}"/>
              </a:ext>
            </a:extLst>
          </p:cNvPr>
          <p:cNvSpPr txBox="1"/>
          <p:nvPr/>
        </p:nvSpPr>
        <p:spPr>
          <a:xfrm>
            <a:off x="4915132" y="5200081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2DF46-9ED7-1865-A7E7-75467052AA74}"/>
              </a:ext>
            </a:extLst>
          </p:cNvPr>
          <p:cNvSpPr txBox="1"/>
          <p:nvPr/>
        </p:nvSpPr>
        <p:spPr>
          <a:xfrm>
            <a:off x="6261610" y="5200082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223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E7D649-3D0A-52F2-75A9-271FCEBA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81879"/>
              </p:ext>
            </p:extLst>
          </p:nvPr>
        </p:nvGraphicFramePr>
        <p:xfrm>
          <a:off x="445989" y="2282795"/>
          <a:ext cx="2374447" cy="345730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33860">
                  <a:extLst>
                    <a:ext uri="{9D8B030D-6E8A-4147-A177-3AD203B41FA5}">
                      <a16:colId xmlns:a16="http://schemas.microsoft.com/office/drawing/2014/main" val="2375982058"/>
                    </a:ext>
                  </a:extLst>
                </a:gridCol>
                <a:gridCol w="1040587">
                  <a:extLst>
                    <a:ext uri="{9D8B030D-6E8A-4147-A177-3AD203B41FA5}">
                      <a16:colId xmlns:a16="http://schemas.microsoft.com/office/drawing/2014/main" val="2432343445"/>
                    </a:ext>
                  </a:extLst>
                </a:gridCol>
              </a:tblGrid>
              <a:tr h="390336">
                <a:tc>
                  <a:txBody>
                    <a:bodyPr/>
                    <a:lstStyle/>
                    <a:p>
                      <a:r>
                        <a:rPr lang="en-US" sz="1400" dirty="0"/>
                        <a:t>KNN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07430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r>
                        <a:rPr lang="en-US" sz="1400" dirty="0"/>
                        <a:t>ROC/AUC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66262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09654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76724"/>
                  </a:ext>
                </a:extLst>
              </a:tr>
              <a:tr h="663572">
                <a:tc>
                  <a:txBody>
                    <a:bodyPr/>
                    <a:lstStyle/>
                    <a:p>
                      <a:r>
                        <a:rPr lang="en-US" sz="14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Manhattan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6722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r>
                        <a:rPr lang="en-US" sz="1400" dirty="0"/>
                        <a:t>N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87883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r>
                        <a:rPr lang="en-US" sz="1400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9918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2F137A8-A2F5-26B7-1C45-897164D5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15" y="2282795"/>
            <a:ext cx="4182341" cy="34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D88E6F-62EF-4F7B-1812-D9B8A8971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135" y="2282796"/>
            <a:ext cx="4411301" cy="34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>
                <a:cs typeface="Biome"/>
              </a:rPr>
              <a:t>k nearest neighbors </a:t>
            </a:r>
            <a:br>
              <a:rPr lang="en-US" dirty="0">
                <a:cs typeface="Biome"/>
              </a:rPr>
            </a:br>
            <a:r>
              <a:rPr lang="en-US" sz="1800" dirty="0">
                <a:cs typeface="Biome"/>
              </a:rPr>
              <a:t>2-component </a:t>
            </a:r>
            <a:r>
              <a:rPr lang="en-US" sz="1800" dirty="0" err="1">
                <a:cs typeface="Biome"/>
              </a:rPr>
              <a:t>pca</a:t>
            </a:r>
            <a:br>
              <a:rPr lang="en-US" dirty="0">
                <a:cs typeface="Biome"/>
              </a:rPr>
            </a:br>
            <a:r>
              <a:rPr lang="en-US" dirty="0">
                <a:cs typeface="Biome"/>
              </a:rPr>
              <a:t>updated (please review)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792D6D1-CB10-12E0-10B0-6D2CC6C70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55531"/>
              </p:ext>
            </p:extLst>
          </p:nvPr>
        </p:nvGraphicFramePr>
        <p:xfrm>
          <a:off x="7886699" y="535065"/>
          <a:ext cx="3355970" cy="12968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6026">
                  <a:extLst>
                    <a:ext uri="{9D8B030D-6E8A-4147-A177-3AD203B41FA5}">
                      <a16:colId xmlns:a16="http://schemas.microsoft.com/office/drawing/2014/main" val="2375982058"/>
                    </a:ext>
                  </a:extLst>
                </a:gridCol>
                <a:gridCol w="869944">
                  <a:extLst>
                    <a:ext uri="{9D8B030D-6E8A-4147-A177-3AD203B41FA5}">
                      <a16:colId xmlns:a16="http://schemas.microsoft.com/office/drawing/2014/main" val="2432343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KNN PCA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07430"/>
                  </a:ext>
                </a:extLst>
              </a:tr>
              <a:tr h="247980">
                <a:tc>
                  <a:txBody>
                    <a:bodyPr/>
                    <a:lstStyle/>
                    <a:p>
                      <a:r>
                        <a:rPr lang="en-US" sz="1400" dirty="0"/>
                        <a:t>ROC/AUC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66262"/>
                  </a:ext>
                </a:extLst>
              </a:tr>
              <a:tr h="34363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09654"/>
                  </a:ext>
                </a:extLst>
              </a:tr>
              <a:tr h="34363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767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6EA13FE-E1AE-B9FD-BBC4-41A3B9FE78CC}"/>
              </a:ext>
            </a:extLst>
          </p:cNvPr>
          <p:cNvSpPr txBox="1"/>
          <p:nvPr/>
        </p:nvSpPr>
        <p:spPr>
          <a:xfrm>
            <a:off x="4915132" y="5200081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2DF46-9ED7-1865-A7E7-75467052AA74}"/>
              </a:ext>
            </a:extLst>
          </p:cNvPr>
          <p:cNvSpPr txBox="1"/>
          <p:nvPr/>
        </p:nvSpPr>
        <p:spPr>
          <a:xfrm>
            <a:off x="6261610" y="5200082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66DE9-29F4-ECD5-D0B5-D5A63BFC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01" y="2484433"/>
            <a:ext cx="3581036" cy="2871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E371A-BB59-5B48-7785-9271521B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13" y="2484434"/>
            <a:ext cx="3663432" cy="2871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92BCA-7B60-3A11-6591-0286DA518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1" y="2439900"/>
            <a:ext cx="3581036" cy="29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Gradient boosting machine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128883" y="2163614"/>
            <a:ext cx="6315069" cy="37237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Gradient boosting machines rely on sequentially training weak decision tree learners. At each iteration, a new tree is fit to the gradient (negative derivative) of the loss function and the new estimator is added to the previous according to some learning rate or calculated weight. </a:t>
            </a:r>
            <a:endParaRPr lang="en-US" dirty="0"/>
          </a:p>
          <a:p>
            <a:r>
              <a:rPr lang="en-US" dirty="0">
                <a:cs typeface="Biome"/>
              </a:rPr>
              <a:t>We used </a:t>
            </a:r>
            <a:r>
              <a:rPr lang="en-US" dirty="0" err="1">
                <a:cs typeface="Biome"/>
              </a:rPr>
              <a:t>GridSearch</a:t>
            </a:r>
            <a:r>
              <a:rPr lang="en-US" dirty="0">
                <a:cs typeface="Biome"/>
              </a:rPr>
              <a:t> with 5-fold cross validation to select the best hyperparameters for each model</a:t>
            </a:r>
          </a:p>
          <a:p>
            <a:pPr marL="342900" indent="-342900">
              <a:buAutoNum type="arabicPeriod"/>
            </a:pPr>
            <a:r>
              <a:rPr lang="en-US" sz="1600" err="1">
                <a:cs typeface="Biome"/>
              </a:rPr>
              <a:t>LightGBM</a:t>
            </a:r>
            <a:r>
              <a:rPr lang="en-US" sz="1600" dirty="0">
                <a:cs typeface="Biome"/>
              </a:rPr>
              <a:t> – faster convergence, prone to overfitting</a:t>
            </a:r>
          </a:p>
          <a:p>
            <a:pPr marL="342900" indent="-342900">
              <a:buAutoNum type="arabicPeriod"/>
            </a:pPr>
            <a:r>
              <a:rPr lang="en-US" sz="1600" err="1">
                <a:cs typeface="Biome"/>
              </a:rPr>
              <a:t>XGBoost</a:t>
            </a:r>
            <a:r>
              <a:rPr lang="en-US" sz="1600" dirty="0">
                <a:cs typeface="Biome"/>
              </a:rPr>
              <a:t> – optimized with parallel computing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 err="1">
                <a:cs typeface="Biome"/>
              </a:rPr>
              <a:t>CatBoost</a:t>
            </a:r>
            <a:r>
              <a:rPr lang="en-US" sz="1600" dirty="0">
                <a:cs typeface="Biome"/>
              </a:rPr>
              <a:t> – balanced trees with the same conditions in each tree</a:t>
            </a:r>
            <a:endParaRPr lang="en-US" sz="1600" dirty="0" err="1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BE9B27-E554-2251-B4B4-A09EC653B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3607"/>
              </p:ext>
            </p:extLst>
          </p:nvPr>
        </p:nvGraphicFramePr>
        <p:xfrm>
          <a:off x="690113" y="2314754"/>
          <a:ext cx="4217624" cy="355884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7227">
                  <a:extLst>
                    <a:ext uri="{9D8B030D-6E8A-4147-A177-3AD203B41FA5}">
                      <a16:colId xmlns:a16="http://schemas.microsoft.com/office/drawing/2014/main" val="199317671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1564829864"/>
                    </a:ext>
                  </a:extLst>
                </a:gridCol>
                <a:gridCol w="960118">
                  <a:extLst>
                    <a:ext uri="{9D8B030D-6E8A-4147-A177-3AD203B41FA5}">
                      <a16:colId xmlns:a16="http://schemas.microsoft.com/office/drawing/2014/main" val="2057415874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67875205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Best GS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44662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dirty="0"/>
                        <a:t>LGBM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N_est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=100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Max_depth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 = 5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Num_leaves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 =31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84723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N_est</a:t>
                      </a:r>
                      <a:r>
                        <a:rPr lang="en-US" sz="1200" b="1" dirty="0"/>
                        <a:t>=100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Max_depth</a:t>
                      </a:r>
                      <a:r>
                        <a:rPr lang="en-US" sz="1200" b="1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33141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CatB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Arial Nova"/>
                        </a:rPr>
                        <a:t>N_est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Arial Nova"/>
                        </a:rPr>
                        <a:t> = 200</a:t>
                      </a:r>
                      <a:endParaRPr lang="en-US" sz="1200" b="1" dirty="0"/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Max_depth</a:t>
                      </a:r>
                      <a:r>
                        <a:rPr lang="en-US" sz="1200" b="1" dirty="0"/>
                        <a:t>=7</a:t>
                      </a:r>
                    </a:p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&lt;15m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44510"/>
                  </a:ext>
                </a:extLst>
              </a:tr>
            </a:tbl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9857BFFE-9D46-848D-F46D-44AE0643F75F}"/>
              </a:ext>
            </a:extLst>
          </p:cNvPr>
          <p:cNvSpPr/>
          <p:nvPr/>
        </p:nvSpPr>
        <p:spPr>
          <a:xfrm>
            <a:off x="1232142" y="4800600"/>
            <a:ext cx="296621" cy="314325"/>
          </a:xfrm>
          <a:prstGeom prst="star5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3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19F5-4752-0E9C-6706-925E820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GBM Results</a:t>
            </a:r>
            <a:br>
              <a:rPr lang="en-US" dirty="0">
                <a:cs typeface="Biome"/>
              </a:rPr>
            </a:br>
            <a:r>
              <a:rPr lang="en-US" sz="2000" dirty="0" err="1">
                <a:cs typeface="Biome"/>
              </a:rPr>
              <a:t>catboost</a:t>
            </a:r>
            <a:r>
              <a:rPr lang="en-US" sz="2000" dirty="0">
                <a:cs typeface="Biome"/>
              </a:rPr>
              <a:t> has the best overall performance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E9FA-1428-BEB5-E3E7-A2A596A2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A chart of a catboost confusion matrix&#10;&#10;Description automatically generated">
            <a:extLst>
              <a:ext uri="{FF2B5EF4-FFF2-40B4-BE49-F238E27FC236}">
                <a16:creationId xmlns:a16="http://schemas.microsoft.com/office/drawing/2014/main" id="{18929DCA-5860-D3C2-039A-79AEA6F3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60" y="2247084"/>
            <a:ext cx="4532682" cy="3753813"/>
          </a:xfrm>
          <a:prstGeom prst="rect">
            <a:avLst/>
          </a:prstGeom>
          <a:noFill/>
        </p:spPr>
      </p:pic>
      <p:pic>
        <p:nvPicPr>
          <p:cNvPr id="11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CE549FF4-9082-984C-B9D4-2AA2FD8E0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272" y="2245863"/>
            <a:ext cx="6139520" cy="37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25925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The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Comparing model costs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388687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Project Purpose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Final model selection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Based on accuracy, F1 score, and runtime as a measure of efficiency, our conclusion is that XXX is the best model for predicting potentially hazardous asteroids.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2542523917"/>
              </p:ext>
            </p:extLst>
          </p:nvPr>
        </p:nvGraphicFramePr>
        <p:xfrm>
          <a:off x="5067300" y="404813"/>
          <a:ext cx="6705602" cy="59590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1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Model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Accuracy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F1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Runtime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539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&lt;1m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461889"/>
                  </a:ext>
                </a:extLst>
              </a:tr>
              <a:tr h="7539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89.0%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&lt;5m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287138"/>
                  </a:ext>
                </a:extLst>
              </a:tr>
              <a:tr h="7539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&lt;1m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061804"/>
                  </a:ext>
                </a:extLst>
              </a:tr>
              <a:tr h="7539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QDA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&lt;1m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712293"/>
                  </a:ext>
                </a:extLst>
              </a:tr>
              <a:tr h="7539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92.5%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0.093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&lt;1m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623824"/>
                  </a:ext>
                </a:extLst>
              </a:tr>
              <a:tr h="7539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99.8%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&lt;15m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539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917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Learnings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Simple models, such as the bivariate models, seemed to perform well initially with high accuracy rates when cross validated.  F1 scores, however, suggest generalizability may be poor.</a:t>
            </a:r>
          </a:p>
          <a:p>
            <a:r>
              <a:rPr lang="en-US" dirty="0"/>
              <a:t>GBMs appear to offer the best performance and F1 score, but this comes at the cost of runtime, which was drastically larger for this model.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4A01-85F3-FE51-7705-E7B77D61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CDF1-EE25-81F7-CFF9-21079A12BE9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8732533" cy="35283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Hastie, T., </a:t>
            </a:r>
            <a:r>
              <a:rPr lang="en-US" err="1">
                <a:ea typeface="+mn-lt"/>
                <a:cs typeface="+mn-lt"/>
              </a:rPr>
              <a:t>Tibshirani</a:t>
            </a:r>
            <a:r>
              <a:rPr lang="en-US">
                <a:ea typeface="+mn-lt"/>
                <a:cs typeface="+mn-lt"/>
              </a:rPr>
              <a:t>, R., &amp; Friedman, J. (2017). </a:t>
            </a:r>
            <a:r>
              <a:rPr lang="en-US" i="1">
                <a:ea typeface="+mn-lt"/>
                <a:cs typeface="+mn-lt"/>
              </a:rPr>
              <a:t>Elements of Statistical Learning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(2nd ed.). Springer. https://doi.org/10.1007/b94608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NASA (n.d.). </a:t>
            </a:r>
            <a:r>
              <a:rPr lang="en-US" i="1" dirty="0">
                <a:ea typeface="+mn-lt"/>
                <a:cs typeface="+mn-lt"/>
              </a:rPr>
              <a:t>Small Bodies</a:t>
            </a:r>
            <a:r>
              <a:rPr lang="en-US" dirty="0">
                <a:ea typeface="+mn-lt"/>
                <a:cs typeface="+mn-lt"/>
              </a:rPr>
              <a:t>. Jet Propulsion Lab California Institute of Technology Solar System Dynamics. https://ssd.jpl.nasa.gov/sb/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John, B. (2023, August 7). </a:t>
            </a:r>
            <a:r>
              <a:rPr lang="en-US" i="1" dirty="0">
                <a:ea typeface="+mn-lt"/>
                <a:cs typeface="+mn-lt"/>
              </a:rPr>
              <a:t>When to Choose </a:t>
            </a:r>
            <a:r>
              <a:rPr lang="en-US" i="1" dirty="0" err="1">
                <a:ea typeface="+mn-lt"/>
                <a:cs typeface="+mn-lt"/>
              </a:rPr>
              <a:t>CatBoost</a:t>
            </a:r>
            <a:r>
              <a:rPr lang="en-US" i="1" dirty="0">
                <a:ea typeface="+mn-lt"/>
                <a:cs typeface="+mn-lt"/>
              </a:rPr>
              <a:t> Over </a:t>
            </a:r>
            <a:r>
              <a:rPr lang="en-US" i="1" dirty="0" err="1">
                <a:ea typeface="+mn-lt"/>
                <a:cs typeface="+mn-lt"/>
              </a:rPr>
              <a:t>XGBoost</a:t>
            </a:r>
            <a:r>
              <a:rPr lang="en-US" i="1" dirty="0">
                <a:ea typeface="+mn-lt"/>
                <a:cs typeface="+mn-lt"/>
              </a:rPr>
              <a:t> or </a:t>
            </a:r>
            <a:r>
              <a:rPr lang="en-US" i="1" dirty="0" err="1">
                <a:ea typeface="+mn-lt"/>
                <a:cs typeface="+mn-lt"/>
              </a:rPr>
              <a:t>LightGBM</a:t>
            </a:r>
            <a:r>
              <a:rPr lang="en-US" i="1" dirty="0">
                <a:ea typeface="+mn-lt"/>
                <a:cs typeface="+mn-lt"/>
              </a:rPr>
              <a:t> [Practical Guide]</a:t>
            </a:r>
            <a:r>
              <a:rPr lang="en-US" dirty="0">
                <a:ea typeface="+mn-lt"/>
                <a:cs typeface="+mn-lt"/>
              </a:rPr>
              <a:t>. Neptune Blog. https://neptune.ai/blog/when-to-choose-catboost-over-xgboost-or-lightgbm</a:t>
            </a:r>
          </a:p>
          <a:p>
            <a:pPr marL="285750" indent="-285750"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C86C7-EA41-EF73-3A64-076F1C7D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For more information, please see our </a:t>
            </a:r>
            <a:r>
              <a:rPr lang="en-US" dirty="0">
                <a:hlinkClick r:id="rId3"/>
              </a:rPr>
              <a:t>code base on 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probability of an asteroid striking Earth and causing serious damage is very remote, but the devastating consequences of such an impact make predicting their trajectories an important study</a:t>
            </a:r>
          </a:p>
          <a:p>
            <a:r>
              <a:rPr lang="en-US" dirty="0">
                <a:cs typeface="Biome"/>
              </a:rPr>
              <a:t>NASA’s Jet Propulsion Lab Solar System Dynamics group provides orbits and ephemerides (trajectories) for all known natural objects, including near-earth asteroids</a:t>
            </a:r>
          </a:p>
          <a:p>
            <a:r>
              <a:rPr lang="en-US" dirty="0"/>
              <a:t>The goal of this project is to develop a machine learning model that can predict the label of an asteroid, “Potentially Hazardous” or “Not Potentially Hazardous”, based on orbit and </a:t>
            </a:r>
            <a:r>
              <a:rPr lang="en-US" dirty="0" err="1"/>
              <a:t>ephemeride</a:t>
            </a:r>
            <a:r>
              <a:rPr lang="en-US" dirty="0"/>
              <a:t>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The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Initial Findings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5B99-BDC1-7D18-BB18-0E0F1617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04" y="-1101175"/>
            <a:ext cx="3736630" cy="220235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1143C9-4641-EC8D-91B1-9ECE41554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83301"/>
              </p:ext>
            </p:extLst>
          </p:nvPr>
        </p:nvGraphicFramePr>
        <p:xfrm>
          <a:off x="4800601" y="171396"/>
          <a:ext cx="7272335" cy="615553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43156">
                  <a:extLst>
                    <a:ext uri="{9D8B030D-6E8A-4147-A177-3AD203B41FA5}">
                      <a16:colId xmlns:a16="http://schemas.microsoft.com/office/drawing/2014/main" val="2672587903"/>
                    </a:ext>
                  </a:extLst>
                </a:gridCol>
                <a:gridCol w="443156">
                  <a:extLst>
                    <a:ext uri="{9D8B030D-6E8A-4147-A177-3AD203B41FA5}">
                      <a16:colId xmlns:a16="http://schemas.microsoft.com/office/drawing/2014/main" val="2814368534"/>
                    </a:ext>
                  </a:extLst>
                </a:gridCol>
                <a:gridCol w="443156">
                  <a:extLst>
                    <a:ext uri="{9D8B030D-6E8A-4147-A177-3AD203B41FA5}">
                      <a16:colId xmlns:a16="http://schemas.microsoft.com/office/drawing/2014/main" val="1625946434"/>
                    </a:ext>
                  </a:extLst>
                </a:gridCol>
                <a:gridCol w="443156">
                  <a:extLst>
                    <a:ext uri="{9D8B030D-6E8A-4147-A177-3AD203B41FA5}">
                      <a16:colId xmlns:a16="http://schemas.microsoft.com/office/drawing/2014/main" val="3082908538"/>
                    </a:ext>
                  </a:extLst>
                </a:gridCol>
                <a:gridCol w="443156">
                  <a:extLst>
                    <a:ext uri="{9D8B030D-6E8A-4147-A177-3AD203B41FA5}">
                      <a16:colId xmlns:a16="http://schemas.microsoft.com/office/drawing/2014/main" val="2566681027"/>
                    </a:ext>
                  </a:extLst>
                </a:gridCol>
                <a:gridCol w="443156">
                  <a:extLst>
                    <a:ext uri="{9D8B030D-6E8A-4147-A177-3AD203B41FA5}">
                      <a16:colId xmlns:a16="http://schemas.microsoft.com/office/drawing/2014/main" val="2322579572"/>
                    </a:ext>
                  </a:extLst>
                </a:gridCol>
                <a:gridCol w="328006">
                  <a:extLst>
                    <a:ext uri="{9D8B030D-6E8A-4147-A177-3AD203B41FA5}">
                      <a16:colId xmlns:a16="http://schemas.microsoft.com/office/drawing/2014/main" val="4174469327"/>
                    </a:ext>
                  </a:extLst>
                </a:gridCol>
                <a:gridCol w="558306">
                  <a:extLst>
                    <a:ext uri="{9D8B030D-6E8A-4147-A177-3AD203B41FA5}">
                      <a16:colId xmlns:a16="http://schemas.microsoft.com/office/drawing/2014/main" val="1311891745"/>
                    </a:ext>
                  </a:extLst>
                </a:gridCol>
                <a:gridCol w="558308">
                  <a:extLst>
                    <a:ext uri="{9D8B030D-6E8A-4147-A177-3AD203B41FA5}">
                      <a16:colId xmlns:a16="http://schemas.microsoft.com/office/drawing/2014/main" val="12274119"/>
                    </a:ext>
                  </a:extLst>
                </a:gridCol>
                <a:gridCol w="404773">
                  <a:extLst>
                    <a:ext uri="{9D8B030D-6E8A-4147-A177-3AD203B41FA5}">
                      <a16:colId xmlns:a16="http://schemas.microsoft.com/office/drawing/2014/main" val="4118722472"/>
                    </a:ext>
                  </a:extLst>
                </a:gridCol>
                <a:gridCol w="502477">
                  <a:extLst>
                    <a:ext uri="{9D8B030D-6E8A-4147-A177-3AD203B41FA5}">
                      <a16:colId xmlns:a16="http://schemas.microsoft.com/office/drawing/2014/main" val="328935187"/>
                    </a:ext>
                  </a:extLst>
                </a:gridCol>
                <a:gridCol w="307067">
                  <a:extLst>
                    <a:ext uri="{9D8B030D-6E8A-4147-A177-3AD203B41FA5}">
                      <a16:colId xmlns:a16="http://schemas.microsoft.com/office/drawing/2014/main" val="3622984050"/>
                    </a:ext>
                  </a:extLst>
                </a:gridCol>
                <a:gridCol w="544351">
                  <a:extLst>
                    <a:ext uri="{9D8B030D-6E8A-4147-A177-3AD203B41FA5}">
                      <a16:colId xmlns:a16="http://schemas.microsoft.com/office/drawing/2014/main" val="2776608183"/>
                    </a:ext>
                  </a:extLst>
                </a:gridCol>
                <a:gridCol w="409988">
                  <a:extLst>
                    <a:ext uri="{9D8B030D-6E8A-4147-A177-3AD203B41FA5}">
                      <a16:colId xmlns:a16="http://schemas.microsoft.com/office/drawing/2014/main" val="3370793859"/>
                    </a:ext>
                  </a:extLst>
                </a:gridCol>
                <a:gridCol w="375129">
                  <a:extLst>
                    <a:ext uri="{9D8B030D-6E8A-4147-A177-3AD203B41FA5}">
                      <a16:colId xmlns:a16="http://schemas.microsoft.com/office/drawing/2014/main" val="3882840193"/>
                    </a:ext>
                  </a:extLst>
                </a:gridCol>
                <a:gridCol w="624994">
                  <a:extLst>
                    <a:ext uri="{9D8B030D-6E8A-4147-A177-3AD203B41FA5}">
                      <a16:colId xmlns:a16="http://schemas.microsoft.com/office/drawing/2014/main" val="1651466707"/>
                    </a:ext>
                  </a:extLst>
                </a:gridCol>
              </a:tblGrid>
              <a:tr h="5715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pha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om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q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data_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arc</a:t>
                      </a:r>
                      <a:endParaRPr lang="en-US" sz="1100" b="1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n_obs_used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ma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moid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class</a:t>
                      </a:r>
                      <a:endParaRPr lang="en-US" sz="1100" b="1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orbit_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583008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1.46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10.83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304.28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178.90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4.7E+04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9.1E+03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10.41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334.73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0.56</a:t>
                      </a:r>
                      <a:endParaRPr lang="en-US" sz="11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403240503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11.58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183.85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156.22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4.1E+04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2.1E+03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15.59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102.37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764775197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9.40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110.42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350.48</a:t>
                      </a:r>
                      <a:endParaRPr lang="en-US" sz="11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1.06</a:t>
                      </a:r>
                      <a:endParaRPr lang="en-US" sz="11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3.9E+04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3.5E+03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13.88</a:t>
                      </a:r>
                      <a:endParaRPr lang="en-US" sz="11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289.48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JPL 450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102155278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26.69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215.50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132.48</a:t>
                      </a:r>
                      <a:endParaRPr lang="en-US" sz="11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3.6E+04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9.25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321.69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JPL 1195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07494375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1.92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11.88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171.31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26.68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3.3E+04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6.2E+02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17.38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197.64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002793542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22.80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87.95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31.44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1.7E+03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16.57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344.76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JPL 172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862241075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2.20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52.19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62.23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159.67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1.8E+03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14.69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258.50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405104895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13.33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337.16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276.98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8.2E+03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15.27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147.60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763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234634754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1.86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8.45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133.10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167.84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3.4E+04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12.84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78.93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1335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819667968"/>
                  </a:ext>
                </a:extLst>
              </a:tr>
              <a:tr h="558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9.38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274.21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127.26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2.8E+04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5.6E+03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14.28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73.06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2.5E+06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APO</a:t>
                      </a:r>
                      <a:endParaRPr lang="en-US" sz="1100" b="0" i="0" u="none" strike="noStrike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JPL 809</a:t>
                      </a:r>
                      <a:endParaRPr lang="en-US" sz="1100" b="0" i="0" u="none" strike="noStrike" dirty="0">
                        <a:solidFill>
                          <a:srgbClr val="CCCCCC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41019605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FD3F6F4-037A-7297-A955-6356EC6D5BD5}"/>
              </a:ext>
            </a:extLst>
          </p:cNvPr>
          <p:cNvSpPr txBox="1"/>
          <p:nvPr/>
        </p:nvSpPr>
        <p:spPr>
          <a:xfrm>
            <a:off x="528639" y="3064497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8F7ABB-A3F9-ACDA-DFDB-7A80031DE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29998"/>
              </p:ext>
            </p:extLst>
          </p:nvPr>
        </p:nvGraphicFramePr>
        <p:xfrm>
          <a:off x="288990" y="1101175"/>
          <a:ext cx="4107657" cy="531569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532621674"/>
                    </a:ext>
                  </a:extLst>
                </a:gridCol>
                <a:gridCol w="3336132">
                  <a:extLst>
                    <a:ext uri="{9D8B030D-6E8A-4147-A177-3AD203B41FA5}">
                      <a16:colId xmlns:a16="http://schemas.microsoft.com/office/drawing/2014/main" val="593852148"/>
                    </a:ext>
                  </a:extLst>
                </a:gridCol>
              </a:tblGrid>
              <a:tr h="231195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pha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Potentially hazardous asteroid (target)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426499"/>
                  </a:ext>
                </a:extLst>
              </a:tr>
              <a:tr h="231195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eccentricity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82755"/>
                  </a:ext>
                </a:extLst>
              </a:tr>
              <a:tr h="231195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semimajor axis (au)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682094"/>
                  </a:ext>
                </a:extLst>
              </a:tr>
              <a:tr h="231195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perihelion distance (au)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129476"/>
                  </a:ext>
                </a:extLst>
              </a:tr>
              <a:tr h="231195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inclination 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392323"/>
                  </a:ext>
                </a:extLst>
              </a:tr>
              <a:tr h="404591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longitude of the ascending node 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544859"/>
                  </a:ext>
                </a:extLst>
              </a:tr>
              <a:tr h="231195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argument of perihelion 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515331"/>
                  </a:ext>
                </a:extLst>
              </a:tr>
              <a:tr h="231195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mean anomaly 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104607"/>
                  </a:ext>
                </a:extLst>
              </a:tr>
              <a:tr h="404591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tp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time of perihelion passage in Julian day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796862"/>
                  </a:ext>
                </a:extLst>
              </a:tr>
              <a:tr h="231195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mean motion (deg/d)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554041"/>
                  </a:ext>
                </a:extLst>
              </a:tr>
              <a:tr h="577988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moid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minimum distance between the orbits of Earth and the small-body (au)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016207"/>
                  </a:ext>
                </a:extLst>
              </a:tr>
              <a:tr h="57798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absolute magnitude (magnitude at 1 au from the Sun and the observer)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512456"/>
                  </a:ext>
                </a:extLst>
              </a:tr>
              <a:tr h="577988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data_arc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number of days spanned by the observations used in the orbit determination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4687"/>
                  </a:ext>
                </a:extLst>
              </a:tr>
              <a:tr h="577988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n_obs_used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total number of observations of all types used in the orbit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0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3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Recall previous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541933" y="2285741"/>
            <a:ext cx="3078078" cy="3528397"/>
          </a:xfrm>
        </p:spPr>
        <p:txBody>
          <a:bodyPr/>
          <a:lstStyle/>
          <a:p>
            <a:r>
              <a:rPr lang="en-US" dirty="0"/>
              <a:t>Initial analysis revealed linear and non linear boundaries between Potentially Hazardous Asteroids (PHA) in various dimensions.</a:t>
            </a:r>
          </a:p>
          <a:p>
            <a:r>
              <a:rPr lang="en-US" dirty="0"/>
              <a:t>Thus we proposed building solutions of varying complexity to solve this binary classification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21">
            <a:extLst>
              <a:ext uri="{FF2B5EF4-FFF2-40B4-BE49-F238E27FC236}">
                <a16:creationId xmlns:a16="http://schemas.microsoft.com/office/drawing/2014/main" id="{A1761F66-DA5A-69AD-0AFF-AD8035E5918F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rcRect/>
          <a:stretch/>
        </p:blipFill>
        <p:spPr>
          <a:xfrm>
            <a:off x="1795937" y="2248178"/>
            <a:ext cx="3487885" cy="2092731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C18B36D-EC6F-BEA4-D679-4B9FA4F88FA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r="4396"/>
          <a:stretch/>
        </p:blipFill>
        <p:spPr>
          <a:xfrm>
            <a:off x="5054050" y="2248178"/>
            <a:ext cx="3334549" cy="2092729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297A4A4-C8F8-12BA-65F5-A78989594B3C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rcRect/>
          <a:stretch/>
        </p:blipFill>
        <p:spPr>
          <a:xfrm>
            <a:off x="1795939" y="4318534"/>
            <a:ext cx="3487884" cy="2092730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7E723E2-69F1-A3D3-11F7-A5619B8C593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6"/>
          <a:srcRect t="12039" b="8880"/>
          <a:stretch/>
        </p:blipFill>
        <p:spPr>
          <a:xfrm>
            <a:off x="5080749" y="4318534"/>
            <a:ext cx="3307850" cy="20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The Models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Simple to complex</a:t>
            </a:r>
          </a:p>
        </p:txBody>
      </p:sp>
    </p:spTree>
    <p:extLst>
      <p:ext uri="{BB962C8B-B14F-4D97-AF65-F5344CB8AC3E}">
        <p14:creationId xmlns:p14="http://schemas.microsoft.com/office/powerpoint/2010/main" val="64041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E80C-EE90-07E3-2D29-EE421A5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Magnitude vs. Eccentricity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703CFC-27FD-8E52-A456-584A2C06AB4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FA42-0660-5A80-E3F7-1A6DFC18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1C0367-DB45-8B2F-7E41-DC1C081812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3056060"/>
            <a:ext cx="4227332" cy="23098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Visibly linear boundaries suggest simple bivariate linear models would perform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LDA, and SVM with a Linear Kernel  would theoretically perform well</a:t>
            </a:r>
          </a:p>
        </p:txBody>
      </p:sp>
    </p:spTree>
    <p:extLst>
      <p:ext uri="{BB962C8B-B14F-4D97-AF65-F5344CB8AC3E}">
        <p14:creationId xmlns:p14="http://schemas.microsoft.com/office/powerpoint/2010/main" val="405012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E80C-EE90-07E3-2D29-EE421A5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Magnitude vs. Eccentricity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703CFC-27FD-8E52-A456-584A2C06AB4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34983"/>
            <a:ext cx="4014787" cy="2408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FA42-0660-5A80-E3F7-1A6DFC18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36B49-B78E-5513-4B9E-64C1A28F092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971165"/>
            <a:ext cx="4227513" cy="2536507"/>
          </a:xfrm>
        </p:spPr>
      </p:pic>
    </p:spTree>
    <p:extLst>
      <p:ext uri="{BB962C8B-B14F-4D97-AF65-F5344CB8AC3E}">
        <p14:creationId xmlns:p14="http://schemas.microsoft.com/office/powerpoint/2010/main" val="2879818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205</TotalTime>
  <Words>1261</Words>
  <Application>Microsoft Office PowerPoint</Application>
  <PresentationFormat>Widescreen</PresentationFormat>
  <Paragraphs>385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Nova</vt:lpstr>
      <vt:lpstr>Biome</vt:lpstr>
      <vt:lpstr>Calibri</vt:lpstr>
      <vt:lpstr>Segoe UI</vt:lpstr>
      <vt:lpstr>Custom</vt:lpstr>
      <vt:lpstr>Identifying  hazardous asteroids</vt:lpstr>
      <vt:lpstr>Agenda</vt:lpstr>
      <vt:lpstr>Project Purpose</vt:lpstr>
      <vt:lpstr>The Data</vt:lpstr>
      <vt:lpstr>Key Features</vt:lpstr>
      <vt:lpstr>Recall previous findings</vt:lpstr>
      <vt:lpstr>The Models</vt:lpstr>
      <vt:lpstr>Absolute Magnitude vs. Eccentricity</vt:lpstr>
      <vt:lpstr>Absolute Magnitude vs. Eccentricity</vt:lpstr>
      <vt:lpstr>Jupiter Min Orbit Distance vs. Eccentricity</vt:lpstr>
      <vt:lpstr>Jupiter Min Orbit Distance vs. Eccentricity</vt:lpstr>
      <vt:lpstr>Argument of Perihelion vs. Perihelion Distance</vt:lpstr>
      <vt:lpstr>k nearest neighbors</vt:lpstr>
      <vt:lpstr>k nearest neighbors  Full features &amp; grid search updated (please review)</vt:lpstr>
      <vt:lpstr>k nearest neighbors  2-component pca updated (please review)</vt:lpstr>
      <vt:lpstr>Gradient boosting machine</vt:lpstr>
      <vt:lpstr>GBM Results catboost has the best overall performance</vt:lpstr>
      <vt:lpstr>Neural network</vt:lpstr>
      <vt:lpstr>The analysis</vt:lpstr>
      <vt:lpstr>Final model selection</vt:lpstr>
      <vt:lpstr>Learnings and conclusions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 hazardous asteroids</dc:title>
  <dc:creator>Erin Brownell</dc:creator>
  <cp:lastModifiedBy>Marc Papandreadis</cp:lastModifiedBy>
  <cp:revision>217</cp:revision>
  <dcterms:created xsi:type="dcterms:W3CDTF">2024-08-07T23:02:54Z</dcterms:created>
  <dcterms:modified xsi:type="dcterms:W3CDTF">2024-08-16T23:28:57Z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