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5" r:id="rId3"/>
    <p:sldId id="264" r:id="rId4"/>
    <p:sldId id="260" r:id="rId5"/>
    <p:sldId id="259"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94660"/>
  </p:normalViewPr>
  <p:slideViewPr>
    <p:cSldViewPr snapToGrid="0">
      <p:cViewPr varScale="1">
        <p:scale>
          <a:sx n="87" d="100"/>
          <a:sy n="87" d="100"/>
        </p:scale>
        <p:origin x="38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D23D54-4D6D-41E7-90CA-46F1F8EBCFD3}" type="datetimeFigureOut">
              <a:rPr lang="en-US" smtClean="0"/>
              <a:t>7/9/2024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C34F3-8D2F-4FAE-9CF3-0D72A89D6CF5}" type="slidenum">
              <a:rPr lang="en-US" smtClean="0"/>
              <a:t>‹#›</a:t>
            </a:fld>
            <a:endParaRPr lang="en-US"/>
          </a:p>
        </p:txBody>
      </p:sp>
    </p:spTree>
    <p:extLst>
      <p:ext uri="{BB962C8B-B14F-4D97-AF65-F5344CB8AC3E}">
        <p14:creationId xmlns:p14="http://schemas.microsoft.com/office/powerpoint/2010/main" val="3182354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0A127-D131-FD6D-B563-5C5FB58B6A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AE035B-AF6E-FAAF-5FD1-1CB4A0A044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20D27E-9EB4-18A8-EBAE-D3FEB941EC89}"/>
              </a:ext>
            </a:extLst>
          </p:cNvPr>
          <p:cNvSpPr>
            <a:spLocks noGrp="1"/>
          </p:cNvSpPr>
          <p:nvPr>
            <p:ph type="dt" sz="half" idx="10"/>
          </p:nvPr>
        </p:nvSpPr>
        <p:spPr/>
        <p:txBody>
          <a:bodyPr/>
          <a:lstStyle/>
          <a:p>
            <a:fld id="{9DF3BE13-3F6A-43FA-BBE4-095AC3057BD2}" type="datetimeFigureOut">
              <a:rPr lang="en-US" smtClean="0"/>
              <a:t>7/9/2024</a:t>
            </a:fld>
            <a:endParaRPr lang="en-US"/>
          </a:p>
        </p:txBody>
      </p:sp>
      <p:sp>
        <p:nvSpPr>
          <p:cNvPr id="5" name="Footer Placeholder 4">
            <a:extLst>
              <a:ext uri="{FF2B5EF4-FFF2-40B4-BE49-F238E27FC236}">
                <a16:creationId xmlns:a16="http://schemas.microsoft.com/office/drawing/2014/main" id="{4AD641C0-F213-E2C9-DF1E-59FC94A6B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CCE1F-7F51-68BF-7E29-602E558F1D19}"/>
              </a:ext>
            </a:extLst>
          </p:cNvPr>
          <p:cNvSpPr>
            <a:spLocks noGrp="1"/>
          </p:cNvSpPr>
          <p:nvPr>
            <p:ph type="sldNum" sz="quarter" idx="12"/>
          </p:nvPr>
        </p:nvSpPr>
        <p:spPr/>
        <p:txBody>
          <a:bodyPr/>
          <a:lstStyle/>
          <a:p>
            <a:fld id="{53AE8301-F0FA-43BF-A897-3EBE13FCA8F2}" type="slidenum">
              <a:rPr lang="en-US" smtClean="0"/>
              <a:t>‹#›</a:t>
            </a:fld>
            <a:endParaRPr lang="en-US"/>
          </a:p>
        </p:txBody>
      </p:sp>
    </p:spTree>
    <p:extLst>
      <p:ext uri="{BB962C8B-B14F-4D97-AF65-F5344CB8AC3E}">
        <p14:creationId xmlns:p14="http://schemas.microsoft.com/office/powerpoint/2010/main" val="943457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C8572-280F-0A4B-F12C-0E97C908DE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0711E1-FEFD-46AF-F565-0A9630DBA4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0B87AA-1A54-C03A-3D71-7BAFF270F724}"/>
              </a:ext>
            </a:extLst>
          </p:cNvPr>
          <p:cNvSpPr>
            <a:spLocks noGrp="1"/>
          </p:cNvSpPr>
          <p:nvPr>
            <p:ph type="dt" sz="half" idx="10"/>
          </p:nvPr>
        </p:nvSpPr>
        <p:spPr/>
        <p:txBody>
          <a:bodyPr/>
          <a:lstStyle/>
          <a:p>
            <a:fld id="{9DF3BE13-3F6A-43FA-BBE4-095AC3057BD2}" type="datetimeFigureOut">
              <a:rPr lang="en-US" smtClean="0"/>
              <a:t>7/9/2024</a:t>
            </a:fld>
            <a:endParaRPr lang="en-US"/>
          </a:p>
        </p:txBody>
      </p:sp>
      <p:sp>
        <p:nvSpPr>
          <p:cNvPr id="5" name="Footer Placeholder 4">
            <a:extLst>
              <a:ext uri="{FF2B5EF4-FFF2-40B4-BE49-F238E27FC236}">
                <a16:creationId xmlns:a16="http://schemas.microsoft.com/office/drawing/2014/main" id="{853A04CE-D0A7-A6E2-8A19-9FBCAD9476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9F3844-7587-BC86-63B9-8589AA63BEEC}"/>
              </a:ext>
            </a:extLst>
          </p:cNvPr>
          <p:cNvSpPr>
            <a:spLocks noGrp="1"/>
          </p:cNvSpPr>
          <p:nvPr>
            <p:ph type="sldNum" sz="quarter" idx="12"/>
          </p:nvPr>
        </p:nvSpPr>
        <p:spPr/>
        <p:txBody>
          <a:bodyPr/>
          <a:lstStyle/>
          <a:p>
            <a:fld id="{53AE8301-F0FA-43BF-A897-3EBE13FCA8F2}" type="slidenum">
              <a:rPr lang="en-US" smtClean="0"/>
              <a:t>‹#›</a:t>
            </a:fld>
            <a:endParaRPr lang="en-US"/>
          </a:p>
        </p:txBody>
      </p:sp>
    </p:spTree>
    <p:extLst>
      <p:ext uri="{BB962C8B-B14F-4D97-AF65-F5344CB8AC3E}">
        <p14:creationId xmlns:p14="http://schemas.microsoft.com/office/powerpoint/2010/main" val="731733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F5EEB0-0C96-CC70-EEDA-349F54691F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7A34D9-410B-F392-7AD3-52187D2FA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81F35E-507C-D4B6-373D-616195D31FCD}"/>
              </a:ext>
            </a:extLst>
          </p:cNvPr>
          <p:cNvSpPr>
            <a:spLocks noGrp="1"/>
          </p:cNvSpPr>
          <p:nvPr>
            <p:ph type="dt" sz="half" idx="10"/>
          </p:nvPr>
        </p:nvSpPr>
        <p:spPr/>
        <p:txBody>
          <a:bodyPr/>
          <a:lstStyle/>
          <a:p>
            <a:fld id="{9DF3BE13-3F6A-43FA-BBE4-095AC3057BD2}" type="datetimeFigureOut">
              <a:rPr lang="en-US" smtClean="0"/>
              <a:t>7/9/2024</a:t>
            </a:fld>
            <a:endParaRPr lang="en-US"/>
          </a:p>
        </p:txBody>
      </p:sp>
      <p:sp>
        <p:nvSpPr>
          <p:cNvPr id="5" name="Footer Placeholder 4">
            <a:extLst>
              <a:ext uri="{FF2B5EF4-FFF2-40B4-BE49-F238E27FC236}">
                <a16:creationId xmlns:a16="http://schemas.microsoft.com/office/drawing/2014/main" id="{B78C7A0B-6A5E-85BF-5CCF-2EAA0A25EF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F165CB-289B-3704-3C40-CBBD49BEC809}"/>
              </a:ext>
            </a:extLst>
          </p:cNvPr>
          <p:cNvSpPr>
            <a:spLocks noGrp="1"/>
          </p:cNvSpPr>
          <p:nvPr>
            <p:ph type="sldNum" sz="quarter" idx="12"/>
          </p:nvPr>
        </p:nvSpPr>
        <p:spPr/>
        <p:txBody>
          <a:bodyPr/>
          <a:lstStyle/>
          <a:p>
            <a:fld id="{53AE8301-F0FA-43BF-A897-3EBE13FCA8F2}" type="slidenum">
              <a:rPr lang="en-US" smtClean="0"/>
              <a:t>‹#›</a:t>
            </a:fld>
            <a:endParaRPr lang="en-US"/>
          </a:p>
        </p:txBody>
      </p:sp>
    </p:spTree>
    <p:extLst>
      <p:ext uri="{BB962C8B-B14F-4D97-AF65-F5344CB8AC3E}">
        <p14:creationId xmlns:p14="http://schemas.microsoft.com/office/powerpoint/2010/main" val="792117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58EB2-530D-2260-6009-211A727DAE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FC3A6E-7210-3410-CFF6-24EFE86670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5F8F65-AC30-470C-27D9-0CE0137AD578}"/>
              </a:ext>
            </a:extLst>
          </p:cNvPr>
          <p:cNvSpPr>
            <a:spLocks noGrp="1"/>
          </p:cNvSpPr>
          <p:nvPr>
            <p:ph type="dt" sz="half" idx="10"/>
          </p:nvPr>
        </p:nvSpPr>
        <p:spPr/>
        <p:txBody>
          <a:bodyPr/>
          <a:lstStyle/>
          <a:p>
            <a:fld id="{9DF3BE13-3F6A-43FA-BBE4-095AC3057BD2}" type="datetimeFigureOut">
              <a:rPr lang="en-US" smtClean="0"/>
              <a:t>7/9/2024</a:t>
            </a:fld>
            <a:endParaRPr lang="en-US"/>
          </a:p>
        </p:txBody>
      </p:sp>
      <p:sp>
        <p:nvSpPr>
          <p:cNvPr id="5" name="Footer Placeholder 4">
            <a:extLst>
              <a:ext uri="{FF2B5EF4-FFF2-40B4-BE49-F238E27FC236}">
                <a16:creationId xmlns:a16="http://schemas.microsoft.com/office/drawing/2014/main" id="{B93F5B4F-EF7D-CF87-C24A-8B53A7D2B8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3A57CD-6591-1B7E-809D-6BCE91EF9876}"/>
              </a:ext>
            </a:extLst>
          </p:cNvPr>
          <p:cNvSpPr>
            <a:spLocks noGrp="1"/>
          </p:cNvSpPr>
          <p:nvPr>
            <p:ph type="sldNum" sz="quarter" idx="12"/>
          </p:nvPr>
        </p:nvSpPr>
        <p:spPr/>
        <p:txBody>
          <a:bodyPr/>
          <a:lstStyle/>
          <a:p>
            <a:fld id="{53AE8301-F0FA-43BF-A897-3EBE13FCA8F2}" type="slidenum">
              <a:rPr lang="en-US" smtClean="0"/>
              <a:t>‹#›</a:t>
            </a:fld>
            <a:endParaRPr lang="en-US"/>
          </a:p>
        </p:txBody>
      </p:sp>
    </p:spTree>
    <p:extLst>
      <p:ext uri="{BB962C8B-B14F-4D97-AF65-F5344CB8AC3E}">
        <p14:creationId xmlns:p14="http://schemas.microsoft.com/office/powerpoint/2010/main" val="623464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33A2D-783B-365B-C3FB-A2E637C444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EB5014-67D3-FEBA-6B35-994675CDB2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A1D754-CCEB-4AFE-4BAF-1E21CF6EF4DE}"/>
              </a:ext>
            </a:extLst>
          </p:cNvPr>
          <p:cNvSpPr>
            <a:spLocks noGrp="1"/>
          </p:cNvSpPr>
          <p:nvPr>
            <p:ph type="dt" sz="half" idx="10"/>
          </p:nvPr>
        </p:nvSpPr>
        <p:spPr/>
        <p:txBody>
          <a:bodyPr/>
          <a:lstStyle/>
          <a:p>
            <a:fld id="{9DF3BE13-3F6A-43FA-BBE4-095AC3057BD2}" type="datetimeFigureOut">
              <a:rPr lang="en-US" smtClean="0"/>
              <a:t>7/9/2024</a:t>
            </a:fld>
            <a:endParaRPr lang="en-US"/>
          </a:p>
        </p:txBody>
      </p:sp>
      <p:sp>
        <p:nvSpPr>
          <p:cNvPr id="5" name="Footer Placeholder 4">
            <a:extLst>
              <a:ext uri="{FF2B5EF4-FFF2-40B4-BE49-F238E27FC236}">
                <a16:creationId xmlns:a16="http://schemas.microsoft.com/office/drawing/2014/main" id="{D5993A24-1EDF-8BBE-CE03-4594AD2EB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908694-90E1-522E-6FDF-9D9EE35761E8}"/>
              </a:ext>
            </a:extLst>
          </p:cNvPr>
          <p:cNvSpPr>
            <a:spLocks noGrp="1"/>
          </p:cNvSpPr>
          <p:nvPr>
            <p:ph type="sldNum" sz="quarter" idx="12"/>
          </p:nvPr>
        </p:nvSpPr>
        <p:spPr/>
        <p:txBody>
          <a:bodyPr/>
          <a:lstStyle/>
          <a:p>
            <a:fld id="{53AE8301-F0FA-43BF-A897-3EBE13FCA8F2}" type="slidenum">
              <a:rPr lang="en-US" smtClean="0"/>
              <a:t>‹#›</a:t>
            </a:fld>
            <a:endParaRPr lang="en-US"/>
          </a:p>
        </p:txBody>
      </p:sp>
    </p:spTree>
    <p:extLst>
      <p:ext uri="{BB962C8B-B14F-4D97-AF65-F5344CB8AC3E}">
        <p14:creationId xmlns:p14="http://schemas.microsoft.com/office/powerpoint/2010/main" val="2088672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A50A-02E4-ACEA-6FAD-F89B12AAF4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891189-5DDE-BEFF-3CC8-756EC050D8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5AABEE-A5B8-5881-CD42-B8D24624FE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1AAD59-356C-5F88-720D-BB762B6BE4DD}"/>
              </a:ext>
            </a:extLst>
          </p:cNvPr>
          <p:cNvSpPr>
            <a:spLocks noGrp="1"/>
          </p:cNvSpPr>
          <p:nvPr>
            <p:ph type="dt" sz="half" idx="10"/>
          </p:nvPr>
        </p:nvSpPr>
        <p:spPr/>
        <p:txBody>
          <a:bodyPr/>
          <a:lstStyle/>
          <a:p>
            <a:fld id="{9DF3BE13-3F6A-43FA-BBE4-095AC3057BD2}" type="datetimeFigureOut">
              <a:rPr lang="en-US" smtClean="0"/>
              <a:t>7/9/2024</a:t>
            </a:fld>
            <a:endParaRPr lang="en-US"/>
          </a:p>
        </p:txBody>
      </p:sp>
      <p:sp>
        <p:nvSpPr>
          <p:cNvPr id="6" name="Footer Placeholder 5">
            <a:extLst>
              <a:ext uri="{FF2B5EF4-FFF2-40B4-BE49-F238E27FC236}">
                <a16:creationId xmlns:a16="http://schemas.microsoft.com/office/drawing/2014/main" id="{99E1258F-D63E-C205-8361-5F5605B70B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4A461C-6898-432A-3D84-32D4D7EF22E9}"/>
              </a:ext>
            </a:extLst>
          </p:cNvPr>
          <p:cNvSpPr>
            <a:spLocks noGrp="1"/>
          </p:cNvSpPr>
          <p:nvPr>
            <p:ph type="sldNum" sz="quarter" idx="12"/>
          </p:nvPr>
        </p:nvSpPr>
        <p:spPr/>
        <p:txBody>
          <a:bodyPr/>
          <a:lstStyle/>
          <a:p>
            <a:fld id="{53AE8301-F0FA-43BF-A897-3EBE13FCA8F2}" type="slidenum">
              <a:rPr lang="en-US" smtClean="0"/>
              <a:t>‹#›</a:t>
            </a:fld>
            <a:endParaRPr lang="en-US"/>
          </a:p>
        </p:txBody>
      </p:sp>
    </p:spTree>
    <p:extLst>
      <p:ext uri="{BB962C8B-B14F-4D97-AF65-F5344CB8AC3E}">
        <p14:creationId xmlns:p14="http://schemas.microsoft.com/office/powerpoint/2010/main" val="4175378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8C7EB-5D48-CF66-B158-CF7FB7D9BA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2D2874-A965-321B-3AF9-A8143905A2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C36B79-A1A9-6F1B-671E-EAFE76D0FB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32421-4180-A84C-D23A-DEF329EAA7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02C4A7-7C4A-108A-26CF-A469DCF9DF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33A4CA-EF9B-A96F-CA35-F16AADFC6469}"/>
              </a:ext>
            </a:extLst>
          </p:cNvPr>
          <p:cNvSpPr>
            <a:spLocks noGrp="1"/>
          </p:cNvSpPr>
          <p:nvPr>
            <p:ph type="dt" sz="half" idx="10"/>
          </p:nvPr>
        </p:nvSpPr>
        <p:spPr/>
        <p:txBody>
          <a:bodyPr/>
          <a:lstStyle/>
          <a:p>
            <a:fld id="{9DF3BE13-3F6A-43FA-BBE4-095AC3057BD2}" type="datetimeFigureOut">
              <a:rPr lang="en-US" smtClean="0"/>
              <a:t>7/9/2024</a:t>
            </a:fld>
            <a:endParaRPr lang="en-US"/>
          </a:p>
        </p:txBody>
      </p:sp>
      <p:sp>
        <p:nvSpPr>
          <p:cNvPr id="8" name="Footer Placeholder 7">
            <a:extLst>
              <a:ext uri="{FF2B5EF4-FFF2-40B4-BE49-F238E27FC236}">
                <a16:creationId xmlns:a16="http://schemas.microsoft.com/office/drawing/2014/main" id="{492D5EE9-DC10-5414-748A-A8C3503EEF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86F36F-3B86-0DB2-1CCF-93D7C2C38EA8}"/>
              </a:ext>
            </a:extLst>
          </p:cNvPr>
          <p:cNvSpPr>
            <a:spLocks noGrp="1"/>
          </p:cNvSpPr>
          <p:nvPr>
            <p:ph type="sldNum" sz="quarter" idx="12"/>
          </p:nvPr>
        </p:nvSpPr>
        <p:spPr/>
        <p:txBody>
          <a:bodyPr/>
          <a:lstStyle/>
          <a:p>
            <a:fld id="{53AE8301-F0FA-43BF-A897-3EBE13FCA8F2}" type="slidenum">
              <a:rPr lang="en-US" smtClean="0"/>
              <a:t>‹#›</a:t>
            </a:fld>
            <a:endParaRPr lang="en-US"/>
          </a:p>
        </p:txBody>
      </p:sp>
    </p:spTree>
    <p:extLst>
      <p:ext uri="{BB962C8B-B14F-4D97-AF65-F5344CB8AC3E}">
        <p14:creationId xmlns:p14="http://schemas.microsoft.com/office/powerpoint/2010/main" val="307378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4CF83-B352-7FEF-7234-BDD08A50E4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90F3C5-B682-ED88-5390-DA9D4C0DE2CD}"/>
              </a:ext>
            </a:extLst>
          </p:cNvPr>
          <p:cNvSpPr>
            <a:spLocks noGrp="1"/>
          </p:cNvSpPr>
          <p:nvPr>
            <p:ph type="dt" sz="half" idx="10"/>
          </p:nvPr>
        </p:nvSpPr>
        <p:spPr/>
        <p:txBody>
          <a:bodyPr/>
          <a:lstStyle/>
          <a:p>
            <a:fld id="{9DF3BE13-3F6A-43FA-BBE4-095AC3057BD2}" type="datetimeFigureOut">
              <a:rPr lang="en-US" smtClean="0"/>
              <a:t>7/9/2024</a:t>
            </a:fld>
            <a:endParaRPr lang="en-US"/>
          </a:p>
        </p:txBody>
      </p:sp>
      <p:sp>
        <p:nvSpPr>
          <p:cNvPr id="4" name="Footer Placeholder 3">
            <a:extLst>
              <a:ext uri="{FF2B5EF4-FFF2-40B4-BE49-F238E27FC236}">
                <a16:creationId xmlns:a16="http://schemas.microsoft.com/office/drawing/2014/main" id="{8331F90D-59CD-280B-0FA1-5FAFF23062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36AA4D-1CAD-1658-5E41-0827283017E7}"/>
              </a:ext>
            </a:extLst>
          </p:cNvPr>
          <p:cNvSpPr>
            <a:spLocks noGrp="1"/>
          </p:cNvSpPr>
          <p:nvPr>
            <p:ph type="sldNum" sz="quarter" idx="12"/>
          </p:nvPr>
        </p:nvSpPr>
        <p:spPr/>
        <p:txBody>
          <a:bodyPr/>
          <a:lstStyle/>
          <a:p>
            <a:fld id="{53AE8301-F0FA-43BF-A897-3EBE13FCA8F2}" type="slidenum">
              <a:rPr lang="en-US" smtClean="0"/>
              <a:t>‹#›</a:t>
            </a:fld>
            <a:endParaRPr lang="en-US"/>
          </a:p>
        </p:txBody>
      </p:sp>
    </p:spTree>
    <p:extLst>
      <p:ext uri="{BB962C8B-B14F-4D97-AF65-F5344CB8AC3E}">
        <p14:creationId xmlns:p14="http://schemas.microsoft.com/office/powerpoint/2010/main" val="1419866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41935D-D8DE-82AE-DFC0-DE82055A99FE}"/>
              </a:ext>
            </a:extLst>
          </p:cNvPr>
          <p:cNvSpPr>
            <a:spLocks noGrp="1"/>
          </p:cNvSpPr>
          <p:nvPr>
            <p:ph type="dt" sz="half" idx="10"/>
          </p:nvPr>
        </p:nvSpPr>
        <p:spPr/>
        <p:txBody>
          <a:bodyPr/>
          <a:lstStyle/>
          <a:p>
            <a:fld id="{9DF3BE13-3F6A-43FA-BBE4-095AC3057BD2}" type="datetimeFigureOut">
              <a:rPr lang="en-US" smtClean="0"/>
              <a:t>7/9/2024</a:t>
            </a:fld>
            <a:endParaRPr lang="en-US"/>
          </a:p>
        </p:txBody>
      </p:sp>
      <p:sp>
        <p:nvSpPr>
          <p:cNvPr id="3" name="Footer Placeholder 2">
            <a:extLst>
              <a:ext uri="{FF2B5EF4-FFF2-40B4-BE49-F238E27FC236}">
                <a16:creationId xmlns:a16="http://schemas.microsoft.com/office/drawing/2014/main" id="{01D6A03A-197B-84A9-9E1F-D032A643BD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FFBD7B-F5EC-EEB1-03D1-8B514F7A5797}"/>
              </a:ext>
            </a:extLst>
          </p:cNvPr>
          <p:cNvSpPr>
            <a:spLocks noGrp="1"/>
          </p:cNvSpPr>
          <p:nvPr>
            <p:ph type="sldNum" sz="quarter" idx="12"/>
          </p:nvPr>
        </p:nvSpPr>
        <p:spPr/>
        <p:txBody>
          <a:bodyPr/>
          <a:lstStyle/>
          <a:p>
            <a:fld id="{53AE8301-F0FA-43BF-A897-3EBE13FCA8F2}" type="slidenum">
              <a:rPr lang="en-US" smtClean="0"/>
              <a:t>‹#›</a:t>
            </a:fld>
            <a:endParaRPr lang="en-US"/>
          </a:p>
        </p:txBody>
      </p:sp>
    </p:spTree>
    <p:extLst>
      <p:ext uri="{BB962C8B-B14F-4D97-AF65-F5344CB8AC3E}">
        <p14:creationId xmlns:p14="http://schemas.microsoft.com/office/powerpoint/2010/main" val="251060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48564-1241-C5F8-6FD7-379A35770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5C3837-4864-59EE-7F34-5E49534A30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FE74A8-F42B-66A6-67E4-94C71EB73D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A8CC06-1709-455B-4238-16F4D1996741}"/>
              </a:ext>
            </a:extLst>
          </p:cNvPr>
          <p:cNvSpPr>
            <a:spLocks noGrp="1"/>
          </p:cNvSpPr>
          <p:nvPr>
            <p:ph type="dt" sz="half" idx="10"/>
          </p:nvPr>
        </p:nvSpPr>
        <p:spPr/>
        <p:txBody>
          <a:bodyPr/>
          <a:lstStyle/>
          <a:p>
            <a:fld id="{9DF3BE13-3F6A-43FA-BBE4-095AC3057BD2}" type="datetimeFigureOut">
              <a:rPr lang="en-US" smtClean="0"/>
              <a:t>7/9/2024</a:t>
            </a:fld>
            <a:endParaRPr lang="en-US"/>
          </a:p>
        </p:txBody>
      </p:sp>
      <p:sp>
        <p:nvSpPr>
          <p:cNvPr id="6" name="Footer Placeholder 5">
            <a:extLst>
              <a:ext uri="{FF2B5EF4-FFF2-40B4-BE49-F238E27FC236}">
                <a16:creationId xmlns:a16="http://schemas.microsoft.com/office/drawing/2014/main" id="{C15F18C8-A6E9-E201-32E2-3D75E56971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A8BCE-9C95-659B-0A40-B1BBC003D2EB}"/>
              </a:ext>
            </a:extLst>
          </p:cNvPr>
          <p:cNvSpPr>
            <a:spLocks noGrp="1"/>
          </p:cNvSpPr>
          <p:nvPr>
            <p:ph type="sldNum" sz="quarter" idx="12"/>
          </p:nvPr>
        </p:nvSpPr>
        <p:spPr/>
        <p:txBody>
          <a:bodyPr/>
          <a:lstStyle/>
          <a:p>
            <a:fld id="{53AE8301-F0FA-43BF-A897-3EBE13FCA8F2}" type="slidenum">
              <a:rPr lang="en-US" smtClean="0"/>
              <a:t>‹#›</a:t>
            </a:fld>
            <a:endParaRPr lang="en-US"/>
          </a:p>
        </p:txBody>
      </p:sp>
    </p:spTree>
    <p:extLst>
      <p:ext uri="{BB962C8B-B14F-4D97-AF65-F5344CB8AC3E}">
        <p14:creationId xmlns:p14="http://schemas.microsoft.com/office/powerpoint/2010/main" val="454111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FD0B-8038-832B-C491-335AE32A9F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EDE33E-4AFE-5D0C-0151-269DD9F085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251696-7996-7D18-9E81-218FAAE43A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42B569-3EA8-5E48-E1C4-1803894FE865}"/>
              </a:ext>
            </a:extLst>
          </p:cNvPr>
          <p:cNvSpPr>
            <a:spLocks noGrp="1"/>
          </p:cNvSpPr>
          <p:nvPr>
            <p:ph type="dt" sz="half" idx="10"/>
          </p:nvPr>
        </p:nvSpPr>
        <p:spPr/>
        <p:txBody>
          <a:bodyPr/>
          <a:lstStyle/>
          <a:p>
            <a:fld id="{9DF3BE13-3F6A-43FA-BBE4-095AC3057BD2}" type="datetimeFigureOut">
              <a:rPr lang="en-US" smtClean="0"/>
              <a:t>7/9/2024</a:t>
            </a:fld>
            <a:endParaRPr lang="en-US"/>
          </a:p>
        </p:txBody>
      </p:sp>
      <p:sp>
        <p:nvSpPr>
          <p:cNvPr id="6" name="Footer Placeholder 5">
            <a:extLst>
              <a:ext uri="{FF2B5EF4-FFF2-40B4-BE49-F238E27FC236}">
                <a16:creationId xmlns:a16="http://schemas.microsoft.com/office/drawing/2014/main" id="{E8BA6A95-4B3A-A34A-F78E-A8ED785F5C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A661CF-8CB8-BAFE-87DB-9318CB9D0C83}"/>
              </a:ext>
            </a:extLst>
          </p:cNvPr>
          <p:cNvSpPr>
            <a:spLocks noGrp="1"/>
          </p:cNvSpPr>
          <p:nvPr>
            <p:ph type="sldNum" sz="quarter" idx="12"/>
          </p:nvPr>
        </p:nvSpPr>
        <p:spPr/>
        <p:txBody>
          <a:bodyPr/>
          <a:lstStyle/>
          <a:p>
            <a:fld id="{53AE8301-F0FA-43BF-A897-3EBE13FCA8F2}" type="slidenum">
              <a:rPr lang="en-US" smtClean="0"/>
              <a:t>‹#›</a:t>
            </a:fld>
            <a:endParaRPr lang="en-US"/>
          </a:p>
        </p:txBody>
      </p:sp>
    </p:spTree>
    <p:extLst>
      <p:ext uri="{BB962C8B-B14F-4D97-AF65-F5344CB8AC3E}">
        <p14:creationId xmlns:p14="http://schemas.microsoft.com/office/powerpoint/2010/main" val="1155781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C0D169-1441-DDED-D586-4679D438F9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BBA7C4-91F6-4A30-73F8-CC1D71982C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E76773-C9EA-291A-1838-253CC6B42C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F3BE13-3F6A-43FA-BBE4-095AC3057BD2}" type="datetimeFigureOut">
              <a:rPr lang="en-US" smtClean="0"/>
              <a:t>7/9/2024</a:t>
            </a:fld>
            <a:endParaRPr lang="en-US"/>
          </a:p>
        </p:txBody>
      </p:sp>
      <p:sp>
        <p:nvSpPr>
          <p:cNvPr id="5" name="Footer Placeholder 4">
            <a:extLst>
              <a:ext uri="{FF2B5EF4-FFF2-40B4-BE49-F238E27FC236}">
                <a16:creationId xmlns:a16="http://schemas.microsoft.com/office/drawing/2014/main" id="{1E7D1234-FCE8-060B-F83F-507C853C6A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B8BAEF-C910-01DB-8CA7-AC6242D2E9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AE8301-F0FA-43BF-A897-3EBE13FCA8F2}" type="slidenum">
              <a:rPr lang="en-US" smtClean="0"/>
              <a:t>‹#›</a:t>
            </a:fld>
            <a:endParaRPr lang="en-US"/>
          </a:p>
        </p:txBody>
      </p:sp>
    </p:spTree>
    <p:extLst>
      <p:ext uri="{BB962C8B-B14F-4D97-AF65-F5344CB8AC3E}">
        <p14:creationId xmlns:p14="http://schemas.microsoft.com/office/powerpoint/2010/main" val="3439670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936219-031E-44D8-8F64-FD8FB3ADB6C2}"/>
              </a:ext>
            </a:extLst>
          </p:cNvPr>
          <p:cNvSpPr txBox="1"/>
          <p:nvPr/>
        </p:nvSpPr>
        <p:spPr>
          <a:xfrm>
            <a:off x="8831838" y="1871573"/>
            <a:ext cx="2904132" cy="3000821"/>
          </a:xfrm>
          <a:prstGeom prst="rect">
            <a:avLst/>
          </a:prstGeom>
          <a:noFill/>
        </p:spPr>
        <p:txBody>
          <a:bodyPr wrap="square">
            <a:spAutoFit/>
          </a:bodyPr>
          <a:lstStyle/>
          <a:p>
            <a:endParaRPr lang="en-US" sz="1050" dirty="0"/>
          </a:p>
          <a:p>
            <a:r>
              <a:rPr lang="en-US" sz="1050" dirty="0"/>
              <a:t>Handling missing data involves using imputation techniques like interpolation or extrapolation for time-series data and statistical methods to estimate missing values. Data augmentation can also be employed by combining GLM data with other observational datasets to fill gaps. Despite GLM's capabilities, </a:t>
            </a:r>
            <a:r>
              <a:rPr lang="en-US" sz="1050" b="1" dirty="0"/>
              <a:t>certain limitations exist, such as background subtraction errors, narrow bandpass energy reporting, view angle spectral response dependence, and parallax errors due to altitude assumptions. </a:t>
            </a:r>
          </a:p>
          <a:p>
            <a:endParaRPr lang="en-US" sz="1050" b="1" dirty="0"/>
          </a:p>
          <a:p>
            <a:r>
              <a:rPr lang="en-US" sz="1050" dirty="0"/>
              <a:t>Researchers must consider these factors when analyzing trends in bolide detections, mapping spatial distributions, and studying the impact energy distribution to ensure accuracy and reliability in their findings.</a:t>
            </a:r>
          </a:p>
        </p:txBody>
      </p:sp>
      <p:sp>
        <p:nvSpPr>
          <p:cNvPr id="7" name="TextBox 6">
            <a:extLst>
              <a:ext uri="{FF2B5EF4-FFF2-40B4-BE49-F238E27FC236}">
                <a16:creationId xmlns:a16="http://schemas.microsoft.com/office/drawing/2014/main" id="{1B65FB7F-DC5F-FB00-CF93-EC38D424A30C}"/>
              </a:ext>
            </a:extLst>
          </p:cNvPr>
          <p:cNvSpPr txBox="1"/>
          <p:nvPr/>
        </p:nvSpPr>
        <p:spPr>
          <a:xfrm>
            <a:off x="883959" y="-52342"/>
            <a:ext cx="9653954" cy="523220"/>
          </a:xfrm>
          <a:prstGeom prst="rect">
            <a:avLst/>
          </a:prstGeom>
          <a:noFill/>
        </p:spPr>
        <p:txBody>
          <a:bodyPr wrap="square" rtlCol="0">
            <a:spAutoFit/>
          </a:bodyPr>
          <a:lstStyle/>
          <a:p>
            <a:pPr algn="ctr"/>
            <a:r>
              <a:rPr lang="en-US" sz="2800" b="1" u="sng" dirty="0"/>
              <a:t>Fireballs and Bolide Data</a:t>
            </a:r>
          </a:p>
        </p:txBody>
      </p:sp>
      <p:pic>
        <p:nvPicPr>
          <p:cNvPr id="9" name="Picture 8">
            <a:extLst>
              <a:ext uri="{FF2B5EF4-FFF2-40B4-BE49-F238E27FC236}">
                <a16:creationId xmlns:a16="http://schemas.microsoft.com/office/drawing/2014/main" id="{6A359F6B-01B2-D8A3-59FD-A08995E6D130}"/>
              </a:ext>
            </a:extLst>
          </p:cNvPr>
          <p:cNvPicPr>
            <a:picLocks noChangeAspect="1"/>
          </p:cNvPicPr>
          <p:nvPr/>
        </p:nvPicPr>
        <p:blipFill>
          <a:blip r:embed="rId2"/>
          <a:stretch>
            <a:fillRect/>
          </a:stretch>
        </p:blipFill>
        <p:spPr>
          <a:xfrm>
            <a:off x="127454" y="1784593"/>
            <a:ext cx="8580996" cy="4782850"/>
          </a:xfrm>
          <a:prstGeom prst="rect">
            <a:avLst/>
          </a:prstGeom>
        </p:spPr>
      </p:pic>
      <p:sp>
        <p:nvSpPr>
          <p:cNvPr id="10" name="TextBox 9">
            <a:extLst>
              <a:ext uri="{FF2B5EF4-FFF2-40B4-BE49-F238E27FC236}">
                <a16:creationId xmlns:a16="http://schemas.microsoft.com/office/drawing/2014/main" id="{905F6D21-DCCA-CD33-461B-FE0C1892D99C}"/>
              </a:ext>
            </a:extLst>
          </p:cNvPr>
          <p:cNvSpPr txBox="1"/>
          <p:nvPr/>
        </p:nvSpPr>
        <p:spPr>
          <a:xfrm>
            <a:off x="501162" y="2743200"/>
            <a:ext cx="712176" cy="369332"/>
          </a:xfrm>
          <a:prstGeom prst="rect">
            <a:avLst/>
          </a:prstGeom>
          <a:noFill/>
        </p:spPr>
        <p:txBody>
          <a:bodyPr wrap="square" rtlCol="0">
            <a:spAutoFit/>
          </a:bodyPr>
          <a:lstStyle/>
          <a:p>
            <a:endParaRPr lang="en-US" dirty="0"/>
          </a:p>
        </p:txBody>
      </p:sp>
      <p:sp>
        <p:nvSpPr>
          <p:cNvPr id="11" name="TextBox 10">
            <a:extLst>
              <a:ext uri="{FF2B5EF4-FFF2-40B4-BE49-F238E27FC236}">
                <a16:creationId xmlns:a16="http://schemas.microsoft.com/office/drawing/2014/main" id="{4E8DE3D8-5715-4956-0531-AAE445DC3A25}"/>
              </a:ext>
            </a:extLst>
          </p:cNvPr>
          <p:cNvSpPr txBox="1"/>
          <p:nvPr/>
        </p:nvSpPr>
        <p:spPr>
          <a:xfrm>
            <a:off x="131886" y="478728"/>
            <a:ext cx="11604084" cy="1384995"/>
          </a:xfrm>
          <a:prstGeom prst="rect">
            <a:avLst/>
          </a:prstGeom>
          <a:noFill/>
        </p:spPr>
        <p:txBody>
          <a:bodyPr wrap="square" rtlCol="0">
            <a:spAutoFit/>
          </a:bodyPr>
          <a:lstStyle/>
          <a:p>
            <a:r>
              <a:rPr lang="en-US" sz="1200" dirty="0"/>
              <a:t>The Geostationary Lightning Mapper (GLM) aboard the GOES East and West satellites captures data on natural lightning and bright meteors, known as bolides. Operational since December 2017 (GOES 16), February 2019 (GOES 17), and January 2023 (GOES 18), GLM provides continuous coverage focusing on the Americas. With its high-resolution staring CCD imager, the GLM can detect meteoroids from decimeter-size to potentially larger than a meter, capturing data at 500 frames per second. </a:t>
            </a:r>
          </a:p>
          <a:p>
            <a:endParaRPr lang="en-US" sz="1200" dirty="0"/>
          </a:p>
          <a:p>
            <a:r>
              <a:rPr lang="en-US" sz="1200" dirty="0"/>
              <a:t>The data is publicly accessible, including details on the date/time, geographic location, altitude, velocity, total radiated energy, and calculated total impact energy of each event. </a:t>
            </a:r>
            <a:r>
              <a:rPr lang="en-US" sz="1200" b="1" dirty="0"/>
              <a:t>However, not all fireballs are reported, and some fields may be empty, requiring corrections for detailed studies.</a:t>
            </a:r>
          </a:p>
          <a:p>
            <a:endParaRPr lang="en-US" sz="1200" dirty="0"/>
          </a:p>
        </p:txBody>
      </p:sp>
    </p:spTree>
    <p:extLst>
      <p:ext uri="{BB962C8B-B14F-4D97-AF65-F5344CB8AC3E}">
        <p14:creationId xmlns:p14="http://schemas.microsoft.com/office/powerpoint/2010/main" val="3798377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07E8-8286-7009-4A04-13A13A25516B}"/>
              </a:ext>
            </a:extLst>
          </p:cNvPr>
          <p:cNvSpPr>
            <a:spLocks noGrp="1"/>
          </p:cNvSpPr>
          <p:nvPr>
            <p:ph type="title"/>
          </p:nvPr>
        </p:nvSpPr>
        <p:spPr>
          <a:xfrm>
            <a:off x="838200" y="365125"/>
            <a:ext cx="10515600" cy="707537"/>
          </a:xfrm>
        </p:spPr>
        <p:txBody>
          <a:bodyPr/>
          <a:lstStyle/>
          <a:p>
            <a:pPr algn="ctr"/>
            <a:r>
              <a:rPr lang="en-US" b="1" u="sng" dirty="0"/>
              <a:t>Data</a:t>
            </a:r>
          </a:p>
        </p:txBody>
      </p:sp>
      <p:pic>
        <p:nvPicPr>
          <p:cNvPr id="5" name="Picture 4">
            <a:extLst>
              <a:ext uri="{FF2B5EF4-FFF2-40B4-BE49-F238E27FC236}">
                <a16:creationId xmlns:a16="http://schemas.microsoft.com/office/drawing/2014/main" id="{88416AE6-0529-E29D-3264-77E7D34040E5}"/>
              </a:ext>
            </a:extLst>
          </p:cNvPr>
          <p:cNvPicPr>
            <a:picLocks noChangeAspect="1"/>
          </p:cNvPicPr>
          <p:nvPr/>
        </p:nvPicPr>
        <p:blipFill>
          <a:blip r:embed="rId2"/>
          <a:stretch>
            <a:fillRect/>
          </a:stretch>
        </p:blipFill>
        <p:spPr>
          <a:xfrm>
            <a:off x="237393" y="1072662"/>
            <a:ext cx="11509131" cy="3212517"/>
          </a:xfrm>
          <a:prstGeom prst="rect">
            <a:avLst/>
          </a:prstGeom>
        </p:spPr>
      </p:pic>
      <p:sp>
        <p:nvSpPr>
          <p:cNvPr id="6" name="TextBox 5">
            <a:extLst>
              <a:ext uri="{FF2B5EF4-FFF2-40B4-BE49-F238E27FC236}">
                <a16:creationId xmlns:a16="http://schemas.microsoft.com/office/drawing/2014/main" id="{18E6BDDB-9219-E360-7A16-2C783DD73DC5}"/>
              </a:ext>
            </a:extLst>
          </p:cNvPr>
          <p:cNvSpPr txBox="1"/>
          <p:nvPr/>
        </p:nvSpPr>
        <p:spPr>
          <a:xfrm>
            <a:off x="237393" y="4575389"/>
            <a:ext cx="6523892"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t>Time Frame: 15 April 1988 - 28 June 2024</a:t>
            </a:r>
          </a:p>
          <a:p>
            <a:pPr marL="285750" indent="-285750">
              <a:buFont typeface="Arial" panose="020B0604020202020204" pitchFamily="34" charset="0"/>
              <a:buChar char="•"/>
            </a:pPr>
            <a:r>
              <a:rPr lang="en-US" sz="1400" dirty="0"/>
              <a:t>Reported fields: 987 data entries/events</a:t>
            </a:r>
          </a:p>
          <a:p>
            <a:pPr marL="285750" indent="-285750">
              <a:buFont typeface="Arial" panose="020B0604020202020204" pitchFamily="34" charset="0"/>
              <a:buChar char="•"/>
            </a:pPr>
            <a:r>
              <a:rPr lang="en-US" sz="1400" dirty="0"/>
              <a:t>Peak Brightness Date/Time (UT) YYYY-MM-DD HH:MM:SS(all data complete)</a:t>
            </a:r>
          </a:p>
          <a:p>
            <a:pPr marL="285750" indent="-285750">
              <a:buFont typeface="Arial" panose="020B0604020202020204" pitchFamily="34" charset="0"/>
              <a:buChar char="•"/>
            </a:pPr>
            <a:r>
              <a:rPr lang="en-US" sz="1400" dirty="0"/>
              <a:t>Latitude (deg.) (190 fields missing) 797 entries</a:t>
            </a:r>
          </a:p>
          <a:p>
            <a:pPr marL="285750" indent="-285750">
              <a:buFont typeface="Arial" panose="020B0604020202020204" pitchFamily="34" charset="0"/>
              <a:buChar char="•"/>
            </a:pPr>
            <a:r>
              <a:rPr lang="en-US" sz="1400" dirty="0"/>
              <a:t>Longitude (deg.) (190 fields missing) 797 entries</a:t>
            </a:r>
          </a:p>
          <a:p>
            <a:pPr marL="285750" indent="-285750">
              <a:buFont typeface="Arial" panose="020B0604020202020204" pitchFamily="34" charset="0"/>
              <a:buChar char="•"/>
            </a:pPr>
            <a:r>
              <a:rPr lang="en-US" sz="1400" dirty="0"/>
              <a:t>Altitude (km) (459 fields missing) 528 entries</a:t>
            </a:r>
          </a:p>
          <a:p>
            <a:pPr marL="285750" indent="-285750">
              <a:buFont typeface="Arial" panose="020B0604020202020204" pitchFamily="34" charset="0"/>
              <a:buChar char="•"/>
            </a:pPr>
            <a:r>
              <a:rPr lang="en-US" sz="1400" dirty="0"/>
              <a:t>Velocity (km/s) (671 fields missing)</a:t>
            </a:r>
          </a:p>
        </p:txBody>
      </p:sp>
      <p:sp>
        <p:nvSpPr>
          <p:cNvPr id="7" name="TextBox 6">
            <a:extLst>
              <a:ext uri="{FF2B5EF4-FFF2-40B4-BE49-F238E27FC236}">
                <a16:creationId xmlns:a16="http://schemas.microsoft.com/office/drawing/2014/main" id="{89394E53-5408-1D6A-CACA-A4C6D22D7F4C}"/>
              </a:ext>
            </a:extLst>
          </p:cNvPr>
          <p:cNvSpPr txBox="1"/>
          <p:nvPr/>
        </p:nvSpPr>
        <p:spPr>
          <a:xfrm>
            <a:off x="6295293" y="4285179"/>
            <a:ext cx="4413738" cy="2031325"/>
          </a:xfrm>
          <a:prstGeom prst="rect">
            <a:avLst/>
          </a:prstGeom>
          <a:noFill/>
        </p:spPr>
        <p:txBody>
          <a:bodyPr wrap="square" rtlCol="0">
            <a:spAutoFit/>
          </a:bodyPr>
          <a:lstStyle/>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Velocity Components (km/s) </a:t>
            </a:r>
            <a:r>
              <a:rPr lang="en-US" sz="1400" dirty="0" err="1"/>
              <a:t>vx</a:t>
            </a:r>
            <a:r>
              <a:rPr lang="en-US" sz="1400" dirty="0"/>
              <a:t>(671 fields missing) 316 entries</a:t>
            </a:r>
          </a:p>
          <a:p>
            <a:pPr marL="285750" indent="-285750">
              <a:buFont typeface="Arial" panose="020B0604020202020204" pitchFamily="34" charset="0"/>
              <a:buChar char="•"/>
            </a:pPr>
            <a:r>
              <a:rPr lang="en-US" sz="1400" dirty="0"/>
              <a:t>Velocity Components (km/s) </a:t>
            </a:r>
            <a:r>
              <a:rPr lang="en-US" sz="1400" dirty="0" err="1"/>
              <a:t>vy</a:t>
            </a:r>
            <a:r>
              <a:rPr lang="en-US" sz="1400" dirty="0"/>
              <a:t>(671 fields missing) 316 entries</a:t>
            </a:r>
          </a:p>
          <a:p>
            <a:pPr marL="285750" indent="-285750">
              <a:buFont typeface="Arial" panose="020B0604020202020204" pitchFamily="34" charset="0"/>
              <a:buChar char="•"/>
            </a:pPr>
            <a:r>
              <a:rPr lang="en-US" sz="1400" dirty="0"/>
              <a:t>Velocity Components (km/s) </a:t>
            </a:r>
            <a:r>
              <a:rPr lang="en-US" sz="1400" dirty="0" err="1"/>
              <a:t>vz</a:t>
            </a:r>
            <a:r>
              <a:rPr lang="en-US" sz="1400" dirty="0"/>
              <a:t>(671 fields missing) 316 entries</a:t>
            </a:r>
          </a:p>
          <a:p>
            <a:pPr marL="285750" indent="-285750">
              <a:buFont typeface="Arial" panose="020B0604020202020204" pitchFamily="34" charset="0"/>
              <a:buChar char="•"/>
            </a:pPr>
            <a:r>
              <a:rPr lang="en-US" sz="1400" dirty="0"/>
              <a:t>Total Radiated Energy (J) (all data complete)</a:t>
            </a:r>
          </a:p>
          <a:p>
            <a:pPr marL="285750" indent="-285750">
              <a:buFont typeface="Arial" panose="020B0604020202020204" pitchFamily="34" charset="0"/>
              <a:buChar char="•"/>
            </a:pPr>
            <a:r>
              <a:rPr lang="en-US" sz="1400" dirty="0"/>
              <a:t>Calculated Total Impact Energy (kt) (all data complete)</a:t>
            </a:r>
          </a:p>
        </p:txBody>
      </p:sp>
    </p:spTree>
    <p:extLst>
      <p:ext uri="{BB962C8B-B14F-4D97-AF65-F5344CB8AC3E}">
        <p14:creationId xmlns:p14="http://schemas.microsoft.com/office/powerpoint/2010/main" val="69870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508939D-E023-8C65-169F-D28BDEE0A9E4}"/>
              </a:ext>
            </a:extLst>
          </p:cNvPr>
          <p:cNvPicPr>
            <a:picLocks noGrp="1" noChangeAspect="1"/>
          </p:cNvPicPr>
          <p:nvPr>
            <p:ph idx="1"/>
          </p:nvPr>
        </p:nvPicPr>
        <p:blipFill>
          <a:blip r:embed="rId2"/>
          <a:stretch>
            <a:fillRect/>
          </a:stretch>
        </p:blipFill>
        <p:spPr>
          <a:xfrm>
            <a:off x="579120" y="1029543"/>
            <a:ext cx="10515600" cy="2011581"/>
          </a:xfrm>
        </p:spPr>
      </p:pic>
      <p:pic>
        <p:nvPicPr>
          <p:cNvPr id="7" name="Picture 6">
            <a:extLst>
              <a:ext uri="{FF2B5EF4-FFF2-40B4-BE49-F238E27FC236}">
                <a16:creationId xmlns:a16="http://schemas.microsoft.com/office/drawing/2014/main" id="{AFE0EC4D-3DDD-8FE3-BD8F-98BC93A4339E}"/>
              </a:ext>
            </a:extLst>
          </p:cNvPr>
          <p:cNvPicPr>
            <a:picLocks noChangeAspect="1"/>
          </p:cNvPicPr>
          <p:nvPr/>
        </p:nvPicPr>
        <p:blipFill>
          <a:blip r:embed="rId3"/>
          <a:stretch>
            <a:fillRect/>
          </a:stretch>
        </p:blipFill>
        <p:spPr>
          <a:xfrm>
            <a:off x="579120" y="3041124"/>
            <a:ext cx="10622280" cy="1953129"/>
          </a:xfrm>
          <a:prstGeom prst="rect">
            <a:avLst/>
          </a:prstGeom>
        </p:spPr>
      </p:pic>
      <p:pic>
        <p:nvPicPr>
          <p:cNvPr id="9" name="Picture 8">
            <a:extLst>
              <a:ext uri="{FF2B5EF4-FFF2-40B4-BE49-F238E27FC236}">
                <a16:creationId xmlns:a16="http://schemas.microsoft.com/office/drawing/2014/main" id="{A6A8D3BB-968E-60E9-9F7A-C280DC198A4F}"/>
              </a:ext>
            </a:extLst>
          </p:cNvPr>
          <p:cNvPicPr>
            <a:picLocks noChangeAspect="1"/>
          </p:cNvPicPr>
          <p:nvPr/>
        </p:nvPicPr>
        <p:blipFill>
          <a:blip r:embed="rId4"/>
          <a:stretch>
            <a:fillRect/>
          </a:stretch>
        </p:blipFill>
        <p:spPr>
          <a:xfrm>
            <a:off x="4185172" y="4974346"/>
            <a:ext cx="3928336" cy="1708222"/>
          </a:xfrm>
          <a:prstGeom prst="rect">
            <a:avLst/>
          </a:prstGeom>
        </p:spPr>
      </p:pic>
      <p:sp>
        <p:nvSpPr>
          <p:cNvPr id="12" name="TextBox 11">
            <a:extLst>
              <a:ext uri="{FF2B5EF4-FFF2-40B4-BE49-F238E27FC236}">
                <a16:creationId xmlns:a16="http://schemas.microsoft.com/office/drawing/2014/main" id="{DBFF4C24-96C6-78A4-FBDD-E894D4926F13}"/>
              </a:ext>
            </a:extLst>
          </p:cNvPr>
          <p:cNvSpPr txBox="1"/>
          <p:nvPr/>
        </p:nvSpPr>
        <p:spPr>
          <a:xfrm>
            <a:off x="883959" y="-52342"/>
            <a:ext cx="9653954" cy="523220"/>
          </a:xfrm>
          <a:prstGeom prst="rect">
            <a:avLst/>
          </a:prstGeom>
          <a:noFill/>
        </p:spPr>
        <p:txBody>
          <a:bodyPr wrap="square" rtlCol="0">
            <a:spAutoFit/>
          </a:bodyPr>
          <a:lstStyle/>
          <a:p>
            <a:pPr algn="ctr"/>
            <a:r>
              <a:rPr lang="en-US" sz="2800" b="1" u="sng" dirty="0"/>
              <a:t>Fireballs and Bolide Data</a:t>
            </a:r>
          </a:p>
        </p:txBody>
      </p:sp>
    </p:spTree>
    <p:extLst>
      <p:ext uri="{BB962C8B-B14F-4D97-AF65-F5344CB8AC3E}">
        <p14:creationId xmlns:p14="http://schemas.microsoft.com/office/powerpoint/2010/main" val="876844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1F640-BDC8-DD30-6E2F-1C9940888539}"/>
              </a:ext>
            </a:extLst>
          </p:cNvPr>
          <p:cNvSpPr>
            <a:spLocks noGrp="1"/>
          </p:cNvSpPr>
          <p:nvPr>
            <p:ph type="title"/>
          </p:nvPr>
        </p:nvSpPr>
        <p:spPr>
          <a:xfrm>
            <a:off x="838200" y="233241"/>
            <a:ext cx="10515600" cy="1325563"/>
          </a:xfrm>
        </p:spPr>
        <p:txBody>
          <a:bodyPr>
            <a:normAutofit/>
          </a:bodyPr>
          <a:lstStyle/>
          <a:p>
            <a:pPr algn="ctr"/>
            <a:r>
              <a:rPr lang="en-US" sz="3600" b="1" u="sng" dirty="0"/>
              <a:t>Summary Statistics – Means – Standard Deviations</a:t>
            </a:r>
          </a:p>
        </p:txBody>
      </p:sp>
      <p:pic>
        <p:nvPicPr>
          <p:cNvPr id="5" name="Picture 4">
            <a:extLst>
              <a:ext uri="{FF2B5EF4-FFF2-40B4-BE49-F238E27FC236}">
                <a16:creationId xmlns:a16="http://schemas.microsoft.com/office/drawing/2014/main" id="{DA93C3BA-873B-24FC-95E1-187DD67B9DBD}"/>
              </a:ext>
            </a:extLst>
          </p:cNvPr>
          <p:cNvPicPr>
            <a:picLocks noChangeAspect="1"/>
          </p:cNvPicPr>
          <p:nvPr/>
        </p:nvPicPr>
        <p:blipFill>
          <a:blip r:embed="rId2"/>
          <a:stretch>
            <a:fillRect/>
          </a:stretch>
        </p:blipFill>
        <p:spPr>
          <a:xfrm>
            <a:off x="1054907" y="5045731"/>
            <a:ext cx="10082186" cy="1736160"/>
          </a:xfrm>
          <a:prstGeom prst="rect">
            <a:avLst/>
          </a:prstGeom>
        </p:spPr>
      </p:pic>
      <p:pic>
        <p:nvPicPr>
          <p:cNvPr id="9" name="Picture 8">
            <a:extLst>
              <a:ext uri="{FF2B5EF4-FFF2-40B4-BE49-F238E27FC236}">
                <a16:creationId xmlns:a16="http://schemas.microsoft.com/office/drawing/2014/main" id="{8D70712C-EBEB-417C-FAA6-ECB2CDB04747}"/>
              </a:ext>
            </a:extLst>
          </p:cNvPr>
          <p:cNvPicPr>
            <a:picLocks noChangeAspect="1"/>
          </p:cNvPicPr>
          <p:nvPr/>
        </p:nvPicPr>
        <p:blipFill>
          <a:blip r:embed="rId3"/>
          <a:stretch>
            <a:fillRect/>
          </a:stretch>
        </p:blipFill>
        <p:spPr>
          <a:xfrm>
            <a:off x="166346" y="1337578"/>
            <a:ext cx="4713534" cy="3603780"/>
          </a:xfrm>
          <a:prstGeom prst="rect">
            <a:avLst/>
          </a:prstGeom>
        </p:spPr>
      </p:pic>
      <p:sp>
        <p:nvSpPr>
          <p:cNvPr id="10" name="TextBox 9">
            <a:extLst>
              <a:ext uri="{FF2B5EF4-FFF2-40B4-BE49-F238E27FC236}">
                <a16:creationId xmlns:a16="http://schemas.microsoft.com/office/drawing/2014/main" id="{1D99A7A6-FFFD-9736-DEFF-68D52B180916}"/>
              </a:ext>
            </a:extLst>
          </p:cNvPr>
          <p:cNvSpPr txBox="1"/>
          <p:nvPr/>
        </p:nvSpPr>
        <p:spPr>
          <a:xfrm>
            <a:off x="5132485" y="2682225"/>
            <a:ext cx="6893169" cy="923330"/>
          </a:xfrm>
          <a:prstGeom prst="rect">
            <a:avLst/>
          </a:prstGeom>
          <a:noFill/>
        </p:spPr>
        <p:txBody>
          <a:bodyPr wrap="square" rtlCol="0">
            <a:spAutoFit/>
          </a:bodyPr>
          <a:lstStyle/>
          <a:p>
            <a:pPr marL="285750" indent="-285750">
              <a:buFont typeface="Arial" panose="020B0604020202020204" pitchFamily="34" charset="0"/>
              <a:buChar char="•"/>
            </a:pPr>
            <a:r>
              <a:rPr lang="en-US" b="1" dirty="0"/>
              <a:t>Replace Latitude and Longitude values with ‘0.0N’ and ‘0.0E’, respectively</a:t>
            </a:r>
          </a:p>
          <a:p>
            <a:pPr marL="285750" indent="-285750">
              <a:buFont typeface="Arial" panose="020B0604020202020204" pitchFamily="34" charset="0"/>
              <a:buChar char="•"/>
            </a:pPr>
            <a:r>
              <a:rPr lang="en-US" b="1" dirty="0"/>
              <a:t>Fill all other fields’ missing values with their respective means</a:t>
            </a:r>
          </a:p>
        </p:txBody>
      </p:sp>
      <p:sp>
        <p:nvSpPr>
          <p:cNvPr id="11" name="Title 1">
            <a:extLst>
              <a:ext uri="{FF2B5EF4-FFF2-40B4-BE49-F238E27FC236}">
                <a16:creationId xmlns:a16="http://schemas.microsoft.com/office/drawing/2014/main" id="{1F1FEA73-77AF-761E-D2D9-20C642F5DD1F}"/>
              </a:ext>
            </a:extLst>
          </p:cNvPr>
          <p:cNvSpPr txBox="1">
            <a:spLocks/>
          </p:cNvSpPr>
          <p:nvPr/>
        </p:nvSpPr>
        <p:spPr>
          <a:xfrm>
            <a:off x="5990643" y="1975166"/>
            <a:ext cx="4560128" cy="707059"/>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u="sng" dirty="0"/>
              <a:t>Replace Missing values</a:t>
            </a:r>
          </a:p>
        </p:txBody>
      </p:sp>
    </p:spTree>
    <p:extLst>
      <p:ext uri="{BB962C8B-B14F-4D97-AF65-F5344CB8AC3E}">
        <p14:creationId xmlns:p14="http://schemas.microsoft.com/office/powerpoint/2010/main" val="2843611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8D5C36-CDCA-04A0-B906-DC918B43EDEE}"/>
              </a:ext>
            </a:extLst>
          </p:cNvPr>
          <p:cNvPicPr>
            <a:picLocks noChangeAspect="1"/>
          </p:cNvPicPr>
          <p:nvPr/>
        </p:nvPicPr>
        <p:blipFill>
          <a:blip r:embed="rId2"/>
          <a:stretch>
            <a:fillRect/>
          </a:stretch>
        </p:blipFill>
        <p:spPr>
          <a:xfrm>
            <a:off x="109938" y="562472"/>
            <a:ext cx="4021518" cy="2985518"/>
          </a:xfrm>
          <a:prstGeom prst="rect">
            <a:avLst/>
          </a:prstGeom>
        </p:spPr>
      </p:pic>
      <p:pic>
        <p:nvPicPr>
          <p:cNvPr id="7" name="Picture 6">
            <a:extLst>
              <a:ext uri="{FF2B5EF4-FFF2-40B4-BE49-F238E27FC236}">
                <a16:creationId xmlns:a16="http://schemas.microsoft.com/office/drawing/2014/main" id="{AD050D27-91F1-6AEB-1CC1-EB7AD24BB08D}"/>
              </a:ext>
            </a:extLst>
          </p:cNvPr>
          <p:cNvPicPr>
            <a:picLocks noChangeAspect="1"/>
          </p:cNvPicPr>
          <p:nvPr/>
        </p:nvPicPr>
        <p:blipFill>
          <a:blip r:embed="rId3"/>
          <a:stretch>
            <a:fillRect/>
          </a:stretch>
        </p:blipFill>
        <p:spPr>
          <a:xfrm>
            <a:off x="7594210" y="519017"/>
            <a:ext cx="3931920" cy="3210616"/>
          </a:xfrm>
          <a:prstGeom prst="rect">
            <a:avLst/>
          </a:prstGeom>
        </p:spPr>
      </p:pic>
      <p:pic>
        <p:nvPicPr>
          <p:cNvPr id="9" name="Picture 8">
            <a:extLst>
              <a:ext uri="{FF2B5EF4-FFF2-40B4-BE49-F238E27FC236}">
                <a16:creationId xmlns:a16="http://schemas.microsoft.com/office/drawing/2014/main" id="{F8D92BEF-8486-C707-825F-A995BC2FB511}"/>
              </a:ext>
            </a:extLst>
          </p:cNvPr>
          <p:cNvPicPr>
            <a:picLocks noChangeAspect="1"/>
          </p:cNvPicPr>
          <p:nvPr/>
        </p:nvPicPr>
        <p:blipFill>
          <a:blip r:embed="rId4"/>
          <a:stretch>
            <a:fillRect/>
          </a:stretch>
        </p:blipFill>
        <p:spPr>
          <a:xfrm>
            <a:off x="168813" y="3703385"/>
            <a:ext cx="3931920" cy="2970228"/>
          </a:xfrm>
          <a:prstGeom prst="rect">
            <a:avLst/>
          </a:prstGeom>
        </p:spPr>
      </p:pic>
      <p:pic>
        <p:nvPicPr>
          <p:cNvPr id="11" name="Picture 10">
            <a:extLst>
              <a:ext uri="{FF2B5EF4-FFF2-40B4-BE49-F238E27FC236}">
                <a16:creationId xmlns:a16="http://schemas.microsoft.com/office/drawing/2014/main" id="{C0F0EE0D-AA29-143F-38B9-1D3D6E2B0B35}"/>
              </a:ext>
            </a:extLst>
          </p:cNvPr>
          <p:cNvPicPr>
            <a:picLocks noChangeAspect="1"/>
          </p:cNvPicPr>
          <p:nvPr/>
        </p:nvPicPr>
        <p:blipFill>
          <a:blip r:embed="rId5"/>
          <a:stretch>
            <a:fillRect/>
          </a:stretch>
        </p:blipFill>
        <p:spPr>
          <a:xfrm>
            <a:off x="3836713" y="2148085"/>
            <a:ext cx="4021518" cy="2955206"/>
          </a:xfrm>
          <a:prstGeom prst="rect">
            <a:avLst/>
          </a:prstGeom>
        </p:spPr>
      </p:pic>
      <p:pic>
        <p:nvPicPr>
          <p:cNvPr id="13" name="Picture 12">
            <a:extLst>
              <a:ext uri="{FF2B5EF4-FFF2-40B4-BE49-F238E27FC236}">
                <a16:creationId xmlns:a16="http://schemas.microsoft.com/office/drawing/2014/main" id="{F12E29E6-1AA7-6961-A2F8-E2F423CF7DEA}"/>
              </a:ext>
            </a:extLst>
          </p:cNvPr>
          <p:cNvPicPr>
            <a:picLocks noChangeAspect="1"/>
          </p:cNvPicPr>
          <p:nvPr/>
        </p:nvPicPr>
        <p:blipFill>
          <a:blip r:embed="rId6"/>
          <a:stretch>
            <a:fillRect/>
          </a:stretch>
        </p:blipFill>
        <p:spPr>
          <a:xfrm>
            <a:off x="7956454" y="3716509"/>
            <a:ext cx="3855720" cy="2928958"/>
          </a:xfrm>
          <a:prstGeom prst="rect">
            <a:avLst/>
          </a:prstGeom>
        </p:spPr>
      </p:pic>
      <p:sp>
        <p:nvSpPr>
          <p:cNvPr id="14" name="TextBox 13">
            <a:extLst>
              <a:ext uri="{FF2B5EF4-FFF2-40B4-BE49-F238E27FC236}">
                <a16:creationId xmlns:a16="http://schemas.microsoft.com/office/drawing/2014/main" id="{21ED2D1E-F077-8E21-29A4-D76A9CF8560C}"/>
              </a:ext>
            </a:extLst>
          </p:cNvPr>
          <p:cNvSpPr txBox="1"/>
          <p:nvPr/>
        </p:nvSpPr>
        <p:spPr>
          <a:xfrm>
            <a:off x="3852074" y="242879"/>
            <a:ext cx="4021518" cy="1077218"/>
          </a:xfrm>
          <a:prstGeom prst="rect">
            <a:avLst/>
          </a:prstGeom>
          <a:noFill/>
        </p:spPr>
        <p:txBody>
          <a:bodyPr wrap="square" rtlCol="0">
            <a:spAutoFit/>
          </a:bodyPr>
          <a:lstStyle/>
          <a:p>
            <a:pPr algn="ctr"/>
            <a:r>
              <a:rPr lang="en-US" sz="3200" b="1" u="sng" dirty="0"/>
              <a:t>Kernel Density Estimates Histograms</a:t>
            </a:r>
          </a:p>
        </p:txBody>
      </p:sp>
      <p:pic>
        <p:nvPicPr>
          <p:cNvPr id="16" name="Picture 15">
            <a:extLst>
              <a:ext uri="{FF2B5EF4-FFF2-40B4-BE49-F238E27FC236}">
                <a16:creationId xmlns:a16="http://schemas.microsoft.com/office/drawing/2014/main" id="{DB678273-8EF8-B1CB-CADB-E714B9D2AB60}"/>
              </a:ext>
            </a:extLst>
          </p:cNvPr>
          <p:cNvPicPr>
            <a:picLocks noChangeAspect="1"/>
          </p:cNvPicPr>
          <p:nvPr/>
        </p:nvPicPr>
        <p:blipFill>
          <a:blip r:embed="rId7"/>
          <a:stretch>
            <a:fillRect/>
          </a:stretch>
        </p:blipFill>
        <p:spPr>
          <a:xfrm>
            <a:off x="3862951" y="5435936"/>
            <a:ext cx="2400508" cy="990686"/>
          </a:xfrm>
          <a:prstGeom prst="rect">
            <a:avLst/>
          </a:prstGeom>
        </p:spPr>
      </p:pic>
      <p:pic>
        <p:nvPicPr>
          <p:cNvPr id="17" name="Picture 16">
            <a:extLst>
              <a:ext uri="{FF2B5EF4-FFF2-40B4-BE49-F238E27FC236}">
                <a16:creationId xmlns:a16="http://schemas.microsoft.com/office/drawing/2014/main" id="{7E8246F8-9AF2-6C34-59F6-B7F11FBFE669}"/>
              </a:ext>
            </a:extLst>
          </p:cNvPr>
          <p:cNvPicPr>
            <a:picLocks noChangeAspect="1"/>
          </p:cNvPicPr>
          <p:nvPr/>
        </p:nvPicPr>
        <p:blipFill>
          <a:blip r:embed="rId8"/>
          <a:stretch>
            <a:fillRect/>
          </a:stretch>
        </p:blipFill>
        <p:spPr>
          <a:xfrm>
            <a:off x="6023723" y="5435652"/>
            <a:ext cx="1996621" cy="990970"/>
          </a:xfrm>
          <a:prstGeom prst="rect">
            <a:avLst/>
          </a:prstGeom>
        </p:spPr>
      </p:pic>
    </p:spTree>
    <p:extLst>
      <p:ext uri="{BB962C8B-B14F-4D97-AF65-F5344CB8AC3E}">
        <p14:creationId xmlns:p14="http://schemas.microsoft.com/office/powerpoint/2010/main" val="1593067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453C1-9699-BBC8-2984-6AE7DB8AE879}"/>
              </a:ext>
            </a:extLst>
          </p:cNvPr>
          <p:cNvSpPr>
            <a:spLocks noGrp="1"/>
          </p:cNvSpPr>
          <p:nvPr>
            <p:ph type="title"/>
          </p:nvPr>
        </p:nvSpPr>
        <p:spPr>
          <a:xfrm>
            <a:off x="944880" y="-148727"/>
            <a:ext cx="10515600" cy="1325563"/>
          </a:xfrm>
        </p:spPr>
        <p:txBody>
          <a:bodyPr/>
          <a:lstStyle/>
          <a:p>
            <a:pPr algn="ctr"/>
            <a:r>
              <a:rPr lang="en-US" b="1" u="sng" dirty="0"/>
              <a:t>Correlation Analysis</a:t>
            </a:r>
          </a:p>
        </p:txBody>
      </p:sp>
      <p:pic>
        <p:nvPicPr>
          <p:cNvPr id="7" name="Picture 6">
            <a:extLst>
              <a:ext uri="{FF2B5EF4-FFF2-40B4-BE49-F238E27FC236}">
                <a16:creationId xmlns:a16="http://schemas.microsoft.com/office/drawing/2014/main" id="{C262756E-776E-C316-8F53-6F6E616852CF}"/>
              </a:ext>
            </a:extLst>
          </p:cNvPr>
          <p:cNvPicPr>
            <a:picLocks noChangeAspect="1"/>
          </p:cNvPicPr>
          <p:nvPr/>
        </p:nvPicPr>
        <p:blipFill>
          <a:blip r:embed="rId2"/>
          <a:stretch>
            <a:fillRect/>
          </a:stretch>
        </p:blipFill>
        <p:spPr>
          <a:xfrm>
            <a:off x="0" y="2135198"/>
            <a:ext cx="7833360" cy="4184172"/>
          </a:xfrm>
          <a:prstGeom prst="rect">
            <a:avLst/>
          </a:prstGeom>
        </p:spPr>
      </p:pic>
      <p:sp>
        <p:nvSpPr>
          <p:cNvPr id="8" name="TextBox 7">
            <a:extLst>
              <a:ext uri="{FF2B5EF4-FFF2-40B4-BE49-F238E27FC236}">
                <a16:creationId xmlns:a16="http://schemas.microsoft.com/office/drawing/2014/main" id="{27E4F12D-C007-7DA8-CC6B-4BAAA9843F33}"/>
              </a:ext>
            </a:extLst>
          </p:cNvPr>
          <p:cNvSpPr txBox="1"/>
          <p:nvPr/>
        </p:nvSpPr>
        <p:spPr>
          <a:xfrm>
            <a:off x="1221545" y="1035232"/>
            <a:ext cx="3894993" cy="923330"/>
          </a:xfrm>
          <a:prstGeom prst="rect">
            <a:avLst/>
          </a:prstGeom>
          <a:noFill/>
        </p:spPr>
        <p:txBody>
          <a:bodyPr wrap="square" rtlCol="0">
            <a:spAutoFit/>
          </a:bodyPr>
          <a:lstStyle/>
          <a:p>
            <a:r>
              <a:rPr lang="en-US" b="1" dirty="0"/>
              <a:t>Perfect Positive Correlation</a:t>
            </a:r>
          </a:p>
          <a:p>
            <a:pPr marL="285750" indent="-285750">
              <a:buFont typeface="Arial" panose="020B0604020202020204" pitchFamily="34" charset="0"/>
              <a:buChar char="•"/>
            </a:pPr>
            <a:r>
              <a:rPr lang="en-US" dirty="0"/>
              <a:t>Total Impact Energy &amp; Total Radiated Energy</a:t>
            </a:r>
          </a:p>
        </p:txBody>
      </p:sp>
      <p:pic>
        <p:nvPicPr>
          <p:cNvPr id="9" name="Content Placeholder 4">
            <a:extLst>
              <a:ext uri="{FF2B5EF4-FFF2-40B4-BE49-F238E27FC236}">
                <a16:creationId xmlns:a16="http://schemas.microsoft.com/office/drawing/2014/main" id="{D91C6766-3AB6-8307-F5F9-34CBFFEFCC21}"/>
              </a:ext>
            </a:extLst>
          </p:cNvPr>
          <p:cNvPicPr>
            <a:picLocks noGrp="1" noChangeAspect="1"/>
          </p:cNvPicPr>
          <p:nvPr>
            <p:ph idx="1"/>
          </p:nvPr>
        </p:nvPicPr>
        <p:blipFill>
          <a:blip r:embed="rId3"/>
          <a:stretch>
            <a:fillRect/>
          </a:stretch>
        </p:blipFill>
        <p:spPr>
          <a:xfrm>
            <a:off x="7874823" y="2135198"/>
            <a:ext cx="3934929" cy="1110299"/>
          </a:xfrm>
        </p:spPr>
      </p:pic>
      <p:pic>
        <p:nvPicPr>
          <p:cNvPr id="11" name="Picture 10">
            <a:extLst>
              <a:ext uri="{FF2B5EF4-FFF2-40B4-BE49-F238E27FC236}">
                <a16:creationId xmlns:a16="http://schemas.microsoft.com/office/drawing/2014/main" id="{8A7AA80C-8B3B-D747-B517-4830EF09FB94}"/>
              </a:ext>
            </a:extLst>
          </p:cNvPr>
          <p:cNvPicPr>
            <a:picLocks noChangeAspect="1"/>
          </p:cNvPicPr>
          <p:nvPr/>
        </p:nvPicPr>
        <p:blipFill>
          <a:blip r:embed="rId4"/>
          <a:stretch>
            <a:fillRect/>
          </a:stretch>
        </p:blipFill>
        <p:spPr>
          <a:xfrm>
            <a:off x="7874823" y="3489793"/>
            <a:ext cx="4238047" cy="2773923"/>
          </a:xfrm>
          <a:prstGeom prst="rect">
            <a:avLst/>
          </a:prstGeom>
        </p:spPr>
      </p:pic>
      <p:sp>
        <p:nvSpPr>
          <p:cNvPr id="13" name="TextBox 12">
            <a:extLst>
              <a:ext uri="{FF2B5EF4-FFF2-40B4-BE49-F238E27FC236}">
                <a16:creationId xmlns:a16="http://schemas.microsoft.com/office/drawing/2014/main" id="{98BD1B76-86BE-C633-0984-F438F6E6B88C}"/>
              </a:ext>
            </a:extLst>
          </p:cNvPr>
          <p:cNvSpPr txBox="1"/>
          <p:nvPr/>
        </p:nvSpPr>
        <p:spPr>
          <a:xfrm>
            <a:off x="6758647" y="934869"/>
            <a:ext cx="3059724" cy="1200329"/>
          </a:xfrm>
          <a:prstGeom prst="rect">
            <a:avLst/>
          </a:prstGeom>
          <a:noFill/>
        </p:spPr>
        <p:txBody>
          <a:bodyPr wrap="square" rtlCol="0">
            <a:spAutoFit/>
          </a:bodyPr>
          <a:lstStyle/>
          <a:p>
            <a:r>
              <a:rPr lang="en-US" b="1" dirty="0"/>
              <a:t>Perfect Negative Correlation</a:t>
            </a:r>
          </a:p>
          <a:p>
            <a:pPr marL="285750" indent="-285750">
              <a:buFont typeface="Arial" panose="020B0604020202020204" pitchFamily="34" charset="0"/>
              <a:buChar char="•"/>
            </a:pPr>
            <a:r>
              <a:rPr lang="en-US" dirty="0"/>
              <a:t>Latitude &amp; </a:t>
            </a:r>
            <a:r>
              <a:rPr lang="en-US" dirty="0" err="1"/>
              <a:t>vz</a:t>
            </a:r>
            <a:endParaRPr lang="en-US" dirty="0"/>
          </a:p>
          <a:p>
            <a:pPr marL="285750" indent="-285750">
              <a:buFont typeface="Arial" panose="020B0604020202020204" pitchFamily="34" charset="0"/>
              <a:buChar char="•"/>
            </a:pPr>
            <a:r>
              <a:rPr lang="en-US" dirty="0"/>
              <a:t>Longitude &amp; </a:t>
            </a:r>
            <a:r>
              <a:rPr lang="en-US" dirty="0" err="1"/>
              <a:t>vy</a:t>
            </a:r>
            <a:endParaRPr lang="en-US" dirty="0"/>
          </a:p>
          <a:p>
            <a:endParaRPr lang="en-US" dirty="0"/>
          </a:p>
        </p:txBody>
      </p:sp>
    </p:spTree>
    <p:extLst>
      <p:ext uri="{BB962C8B-B14F-4D97-AF65-F5344CB8AC3E}">
        <p14:creationId xmlns:p14="http://schemas.microsoft.com/office/powerpoint/2010/main" val="3366998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A6532-5638-17C4-BE8A-89C9E074CE84}"/>
              </a:ext>
            </a:extLst>
          </p:cNvPr>
          <p:cNvSpPr>
            <a:spLocks noGrp="1"/>
          </p:cNvSpPr>
          <p:nvPr>
            <p:ph type="title"/>
          </p:nvPr>
        </p:nvSpPr>
        <p:spPr>
          <a:xfrm>
            <a:off x="838200" y="-188791"/>
            <a:ext cx="10515600" cy="1325563"/>
          </a:xfrm>
        </p:spPr>
        <p:txBody>
          <a:bodyPr/>
          <a:lstStyle/>
          <a:p>
            <a:pPr algn="ctr"/>
            <a:r>
              <a:rPr lang="en-US" b="1" u="sng" dirty="0"/>
              <a:t>Train Test Split</a:t>
            </a:r>
          </a:p>
        </p:txBody>
      </p:sp>
      <p:pic>
        <p:nvPicPr>
          <p:cNvPr id="9" name="Picture 8">
            <a:extLst>
              <a:ext uri="{FF2B5EF4-FFF2-40B4-BE49-F238E27FC236}">
                <a16:creationId xmlns:a16="http://schemas.microsoft.com/office/drawing/2014/main" id="{55256D28-88D7-2CE6-A2B1-9FF5296CB153}"/>
              </a:ext>
            </a:extLst>
          </p:cNvPr>
          <p:cNvPicPr>
            <a:picLocks noChangeAspect="1"/>
          </p:cNvPicPr>
          <p:nvPr/>
        </p:nvPicPr>
        <p:blipFill>
          <a:blip r:embed="rId2"/>
          <a:stretch>
            <a:fillRect/>
          </a:stretch>
        </p:blipFill>
        <p:spPr>
          <a:xfrm>
            <a:off x="383725" y="1100469"/>
            <a:ext cx="2693150" cy="2016143"/>
          </a:xfrm>
          <a:prstGeom prst="rect">
            <a:avLst/>
          </a:prstGeom>
        </p:spPr>
      </p:pic>
      <p:pic>
        <p:nvPicPr>
          <p:cNvPr id="11" name="Picture 10">
            <a:extLst>
              <a:ext uri="{FF2B5EF4-FFF2-40B4-BE49-F238E27FC236}">
                <a16:creationId xmlns:a16="http://schemas.microsoft.com/office/drawing/2014/main" id="{B6F67040-4ADD-81A8-C9DD-746912E503B2}"/>
              </a:ext>
            </a:extLst>
          </p:cNvPr>
          <p:cNvPicPr>
            <a:picLocks noChangeAspect="1"/>
          </p:cNvPicPr>
          <p:nvPr/>
        </p:nvPicPr>
        <p:blipFill>
          <a:blip r:embed="rId3"/>
          <a:stretch>
            <a:fillRect/>
          </a:stretch>
        </p:blipFill>
        <p:spPr>
          <a:xfrm>
            <a:off x="6718052" y="1000870"/>
            <a:ext cx="5198062" cy="3771734"/>
          </a:xfrm>
          <a:prstGeom prst="rect">
            <a:avLst/>
          </a:prstGeom>
        </p:spPr>
      </p:pic>
      <p:pic>
        <p:nvPicPr>
          <p:cNvPr id="13" name="Picture 12">
            <a:extLst>
              <a:ext uri="{FF2B5EF4-FFF2-40B4-BE49-F238E27FC236}">
                <a16:creationId xmlns:a16="http://schemas.microsoft.com/office/drawing/2014/main" id="{D6CC85B0-459A-2B0A-F50E-8DAF4F42797E}"/>
              </a:ext>
            </a:extLst>
          </p:cNvPr>
          <p:cNvPicPr>
            <a:picLocks noChangeAspect="1"/>
          </p:cNvPicPr>
          <p:nvPr/>
        </p:nvPicPr>
        <p:blipFill>
          <a:blip r:embed="rId4"/>
          <a:stretch>
            <a:fillRect/>
          </a:stretch>
        </p:blipFill>
        <p:spPr>
          <a:xfrm>
            <a:off x="6866596" y="4944020"/>
            <a:ext cx="4900974" cy="1826219"/>
          </a:xfrm>
          <a:prstGeom prst="rect">
            <a:avLst/>
          </a:prstGeom>
        </p:spPr>
      </p:pic>
      <p:pic>
        <p:nvPicPr>
          <p:cNvPr id="15" name="Picture 14">
            <a:extLst>
              <a:ext uri="{FF2B5EF4-FFF2-40B4-BE49-F238E27FC236}">
                <a16:creationId xmlns:a16="http://schemas.microsoft.com/office/drawing/2014/main" id="{4B87BB90-121B-73CD-C57E-F723E7F433F6}"/>
              </a:ext>
            </a:extLst>
          </p:cNvPr>
          <p:cNvPicPr>
            <a:picLocks noChangeAspect="1"/>
          </p:cNvPicPr>
          <p:nvPr/>
        </p:nvPicPr>
        <p:blipFill>
          <a:blip r:embed="rId5"/>
          <a:stretch>
            <a:fillRect/>
          </a:stretch>
        </p:blipFill>
        <p:spPr>
          <a:xfrm>
            <a:off x="551704" y="3116612"/>
            <a:ext cx="5998369" cy="3458243"/>
          </a:xfrm>
          <a:prstGeom prst="rect">
            <a:avLst/>
          </a:prstGeom>
        </p:spPr>
      </p:pic>
      <p:sp>
        <p:nvSpPr>
          <p:cNvPr id="16" name="TextBox 15">
            <a:extLst>
              <a:ext uri="{FF2B5EF4-FFF2-40B4-BE49-F238E27FC236}">
                <a16:creationId xmlns:a16="http://schemas.microsoft.com/office/drawing/2014/main" id="{ABA13284-8C4F-F6AF-8A89-4896046B6FAA}"/>
              </a:ext>
            </a:extLst>
          </p:cNvPr>
          <p:cNvSpPr txBox="1"/>
          <p:nvPr/>
        </p:nvSpPr>
        <p:spPr>
          <a:xfrm>
            <a:off x="3283612" y="1136772"/>
            <a:ext cx="3059724" cy="1754326"/>
          </a:xfrm>
          <a:prstGeom prst="rect">
            <a:avLst/>
          </a:prstGeom>
          <a:noFill/>
        </p:spPr>
        <p:txBody>
          <a:bodyPr wrap="square" rtlCol="0">
            <a:spAutoFit/>
          </a:bodyPr>
          <a:lstStyle/>
          <a:p>
            <a:r>
              <a:rPr lang="en-US" b="1" dirty="0"/>
              <a:t>Perfect Negative Correlation</a:t>
            </a:r>
          </a:p>
          <a:p>
            <a:pPr marL="285750" indent="-285750">
              <a:buFont typeface="Arial" panose="020B0604020202020204" pitchFamily="34" charset="0"/>
              <a:buChar char="•"/>
            </a:pPr>
            <a:r>
              <a:rPr lang="en-US" dirty="0"/>
              <a:t>Train and Evaluate with Linear Regression, Ridge, Lasso, Random Forest</a:t>
            </a:r>
          </a:p>
          <a:p>
            <a:pPr marL="285750" indent="-285750">
              <a:buFont typeface="Arial" panose="020B0604020202020204" pitchFamily="34" charset="0"/>
              <a:buChar char="•"/>
            </a:pPr>
            <a:r>
              <a:rPr lang="en-US" dirty="0"/>
              <a:t>Retrieve R^2 values</a:t>
            </a:r>
          </a:p>
          <a:p>
            <a:pPr marL="285750" indent="-285750">
              <a:buFont typeface="Arial" panose="020B0604020202020204" pitchFamily="34" charset="0"/>
              <a:buChar char="•"/>
            </a:pPr>
            <a:r>
              <a:rPr lang="en-US" dirty="0"/>
              <a:t>Perform Cross Validation</a:t>
            </a:r>
          </a:p>
        </p:txBody>
      </p:sp>
    </p:spTree>
    <p:extLst>
      <p:ext uri="{BB962C8B-B14F-4D97-AF65-F5344CB8AC3E}">
        <p14:creationId xmlns:p14="http://schemas.microsoft.com/office/powerpoint/2010/main" val="3743153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029FE-6E6D-A7E1-F7D9-A1D32734B284}"/>
              </a:ext>
            </a:extLst>
          </p:cNvPr>
          <p:cNvSpPr>
            <a:spLocks noGrp="1"/>
          </p:cNvSpPr>
          <p:nvPr>
            <p:ph type="title"/>
          </p:nvPr>
        </p:nvSpPr>
        <p:spPr>
          <a:xfrm>
            <a:off x="838200" y="365125"/>
            <a:ext cx="10515600" cy="540483"/>
          </a:xfrm>
        </p:spPr>
        <p:txBody>
          <a:bodyPr>
            <a:normAutofit fontScale="90000"/>
          </a:bodyPr>
          <a:lstStyle/>
          <a:p>
            <a:pPr algn="ctr"/>
            <a:r>
              <a:rPr lang="en-US" b="1" u="sng" dirty="0"/>
              <a:t>Anticipated Poor Results</a:t>
            </a:r>
          </a:p>
        </p:txBody>
      </p:sp>
      <p:pic>
        <p:nvPicPr>
          <p:cNvPr id="5" name="Content Placeholder 4">
            <a:extLst>
              <a:ext uri="{FF2B5EF4-FFF2-40B4-BE49-F238E27FC236}">
                <a16:creationId xmlns:a16="http://schemas.microsoft.com/office/drawing/2014/main" id="{88BBEBB1-27B7-6B58-FDA0-9C50241EAC68}"/>
              </a:ext>
            </a:extLst>
          </p:cNvPr>
          <p:cNvPicPr>
            <a:picLocks noGrp="1" noChangeAspect="1"/>
          </p:cNvPicPr>
          <p:nvPr>
            <p:ph idx="1"/>
          </p:nvPr>
        </p:nvPicPr>
        <p:blipFill>
          <a:blip r:embed="rId2"/>
          <a:stretch>
            <a:fillRect/>
          </a:stretch>
        </p:blipFill>
        <p:spPr>
          <a:xfrm>
            <a:off x="838200" y="3592844"/>
            <a:ext cx="10515600" cy="3085315"/>
          </a:xfrm>
        </p:spPr>
      </p:pic>
      <p:pic>
        <p:nvPicPr>
          <p:cNvPr id="7" name="Picture 6">
            <a:extLst>
              <a:ext uri="{FF2B5EF4-FFF2-40B4-BE49-F238E27FC236}">
                <a16:creationId xmlns:a16="http://schemas.microsoft.com/office/drawing/2014/main" id="{26171459-98A3-92F9-3A95-3770DB7C6477}"/>
              </a:ext>
            </a:extLst>
          </p:cNvPr>
          <p:cNvPicPr>
            <a:picLocks noChangeAspect="1"/>
          </p:cNvPicPr>
          <p:nvPr/>
        </p:nvPicPr>
        <p:blipFill>
          <a:blip r:embed="rId3"/>
          <a:stretch>
            <a:fillRect/>
          </a:stretch>
        </p:blipFill>
        <p:spPr>
          <a:xfrm>
            <a:off x="1011116" y="1166973"/>
            <a:ext cx="3587261" cy="2340352"/>
          </a:xfrm>
          <a:prstGeom prst="rect">
            <a:avLst/>
          </a:prstGeom>
        </p:spPr>
      </p:pic>
      <p:sp>
        <p:nvSpPr>
          <p:cNvPr id="8" name="TextBox 7">
            <a:extLst>
              <a:ext uri="{FF2B5EF4-FFF2-40B4-BE49-F238E27FC236}">
                <a16:creationId xmlns:a16="http://schemas.microsoft.com/office/drawing/2014/main" id="{3A444D44-054F-786D-C463-16300E38FB47}"/>
              </a:ext>
            </a:extLst>
          </p:cNvPr>
          <p:cNvSpPr txBox="1"/>
          <p:nvPr/>
        </p:nvSpPr>
        <p:spPr>
          <a:xfrm>
            <a:off x="6096000" y="1279729"/>
            <a:ext cx="5266593" cy="646331"/>
          </a:xfrm>
          <a:prstGeom prst="rect">
            <a:avLst/>
          </a:prstGeom>
          <a:noFill/>
        </p:spPr>
        <p:txBody>
          <a:bodyPr wrap="square" rtlCol="0">
            <a:spAutoFit/>
          </a:bodyPr>
          <a:lstStyle/>
          <a:p>
            <a:r>
              <a:rPr lang="en-US" dirty="0"/>
              <a:t>Random Forest Regression R^2 Score: -38.071</a:t>
            </a:r>
          </a:p>
          <a:p>
            <a:r>
              <a:rPr lang="en-US" dirty="0"/>
              <a:t>Cross Validation Average R^2 Score: -65.70889</a:t>
            </a:r>
          </a:p>
        </p:txBody>
      </p:sp>
    </p:spTree>
    <p:extLst>
      <p:ext uri="{BB962C8B-B14F-4D97-AF65-F5344CB8AC3E}">
        <p14:creationId xmlns:p14="http://schemas.microsoft.com/office/powerpoint/2010/main" val="240097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513</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Data</vt:lpstr>
      <vt:lpstr>PowerPoint Presentation</vt:lpstr>
      <vt:lpstr>Summary Statistics – Means – Standard Deviations</vt:lpstr>
      <vt:lpstr>PowerPoint Presentation</vt:lpstr>
      <vt:lpstr>Correlation Analysis</vt:lpstr>
      <vt:lpstr>Train Test Split</vt:lpstr>
      <vt:lpstr>Anticipated Poor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Emily Payne</dc:creator>
  <cp:lastModifiedBy>Emily Payne</cp:lastModifiedBy>
  <cp:revision>1</cp:revision>
  <dcterms:created xsi:type="dcterms:W3CDTF">2024-07-09T13:48:23Z</dcterms:created>
  <dcterms:modified xsi:type="dcterms:W3CDTF">2024-07-09T14:09:56Z</dcterms:modified>
</cp:coreProperties>
</file>