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9" r:id="rId5"/>
    <p:sldId id="270" r:id="rId6"/>
    <p:sldId id="264" r:id="rId7"/>
    <p:sldId id="271" r:id="rId8"/>
    <p:sldId id="272" r:id="rId9"/>
    <p:sldId id="27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82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3E134B-20DA-4A19-B1DF-9980DCC31C85}" type="datetimeFigureOut">
              <a:rPr lang="en-US" smtClean="0"/>
              <a:pPr/>
              <a:t>8/13/2010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78DAAF-2BBB-4CE1-A405-41B3073C39F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3E134B-20DA-4A19-B1DF-9980DCC31C85}" type="datetimeFigureOut">
              <a:rPr lang="en-US" smtClean="0"/>
              <a:pPr/>
              <a:t>8/13/2010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78DAAF-2BBB-4CE1-A405-41B3073C39F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3E134B-20DA-4A19-B1DF-9980DCC31C85}" type="datetimeFigureOut">
              <a:rPr lang="en-US" smtClean="0"/>
              <a:pPr/>
              <a:t>8/13/2010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78DAAF-2BBB-4CE1-A405-41B3073C39F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3E134B-20DA-4A19-B1DF-9980DCC31C85}" type="datetimeFigureOut">
              <a:rPr lang="en-US" smtClean="0"/>
              <a:pPr/>
              <a:t>8/13/2010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78DAAF-2BBB-4CE1-A405-41B3073C39F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3E134B-20DA-4A19-B1DF-9980DCC31C85}" type="datetimeFigureOut">
              <a:rPr lang="en-US" smtClean="0"/>
              <a:pPr/>
              <a:t>8/13/2010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78DAAF-2BBB-4CE1-A405-41B3073C39F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3E134B-20DA-4A19-B1DF-9980DCC31C85}" type="datetimeFigureOut">
              <a:rPr lang="en-US" smtClean="0"/>
              <a:pPr/>
              <a:t>8/13/2010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78DAAF-2BBB-4CE1-A405-41B3073C39F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3E134B-20DA-4A19-B1DF-9980DCC31C85}" type="datetimeFigureOut">
              <a:rPr lang="en-US" smtClean="0"/>
              <a:pPr/>
              <a:t>8/13/2010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A78DAAF-2BBB-4CE1-A405-41B3073C39F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3E134B-20DA-4A19-B1DF-9980DCC31C85}" type="datetimeFigureOut">
              <a:rPr lang="en-US" smtClean="0"/>
              <a:pPr/>
              <a:t>8/13/2010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A78DAAF-2BBB-4CE1-A405-41B3073C39F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3E134B-20DA-4A19-B1DF-9980DCC31C85}" type="datetimeFigureOut">
              <a:rPr lang="en-US" smtClean="0"/>
              <a:pPr/>
              <a:t>8/13/2010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A78DAAF-2BBB-4CE1-A405-41B3073C39F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3E134B-20DA-4A19-B1DF-9980DCC31C85}" type="datetimeFigureOut">
              <a:rPr lang="en-US" smtClean="0"/>
              <a:pPr/>
              <a:t>8/13/2010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78DAAF-2BBB-4CE1-A405-41B3073C39F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3E134B-20DA-4A19-B1DF-9980DCC31C85}" type="datetimeFigureOut">
              <a:rPr lang="en-US" smtClean="0"/>
              <a:pPr/>
              <a:t>8/13/2010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78DAAF-2BBB-4CE1-A405-41B3073C39F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E134B-20DA-4A19-B1DF-9980DCC31C85}" type="datetimeFigureOut">
              <a:rPr lang="en-US" smtClean="0"/>
              <a:pPr/>
              <a:t>8/13/2010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8DAAF-2BBB-4CE1-A405-41B3073C39F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reachtheworld.org/journey/journeytosevilla"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reachtheworld.org/journey/journeytosevilla/logbook"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reachtheworld.org/journey/journeytosevilla/travel-news"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reachtheworld.org/journey/journeytosevilla/field-notes" TargetMode="External"/><Relationship Id="rId1" Type="http://schemas.openxmlformats.org/officeDocument/2006/relationships/slideLayout" Target="../slideLayouts/slideLayout7.xml"/><Relationship Id="rId4" Type="http://schemas.openxmlformats.org/officeDocument/2006/relationships/hyperlink" Target="http://www.reachtheworld.org/journey/journeytosevilla/field-note/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reachtheworld.org/journey/journeytosevilla/journals" TargetMode="External"/><Relationship Id="rId1" Type="http://schemas.openxmlformats.org/officeDocument/2006/relationships/slideLayout" Target="../slideLayouts/slideLayout7.xml"/><Relationship Id="rId4" Type="http://schemas.openxmlformats.org/officeDocument/2006/relationships/hyperlink" Target="http://www.reachtheworld.org/journey/journeytosevilla/journal/3494/1/0/9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reachtheworld.org/journey/journeytosevilla/travelers-bios" TargetMode="External"/><Relationship Id="rId1" Type="http://schemas.openxmlformats.org/officeDocument/2006/relationships/slideLayout" Target="../slideLayouts/slideLayout7.xml"/><Relationship Id="rId4" Type="http://schemas.openxmlformats.org/officeDocument/2006/relationships/hyperlink" Target="http://www.reachtheworld.org/journey/journeytosevilla/bio/3430/1/0/92"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Reach the World.org Public Site</a:t>
            </a:r>
            <a:endParaRPr lang="en-US" dirty="0"/>
          </a:p>
        </p:txBody>
      </p:sp>
      <p:sp>
        <p:nvSpPr>
          <p:cNvPr id="3" name="Subtitle 2"/>
          <p:cNvSpPr>
            <a:spLocks noGrp="1"/>
          </p:cNvSpPr>
          <p:nvPr>
            <p:ph type="subTitle" idx="1"/>
          </p:nvPr>
        </p:nvSpPr>
        <p:spPr>
          <a:xfrm>
            <a:off x="533400" y="3810000"/>
            <a:ext cx="8229600" cy="2514600"/>
          </a:xfrm>
        </p:spPr>
        <p:txBody>
          <a:bodyPr>
            <a:noAutofit/>
          </a:bodyPr>
          <a:lstStyle/>
          <a:p>
            <a:pPr algn="l"/>
            <a:r>
              <a:rPr lang="en-US" sz="1100" dirty="0" smtClean="0"/>
              <a:t>This document should not be utilized to determine actual graphic design. It is simply intended to show what data the CMS should place on what pages, and roughly where on the page that data should appear.</a:t>
            </a:r>
          </a:p>
          <a:p>
            <a:pPr algn="l"/>
            <a:endParaRPr lang="en-US" sz="1100" dirty="0"/>
          </a:p>
          <a:p>
            <a:pPr algn="l"/>
            <a:r>
              <a:rPr lang="en-US" sz="1100" dirty="0" smtClean="0"/>
              <a:t>Key: black text is explanatory text. White text indicates a primary nav bar link. </a:t>
            </a:r>
            <a:r>
              <a:rPr lang="en-US" sz="1100" dirty="0" smtClean="0">
                <a:solidFill>
                  <a:srgbClr val="00682F"/>
                </a:solidFill>
              </a:rPr>
              <a:t>Green</a:t>
            </a:r>
            <a:r>
              <a:rPr lang="en-US" sz="1100" dirty="0" smtClean="0"/>
              <a:t> text will be replaced by graphics provided by Jeff. </a:t>
            </a:r>
            <a:r>
              <a:rPr lang="en-US" sz="1100" dirty="0" smtClean="0">
                <a:solidFill>
                  <a:srgbClr val="FF0000"/>
                </a:solidFill>
              </a:rPr>
              <a:t>Red</a:t>
            </a:r>
            <a:r>
              <a:rPr lang="en-US" sz="1100" dirty="0" smtClean="0"/>
              <a:t> text is dynamic data populated by the CMS. </a:t>
            </a:r>
            <a:r>
              <a:rPr lang="en-US" sz="1100" dirty="0" smtClean="0">
                <a:solidFill>
                  <a:srgbClr val="0000FF"/>
                </a:solidFill>
              </a:rPr>
              <a:t>Blue</a:t>
            </a:r>
            <a:r>
              <a:rPr lang="en-US" sz="1100" dirty="0" smtClean="0"/>
              <a:t> text is a standard hyperlink.</a:t>
            </a:r>
          </a:p>
          <a:p>
            <a:pPr algn="l"/>
            <a:endParaRPr lang="en-US" sz="1100" dirty="0" smtClean="0"/>
          </a:p>
          <a:p>
            <a:pPr algn="l"/>
            <a:r>
              <a:rPr lang="en-US" sz="1100" dirty="0" smtClean="0"/>
              <a:t>One link that I have left out so far that should be on every page is a Search box. Not sure what you guys are planning for Search but we will add it to the theme – and if we have an advanced Search functionality, design a page for that – when we get to that point.</a:t>
            </a:r>
          </a:p>
          <a:p>
            <a:pPr algn="l"/>
            <a:endParaRPr lang="en-US" sz="1100" dirty="0" smtClean="0"/>
          </a:p>
          <a:p>
            <a:pPr algn="l"/>
            <a:r>
              <a:rPr lang="en-US" sz="1100" dirty="0" smtClean="0"/>
              <a:t>One global note is that the “My Dashboard” tab (or whatever we decide to call it) only appears to the logged in user. Otherwise, it does not appear. Question for the group is, do we want to have some kind of “click here to join” prompt for public users who don’t have logins that appears on every page? Worth considering.</a:t>
            </a:r>
            <a:endParaRPr lang="en-US"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 y="1397000"/>
          <a:ext cx="8153400" cy="4779152"/>
        </p:xfrm>
        <a:graphic>
          <a:graphicData uri="http://schemas.openxmlformats.org/drawingml/2006/table">
            <a:tbl>
              <a:tblPr firstRow="1" bandRow="1">
                <a:tableStyleId>{5C22544A-7EE6-4342-B048-85BDC9FD1C3A}</a:tableStyleId>
              </a:tblPr>
              <a:tblGrid>
                <a:gridCol w="1358900"/>
                <a:gridCol w="1358900"/>
                <a:gridCol w="1358900"/>
                <a:gridCol w="1358900"/>
                <a:gridCol w="1358900"/>
                <a:gridCol w="1358900"/>
              </a:tblGrid>
              <a:tr h="580248">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r>
                        <a:rPr lang="en-US" sz="1400" b="0" u="sng" dirty="0" smtClean="0">
                          <a:solidFill>
                            <a:srgbClr val="00682F"/>
                          </a:solidFill>
                        </a:rPr>
                        <a:t>Teacher</a:t>
                      </a:r>
                      <a:r>
                        <a:rPr lang="en-US" sz="1400" b="0" u="sng" baseline="0" dirty="0" smtClean="0">
                          <a:solidFill>
                            <a:srgbClr val="00682F"/>
                          </a:solidFill>
                        </a:rPr>
                        <a:t> Tools</a:t>
                      </a:r>
                      <a:endParaRPr lang="en-US" sz="1400" b="0" u="sng" dirty="0">
                        <a:solidFill>
                          <a:srgbClr val="00682F"/>
                        </a:solidFill>
                      </a:endParaRPr>
                    </a:p>
                  </a:txBody>
                  <a:tcPr>
                    <a:noFill/>
                  </a:tcPr>
                </a:tc>
              </a:tr>
              <a:tr h="580248">
                <a:tc>
                  <a:txBody>
                    <a:bodyPr/>
                    <a:lstStyle/>
                    <a:p>
                      <a:r>
                        <a:rPr lang="en-US" sz="1400" dirty="0" smtClean="0">
                          <a:solidFill>
                            <a:schemeClr val="bg1">
                              <a:lumMod val="95000"/>
                            </a:schemeClr>
                          </a:solidFill>
                        </a:rPr>
                        <a:t>Home</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Logbook</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Field Notes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Journals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Albums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My</a:t>
                      </a:r>
                      <a:r>
                        <a:rPr lang="en-US" sz="1400" baseline="0" dirty="0" smtClean="0">
                          <a:solidFill>
                            <a:schemeClr val="bg1">
                              <a:lumMod val="95000"/>
                            </a:schemeClr>
                          </a:solidFill>
                        </a:rPr>
                        <a:t> Dashboard</a:t>
                      </a:r>
                      <a:endParaRPr lang="en-US" sz="1400" dirty="0">
                        <a:solidFill>
                          <a:schemeClr val="bg1">
                            <a:lumMod val="95000"/>
                          </a:schemeClr>
                        </a:solidFill>
                      </a:endParaRPr>
                    </a:p>
                  </a:txBody>
                  <a:tcPr>
                    <a:solidFill>
                      <a:schemeClr val="tx2">
                        <a:lumMod val="60000"/>
                        <a:lumOff val="40000"/>
                      </a:schemeClr>
                    </a:solidFill>
                  </a:tcPr>
                </a:tc>
              </a:tr>
              <a:tr h="871504">
                <a:tc>
                  <a:txBody>
                    <a:bodyPr/>
                    <a:lstStyle/>
                    <a:p>
                      <a:r>
                        <a:rPr lang="en-US" sz="1400" i="0" dirty="0" smtClean="0">
                          <a:solidFill>
                            <a:srgbClr val="FF0000"/>
                          </a:solidFill>
                        </a:rPr>
                        <a:t>Journey photo uploaded by Traveler</a:t>
                      </a:r>
                    </a:p>
                  </a:txBody>
                  <a:tcPr>
                    <a:solidFill>
                      <a:schemeClr val="tx2">
                        <a:lumMod val="20000"/>
                        <a:lumOff val="80000"/>
                      </a:schemeClr>
                    </a:solidFill>
                  </a:tcPr>
                </a:tc>
                <a:tc gridSpan="5">
                  <a:txBody>
                    <a:bodyPr/>
                    <a:lstStyle/>
                    <a:p>
                      <a:r>
                        <a:rPr lang="en-US" sz="1400" i="0" dirty="0" smtClean="0">
                          <a:solidFill>
                            <a:srgbClr val="FF0000"/>
                          </a:solidFill>
                        </a:rPr>
                        <a:t>Journey Description uploaded</a:t>
                      </a:r>
                      <a:r>
                        <a:rPr lang="en-US" sz="1400" i="0" baseline="0" dirty="0" smtClean="0">
                          <a:solidFill>
                            <a:srgbClr val="FF0000"/>
                          </a:solidFill>
                        </a:rPr>
                        <a:t> by Traveler</a:t>
                      </a:r>
                    </a:p>
                    <a:p>
                      <a:r>
                        <a:rPr lang="en-US" sz="1400" i="0" baseline="0" dirty="0" smtClean="0">
                          <a:solidFill>
                            <a:srgbClr val="FF0000"/>
                          </a:solidFill>
                        </a:rPr>
                        <a:t>Current location City, State, Country pulled from most recent Logbook</a:t>
                      </a:r>
                      <a:endParaRPr lang="en-US" sz="1400" i="0" dirty="0">
                        <a:solidFill>
                          <a:srgbClr val="FF0000"/>
                        </a:solidFill>
                      </a:endParaRPr>
                    </a:p>
                  </a:txBody>
                  <a:tcPr>
                    <a:noFill/>
                  </a:tcPr>
                </a:tc>
                <a:tc hMerge="1">
                  <a:txBody>
                    <a:bodyPr/>
                    <a:lstStyle/>
                    <a:p>
                      <a:endParaRPr lang="en-US" sz="1400"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tr>
              <a:tr h="686788">
                <a:tc>
                  <a:txBody>
                    <a:bodyPr/>
                    <a:lstStyle/>
                    <a:p>
                      <a:r>
                        <a:rPr lang="en-US" sz="1400" i="0" dirty="0" smtClean="0">
                          <a:solidFill>
                            <a:srgbClr val="00682F"/>
                          </a:solidFill>
                        </a:rPr>
                        <a:t>Travelers’ Bios</a:t>
                      </a:r>
                    </a:p>
                  </a:txBody>
                  <a:tcPr>
                    <a:solidFill>
                      <a:schemeClr val="tx2">
                        <a:lumMod val="20000"/>
                        <a:lumOff val="80000"/>
                      </a:schemeClr>
                    </a:solidFill>
                  </a:tcPr>
                </a:tc>
                <a:tc>
                  <a:txBody>
                    <a:bodyPr/>
                    <a:lstStyle/>
                    <a:p>
                      <a:r>
                        <a:rPr lang="en-US" sz="1400" i="0" dirty="0" smtClean="0"/>
                        <a:t>Logbook</a:t>
                      </a:r>
                      <a:endParaRPr lang="en-US" sz="1400" i="0" dirty="0"/>
                    </a:p>
                  </a:txBody>
                  <a:tcPr>
                    <a:noFill/>
                  </a:tcPr>
                </a:tc>
                <a:tc gridSpan="4">
                  <a:txBody>
                    <a:bodyPr/>
                    <a:lstStyle/>
                    <a:p>
                      <a:r>
                        <a:rPr lang="en-US" sz="1400" i="0" dirty="0" smtClean="0">
                          <a:solidFill>
                            <a:srgbClr val="FF0000"/>
                          </a:solidFill>
                        </a:rPr>
                        <a:t>Blurb</a:t>
                      </a:r>
                      <a:r>
                        <a:rPr lang="en-US" sz="1400" i="0" baseline="0" dirty="0" smtClean="0">
                          <a:solidFill>
                            <a:srgbClr val="FF0000"/>
                          </a:solidFill>
                        </a:rPr>
                        <a:t> of most recent Logbook appears here + first photo in entry</a:t>
                      </a:r>
                      <a:endParaRPr lang="en-US" sz="1400" i="0" dirty="0">
                        <a:solidFill>
                          <a:srgbClr val="FF0000"/>
                        </a:solidFill>
                      </a:endParaRPr>
                    </a:p>
                  </a:txBody>
                  <a:tcPr>
                    <a:no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r h="686788">
                <a:tc>
                  <a:txBody>
                    <a:bodyPr/>
                    <a:lstStyle/>
                    <a:p>
                      <a:r>
                        <a:rPr lang="en-US" sz="1400" i="0" dirty="0" smtClean="0">
                          <a:solidFill>
                            <a:srgbClr val="00682F"/>
                          </a:solidFill>
                        </a:rPr>
                        <a:t>Itinerary</a:t>
                      </a:r>
                      <a:endParaRPr lang="en-US" sz="1400" i="0" dirty="0">
                        <a:solidFill>
                          <a:srgbClr val="00682F"/>
                        </a:solidFill>
                      </a:endParaRPr>
                    </a:p>
                  </a:txBody>
                  <a:tcPr>
                    <a:solidFill>
                      <a:schemeClr val="tx2">
                        <a:lumMod val="20000"/>
                        <a:lumOff val="80000"/>
                      </a:schemeClr>
                    </a:solidFill>
                  </a:tcPr>
                </a:tc>
                <a:tc>
                  <a:txBody>
                    <a:bodyPr/>
                    <a:lstStyle/>
                    <a:p>
                      <a:r>
                        <a:rPr lang="en-US" sz="1400" i="0" dirty="0" smtClean="0"/>
                        <a:t>Field Notes</a:t>
                      </a:r>
                      <a:endParaRPr lang="en-US" sz="1400" i="0" dirty="0"/>
                    </a:p>
                  </a:txBody>
                  <a:tcPr>
                    <a:noFill/>
                  </a:tcPr>
                </a:tc>
                <a:tc gridSpan="4">
                  <a:txBody>
                    <a:bodyPr/>
                    <a:lstStyle/>
                    <a:p>
                      <a:r>
                        <a:rPr lang="en-US" sz="1400" i="0" dirty="0" smtClean="0">
                          <a:solidFill>
                            <a:srgbClr val="FF0000"/>
                          </a:solidFill>
                        </a:rPr>
                        <a:t>Blurb</a:t>
                      </a:r>
                      <a:r>
                        <a:rPr lang="en-US" sz="1400" i="0" baseline="0" dirty="0" smtClean="0">
                          <a:solidFill>
                            <a:srgbClr val="FF0000"/>
                          </a:solidFill>
                        </a:rPr>
                        <a:t> of most recent Field Note appears here + first photo in entry</a:t>
                      </a:r>
                      <a:endParaRPr lang="en-US" sz="1400" i="0" dirty="0">
                        <a:solidFill>
                          <a:srgbClr val="FF0000"/>
                        </a:solidFill>
                      </a:endParaRPr>
                    </a:p>
                  </a:txBody>
                  <a:tcPr>
                    <a:no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r h="686788">
                <a:tc>
                  <a:txBody>
                    <a:bodyPr/>
                    <a:lstStyle/>
                    <a:p>
                      <a:endParaRPr lang="en-US" sz="1400" i="0" dirty="0"/>
                    </a:p>
                  </a:txBody>
                  <a:tcPr/>
                </a:tc>
                <a:tc>
                  <a:txBody>
                    <a:bodyPr/>
                    <a:lstStyle/>
                    <a:p>
                      <a:r>
                        <a:rPr lang="en-US" sz="1400" i="0" dirty="0" smtClean="0"/>
                        <a:t>Journals</a:t>
                      </a:r>
                    </a:p>
                  </a:txBody>
                  <a:tcPr>
                    <a:noFill/>
                  </a:tcPr>
                </a:tc>
                <a:tc gridSpan="4">
                  <a:txBody>
                    <a:bodyPr/>
                    <a:lstStyle/>
                    <a:p>
                      <a:r>
                        <a:rPr lang="en-US" sz="1400" i="0" dirty="0" smtClean="0">
                          <a:solidFill>
                            <a:srgbClr val="FF0000"/>
                          </a:solidFill>
                        </a:rPr>
                        <a:t>Blurb of most recent Journal appears</a:t>
                      </a:r>
                      <a:r>
                        <a:rPr lang="en-US" sz="1400" i="0" baseline="0" dirty="0" smtClean="0">
                          <a:solidFill>
                            <a:srgbClr val="FF0000"/>
                          </a:solidFill>
                        </a:rPr>
                        <a:t> here + first photo in entry</a:t>
                      </a:r>
                      <a:endParaRPr lang="en-US" sz="1400" i="0" dirty="0">
                        <a:solidFill>
                          <a:srgbClr val="FF0000"/>
                        </a:solidFill>
                      </a:endParaRPr>
                    </a:p>
                  </a:txBody>
                  <a:tcPr>
                    <a:no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r h="686788">
                <a:tc gridSpan="6">
                  <a:txBody>
                    <a:bodyPr/>
                    <a:lstStyle/>
                    <a:p>
                      <a:pPr algn="ctr"/>
                      <a:r>
                        <a:rPr lang="en-US" sz="1400" u="sng" dirty="0" smtClean="0">
                          <a:solidFill>
                            <a:srgbClr val="0000FF"/>
                          </a:solidFill>
                        </a:rPr>
                        <a:t>About Us</a:t>
                      </a:r>
                      <a:r>
                        <a:rPr lang="en-US" sz="1400" baseline="0" dirty="0" smtClean="0">
                          <a:solidFill>
                            <a:srgbClr val="0000FF"/>
                          </a:solidFill>
                        </a:rPr>
                        <a:t>    </a:t>
                      </a:r>
                      <a:r>
                        <a:rPr lang="en-US" sz="1400" u="sng" baseline="0" dirty="0" smtClean="0">
                          <a:solidFill>
                            <a:srgbClr val="0000FF"/>
                          </a:solidFill>
                        </a:rPr>
                        <a:t>Contact Us</a:t>
                      </a:r>
                      <a:r>
                        <a:rPr lang="en-US" sz="1400" baseline="0" dirty="0" smtClean="0">
                          <a:solidFill>
                            <a:srgbClr val="0000FF"/>
                          </a:solidFill>
                        </a:rPr>
                        <a:t>    </a:t>
                      </a:r>
                      <a:r>
                        <a:rPr lang="en-US" sz="1400" u="sng" baseline="0" dirty="0" smtClean="0">
                          <a:solidFill>
                            <a:srgbClr val="0000FF"/>
                          </a:solidFill>
                        </a:rPr>
                        <a:t>Privacy Policy</a:t>
                      </a:r>
                      <a:r>
                        <a:rPr lang="en-US" sz="1400" baseline="0" dirty="0" smtClean="0">
                          <a:solidFill>
                            <a:srgbClr val="0000FF"/>
                          </a:solidFill>
                        </a:rPr>
                        <a:t> </a:t>
                      </a:r>
                    </a:p>
                    <a:p>
                      <a:pPr algn="r"/>
                      <a:r>
                        <a:rPr lang="en-US" sz="1400" u="sng" baseline="0" dirty="0" smtClean="0">
                          <a:solidFill>
                            <a:srgbClr val="00682F"/>
                          </a:solidFill>
                        </a:rPr>
                        <a:t>Play GeoGames</a:t>
                      </a:r>
                      <a:endParaRPr lang="en-US" sz="1400" u="sng" dirty="0">
                        <a:solidFill>
                          <a:srgbClr val="00682F"/>
                        </a:solidFill>
                      </a:endParaRPr>
                    </a:p>
                  </a:txBody>
                  <a:tcPr/>
                </a:tc>
                <a:tc hMerge="1">
                  <a:txBody>
                    <a:bodyPr/>
                    <a:lstStyle/>
                    <a:p>
                      <a:endParaRPr lang="en-US" sz="1400" dirty="0"/>
                    </a:p>
                  </a:txBody>
                  <a:tcPr>
                    <a:noFill/>
                  </a:tcPr>
                </a:tc>
                <a:tc hMerge="1">
                  <a:txBody>
                    <a:bodyPr/>
                    <a:lstStyle/>
                    <a:p>
                      <a:endParaRPr lang="en-US" sz="1400" dirty="0"/>
                    </a:p>
                  </a:txBody>
                  <a:tcPr>
                    <a:no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bl>
          </a:graphicData>
        </a:graphic>
      </p:graphicFrame>
      <p:pic>
        <p:nvPicPr>
          <p:cNvPr id="4" name="Picture 3" descr="RTWLogo_4c_Small_Tagline.jpg"/>
          <p:cNvPicPr>
            <a:picLocks noChangeAspect="1"/>
          </p:cNvPicPr>
          <p:nvPr/>
        </p:nvPicPr>
        <p:blipFill>
          <a:blip r:embed="rId2" cstate="print"/>
          <a:stretch>
            <a:fillRect/>
          </a:stretch>
        </p:blipFill>
        <p:spPr>
          <a:xfrm>
            <a:off x="533400" y="932688"/>
            <a:ext cx="914400" cy="877824"/>
          </a:xfrm>
          <a:prstGeom prst="rect">
            <a:avLst/>
          </a:prstGeom>
        </p:spPr>
      </p:pic>
      <p:sp>
        <p:nvSpPr>
          <p:cNvPr id="5" name="TextBox 4"/>
          <p:cNvSpPr txBox="1"/>
          <p:nvPr/>
        </p:nvSpPr>
        <p:spPr>
          <a:xfrm>
            <a:off x="152400" y="152400"/>
            <a:ext cx="8686800" cy="307777"/>
          </a:xfrm>
          <a:prstGeom prst="rect">
            <a:avLst/>
          </a:prstGeom>
          <a:noFill/>
        </p:spPr>
        <p:txBody>
          <a:bodyPr wrap="square" rtlCol="0">
            <a:spAutoFit/>
          </a:bodyPr>
          <a:lstStyle/>
          <a:p>
            <a:r>
              <a:rPr lang="en-US" sz="1400" dirty="0" smtClean="0"/>
              <a:t>Journey Home Page (current URL example: </a:t>
            </a:r>
            <a:r>
              <a:rPr lang="en-US" sz="1400" dirty="0" smtClean="0">
                <a:hlinkClick r:id="rId3"/>
              </a:rPr>
              <a:t>http://www.reachtheworld.org/journey/journeytosevilla</a:t>
            </a:r>
            <a:r>
              <a:rPr lang="en-US" sz="1400" dirty="0" smtClean="0"/>
              <a:t>) </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33400" y="1058758"/>
          <a:ext cx="8077200" cy="5607887"/>
        </p:xfrm>
        <a:graphic>
          <a:graphicData uri="http://schemas.openxmlformats.org/drawingml/2006/table">
            <a:tbl>
              <a:tblPr firstRow="1" bandRow="1">
                <a:tableStyleId>{5C22544A-7EE6-4342-B048-85BDC9FD1C3A}</a:tableStyleId>
              </a:tblPr>
              <a:tblGrid>
                <a:gridCol w="1346200"/>
                <a:gridCol w="1346200"/>
                <a:gridCol w="1346200"/>
                <a:gridCol w="1346200"/>
                <a:gridCol w="1346200"/>
                <a:gridCol w="1346200"/>
              </a:tblGrid>
              <a:tr h="557375">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r>
                        <a:rPr lang="en-US" sz="1400" b="0" u="sng" dirty="0" smtClean="0">
                          <a:solidFill>
                            <a:srgbClr val="00682F"/>
                          </a:solidFill>
                        </a:rPr>
                        <a:t>Teacher</a:t>
                      </a:r>
                      <a:r>
                        <a:rPr lang="en-US" sz="1400" b="0" u="sng" baseline="0" dirty="0" smtClean="0">
                          <a:solidFill>
                            <a:srgbClr val="00682F"/>
                          </a:solidFill>
                        </a:rPr>
                        <a:t> Tools</a:t>
                      </a:r>
                      <a:endParaRPr lang="en-US" sz="1400" b="0" u="sng" dirty="0">
                        <a:solidFill>
                          <a:srgbClr val="00682F"/>
                        </a:solidFill>
                      </a:endParaRPr>
                    </a:p>
                  </a:txBody>
                  <a:tcPr>
                    <a:noFill/>
                  </a:tcPr>
                </a:tc>
              </a:tr>
              <a:tr h="557375">
                <a:tc>
                  <a:txBody>
                    <a:bodyPr/>
                    <a:lstStyle/>
                    <a:p>
                      <a:r>
                        <a:rPr lang="en-US" sz="1400" dirty="0" smtClean="0">
                          <a:solidFill>
                            <a:schemeClr val="bg1">
                              <a:lumMod val="95000"/>
                            </a:schemeClr>
                          </a:solidFill>
                        </a:rPr>
                        <a:t>Home</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Logbook</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Field Notes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Journals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Albums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My</a:t>
                      </a:r>
                      <a:r>
                        <a:rPr lang="en-US" sz="1400" baseline="0" dirty="0" smtClean="0">
                          <a:solidFill>
                            <a:schemeClr val="bg1">
                              <a:lumMod val="95000"/>
                            </a:schemeClr>
                          </a:solidFill>
                        </a:rPr>
                        <a:t> Dashboard</a:t>
                      </a:r>
                      <a:endParaRPr lang="en-US" sz="1400" dirty="0">
                        <a:solidFill>
                          <a:schemeClr val="bg1">
                            <a:lumMod val="95000"/>
                          </a:schemeClr>
                        </a:solidFill>
                      </a:endParaRPr>
                    </a:p>
                  </a:txBody>
                  <a:tcPr>
                    <a:solidFill>
                      <a:schemeClr val="tx2">
                        <a:lumMod val="60000"/>
                        <a:lumOff val="40000"/>
                      </a:schemeClr>
                    </a:solidFill>
                  </a:tcPr>
                </a:tc>
              </a:tr>
              <a:tr h="445765">
                <a:tc>
                  <a:txBody>
                    <a:bodyPr/>
                    <a:lstStyle/>
                    <a:p>
                      <a:r>
                        <a:rPr lang="en-US" sz="1400" i="0" dirty="0" smtClean="0">
                          <a:solidFill>
                            <a:srgbClr val="00682F"/>
                          </a:solidFill>
                        </a:rPr>
                        <a:t>Travel</a:t>
                      </a:r>
                      <a:r>
                        <a:rPr lang="en-US" sz="1400" i="0" baseline="0" dirty="0" smtClean="0">
                          <a:solidFill>
                            <a:srgbClr val="00682F"/>
                          </a:solidFill>
                        </a:rPr>
                        <a:t> News</a:t>
                      </a:r>
                      <a:endParaRPr lang="en-US" sz="1400" i="0" dirty="0" smtClean="0">
                        <a:solidFill>
                          <a:srgbClr val="00682F"/>
                        </a:solidFill>
                      </a:endParaRPr>
                    </a:p>
                  </a:txBody>
                  <a:tcPr>
                    <a:solidFill>
                      <a:schemeClr val="tx2">
                        <a:lumMod val="20000"/>
                        <a:lumOff val="80000"/>
                      </a:schemeClr>
                    </a:solidFill>
                  </a:tcPr>
                </a:tc>
                <a:tc rowSpan="7" gridSpan="5">
                  <a:txBody>
                    <a:bodyPr/>
                    <a:lstStyle/>
                    <a:p>
                      <a:r>
                        <a:rPr lang="en-US" sz="1400" i="0" dirty="0" smtClean="0">
                          <a:solidFill>
                            <a:schemeClr val="tx1"/>
                          </a:solidFill>
                        </a:rPr>
                        <a:t>Postcard Graphic</a:t>
                      </a:r>
                    </a:p>
                    <a:p>
                      <a:endParaRPr lang="en-US" sz="1400" i="0" dirty="0" smtClean="0">
                        <a:solidFill>
                          <a:schemeClr val="tx1"/>
                        </a:solidFill>
                      </a:endParaRPr>
                    </a:p>
                    <a:p>
                      <a:r>
                        <a:rPr lang="en-US" sz="1400" i="0" dirty="0" smtClean="0">
                          <a:solidFill>
                            <a:srgbClr val="FF0000"/>
                          </a:solidFill>
                        </a:rPr>
                        <a:t>C</a:t>
                      </a:r>
                      <a:r>
                        <a:rPr lang="en-US" sz="1400" i="0" baseline="0" dirty="0" smtClean="0">
                          <a:solidFill>
                            <a:srgbClr val="FF0000"/>
                          </a:solidFill>
                        </a:rPr>
                        <a:t>MS pulls first photo from the most recent Travel News Logbook entry</a:t>
                      </a:r>
                    </a:p>
                    <a:p>
                      <a:endParaRPr lang="en-US" sz="1400" i="0" baseline="0" dirty="0" smtClean="0">
                        <a:solidFill>
                          <a:srgbClr val="FF0000"/>
                        </a:solidFill>
                      </a:endParaRPr>
                    </a:p>
                  </a:txBody>
                  <a:tcPr>
                    <a:noFill/>
                  </a:tcPr>
                </a:tc>
                <a:tc rowSpan="7" hMerge="1">
                  <a:txBody>
                    <a:bodyPr/>
                    <a:lstStyle/>
                    <a:p>
                      <a:endParaRPr lang="en-US" sz="1400" dirty="0"/>
                    </a:p>
                  </a:txBody>
                  <a:tcPr>
                    <a:noFill/>
                  </a:tcPr>
                </a:tc>
                <a:tc rowSpan="7" hMerge="1">
                  <a:txBody>
                    <a:bodyPr/>
                    <a:lstStyle/>
                    <a:p>
                      <a:endParaRPr lang="en-US"/>
                    </a:p>
                  </a:txBody>
                  <a:tcPr/>
                </a:tc>
                <a:tc rowSpan="7" hMerge="1">
                  <a:txBody>
                    <a:bodyPr/>
                    <a:lstStyle/>
                    <a:p>
                      <a:endParaRPr lang="en-US"/>
                    </a:p>
                  </a:txBody>
                  <a:tcPr/>
                </a:tc>
                <a:tc rowSpan="7" hMerge="1">
                  <a:txBody>
                    <a:bodyPr/>
                    <a:lstStyle/>
                    <a:p>
                      <a:endParaRPr lang="en-US"/>
                    </a:p>
                  </a:txBody>
                  <a:tcPr/>
                </a:tc>
              </a:tr>
              <a:tr h="445765">
                <a:tc>
                  <a:txBody>
                    <a:bodyPr/>
                    <a:lstStyle/>
                    <a:p>
                      <a:r>
                        <a:rPr lang="en-US" sz="1400" i="0" dirty="0" smtClean="0">
                          <a:solidFill>
                            <a:srgbClr val="00682F"/>
                          </a:solidFill>
                        </a:rPr>
                        <a:t>Nature News</a:t>
                      </a:r>
                    </a:p>
                  </a:txBody>
                  <a:tcPr>
                    <a:solidFill>
                      <a:schemeClr val="tx2">
                        <a:lumMod val="20000"/>
                        <a:lumOff val="80000"/>
                      </a:schemeClr>
                    </a:solidFill>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445765">
                <a:tc>
                  <a:txBody>
                    <a:bodyPr/>
                    <a:lstStyle/>
                    <a:p>
                      <a:r>
                        <a:rPr lang="en-US" sz="1400" i="0" dirty="0" smtClean="0">
                          <a:solidFill>
                            <a:srgbClr val="00682F"/>
                          </a:solidFill>
                        </a:rPr>
                        <a:t>Our News</a:t>
                      </a:r>
                    </a:p>
                  </a:txBody>
                  <a:tcPr>
                    <a:solidFill>
                      <a:schemeClr val="tx2">
                        <a:lumMod val="20000"/>
                        <a:lumOff val="80000"/>
                      </a:schemeClr>
                    </a:solidFill>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907634">
                <a:tc>
                  <a:txBody>
                    <a:bodyPr/>
                    <a:lstStyle/>
                    <a:p>
                      <a:r>
                        <a:rPr lang="en-US" sz="1400" i="0" dirty="0" smtClean="0">
                          <a:solidFill>
                            <a:srgbClr val="FF0000"/>
                          </a:solidFill>
                        </a:rPr>
                        <a:t>Older Logbooks (pull-down menu by date, location)</a:t>
                      </a:r>
                    </a:p>
                  </a:txBody>
                  <a:tcPr>
                    <a:solidFill>
                      <a:schemeClr val="tx2">
                        <a:lumMod val="20000"/>
                        <a:lumOff val="80000"/>
                      </a:schemeClr>
                    </a:solidFill>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445765">
                <a:tc>
                  <a:txBody>
                    <a:bodyPr/>
                    <a:lstStyle/>
                    <a:p>
                      <a:r>
                        <a:rPr lang="en-US" sz="1400" i="0" dirty="0" smtClean="0">
                          <a:solidFill>
                            <a:srgbClr val="00682F"/>
                          </a:solidFill>
                        </a:rPr>
                        <a:t>Travelers’ Bios</a:t>
                      </a:r>
                    </a:p>
                  </a:txBody>
                  <a:tcPr>
                    <a:solidFill>
                      <a:schemeClr val="tx2">
                        <a:lumMod val="20000"/>
                        <a:lumOff val="80000"/>
                      </a:schemeClr>
                    </a:solidFill>
                  </a:tcPr>
                </a:tc>
                <a:tc gridSpan="5" vMerge="1">
                  <a:txBody>
                    <a:bodyPr/>
                    <a:lstStyle/>
                    <a:p>
                      <a:endParaRPr lang="en-US" sz="1400" i="0" dirty="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445765">
                <a:tc>
                  <a:txBody>
                    <a:bodyPr/>
                    <a:lstStyle/>
                    <a:p>
                      <a:r>
                        <a:rPr lang="en-US" sz="1400" i="0" dirty="0" smtClean="0">
                          <a:solidFill>
                            <a:srgbClr val="00682F"/>
                          </a:solidFill>
                        </a:rPr>
                        <a:t>Itinerary</a:t>
                      </a:r>
                      <a:endParaRPr lang="en-US" sz="1400" i="0" dirty="0">
                        <a:solidFill>
                          <a:srgbClr val="00682F"/>
                        </a:solidFill>
                      </a:endParaRPr>
                    </a:p>
                  </a:txBody>
                  <a:tcPr>
                    <a:solidFill>
                      <a:schemeClr val="tx2">
                        <a:lumMod val="20000"/>
                        <a:lumOff val="80000"/>
                      </a:schemeClr>
                    </a:solidFill>
                  </a:tcPr>
                </a:tc>
                <a:tc gridSpan="5" vMerge="1">
                  <a:txBody>
                    <a:bodyPr/>
                    <a:lstStyle/>
                    <a:p>
                      <a:endParaRPr lang="en-US" sz="1400" i="0" dirty="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659716">
                <a:tc>
                  <a:txBody>
                    <a:bodyPr/>
                    <a:lstStyle/>
                    <a:p>
                      <a:endParaRPr lang="en-US" sz="1400" i="0" dirty="0"/>
                    </a:p>
                  </a:txBody>
                  <a:tcPr/>
                </a:tc>
                <a:tc gridSpan="5" vMerge="1">
                  <a:txBody>
                    <a:bodyPr/>
                    <a:lstStyle/>
                    <a:p>
                      <a:endParaRPr lang="en-US" sz="1400" i="0" dirty="0" smtClean="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659716">
                <a:tc gridSpan="6">
                  <a:txBody>
                    <a:bodyPr/>
                    <a:lstStyle/>
                    <a:p>
                      <a:pPr algn="ctr"/>
                      <a:r>
                        <a:rPr lang="en-US" sz="1400" u="sng" dirty="0" smtClean="0">
                          <a:solidFill>
                            <a:srgbClr val="0000FF"/>
                          </a:solidFill>
                        </a:rPr>
                        <a:t>About Us</a:t>
                      </a:r>
                      <a:r>
                        <a:rPr lang="en-US" sz="1400" baseline="0" dirty="0" smtClean="0">
                          <a:solidFill>
                            <a:srgbClr val="0000FF"/>
                          </a:solidFill>
                        </a:rPr>
                        <a:t>    </a:t>
                      </a:r>
                      <a:r>
                        <a:rPr lang="en-US" sz="1400" u="sng" baseline="0" dirty="0" smtClean="0">
                          <a:solidFill>
                            <a:srgbClr val="0000FF"/>
                          </a:solidFill>
                        </a:rPr>
                        <a:t>Contact Us</a:t>
                      </a:r>
                      <a:r>
                        <a:rPr lang="en-US" sz="1400" baseline="0" dirty="0" smtClean="0">
                          <a:solidFill>
                            <a:srgbClr val="0000FF"/>
                          </a:solidFill>
                        </a:rPr>
                        <a:t>    </a:t>
                      </a:r>
                      <a:r>
                        <a:rPr lang="en-US" sz="1400" u="sng" baseline="0" dirty="0" smtClean="0">
                          <a:solidFill>
                            <a:srgbClr val="0000FF"/>
                          </a:solidFill>
                        </a:rPr>
                        <a:t>Privacy Policy</a:t>
                      </a:r>
                      <a:r>
                        <a:rPr lang="en-US" sz="1400" baseline="0" dirty="0" smtClean="0">
                          <a:solidFill>
                            <a:srgbClr val="0000FF"/>
                          </a:solidFill>
                        </a:rPr>
                        <a:t> </a:t>
                      </a:r>
                    </a:p>
                    <a:p>
                      <a:pPr algn="r"/>
                      <a:r>
                        <a:rPr lang="en-US" sz="1400" u="sng" baseline="0" dirty="0" smtClean="0">
                          <a:solidFill>
                            <a:srgbClr val="00682F"/>
                          </a:solidFill>
                        </a:rPr>
                        <a:t>Play GeoGames</a:t>
                      </a:r>
                      <a:endParaRPr lang="en-US" sz="1400" u="sng" dirty="0">
                        <a:solidFill>
                          <a:srgbClr val="00682F"/>
                        </a:solidFill>
                      </a:endParaRPr>
                    </a:p>
                  </a:txBody>
                  <a:tcPr/>
                </a:tc>
                <a:tc hMerge="1">
                  <a:txBody>
                    <a:bodyPr/>
                    <a:lstStyle/>
                    <a:p>
                      <a:endParaRPr lang="en-US" sz="1400" dirty="0"/>
                    </a:p>
                  </a:txBody>
                  <a:tcPr>
                    <a:noFill/>
                  </a:tcPr>
                </a:tc>
                <a:tc hMerge="1">
                  <a:txBody>
                    <a:bodyPr/>
                    <a:lstStyle/>
                    <a:p>
                      <a:endParaRPr lang="en-US" sz="1400" dirty="0"/>
                    </a:p>
                  </a:txBody>
                  <a:tcPr>
                    <a:no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bl>
          </a:graphicData>
        </a:graphic>
      </p:graphicFrame>
      <p:pic>
        <p:nvPicPr>
          <p:cNvPr id="4" name="Picture 3" descr="RTWLogo_4c_Small_Tagline.jpg"/>
          <p:cNvPicPr>
            <a:picLocks noChangeAspect="1"/>
          </p:cNvPicPr>
          <p:nvPr/>
        </p:nvPicPr>
        <p:blipFill>
          <a:blip r:embed="rId2" cstate="print"/>
          <a:stretch>
            <a:fillRect/>
          </a:stretch>
        </p:blipFill>
        <p:spPr>
          <a:xfrm>
            <a:off x="541946" y="594446"/>
            <a:ext cx="905854" cy="869620"/>
          </a:xfrm>
          <a:prstGeom prst="rect">
            <a:avLst/>
          </a:prstGeom>
        </p:spPr>
      </p:pic>
      <p:sp>
        <p:nvSpPr>
          <p:cNvPr id="5" name="TextBox 4"/>
          <p:cNvSpPr txBox="1"/>
          <p:nvPr/>
        </p:nvSpPr>
        <p:spPr>
          <a:xfrm>
            <a:off x="152400" y="152400"/>
            <a:ext cx="8686800" cy="307777"/>
          </a:xfrm>
          <a:prstGeom prst="rect">
            <a:avLst/>
          </a:prstGeom>
          <a:noFill/>
        </p:spPr>
        <p:txBody>
          <a:bodyPr wrap="square" rtlCol="0">
            <a:spAutoFit/>
          </a:bodyPr>
          <a:lstStyle/>
          <a:p>
            <a:r>
              <a:rPr lang="en-US" sz="1400" dirty="0" smtClean="0"/>
              <a:t>Logbook Landing Page (current URL example: </a:t>
            </a:r>
            <a:r>
              <a:rPr lang="en-US" sz="1400" dirty="0" smtClean="0">
                <a:hlinkClick r:id="rId3"/>
              </a:rPr>
              <a:t>http://www.reachtheworld.org/journey/journeytosevilla/logbook</a:t>
            </a:r>
            <a:r>
              <a:rPr lang="en-US" sz="1400" dirty="0" smtClean="0"/>
              <a:t>)  </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 y="1143000"/>
          <a:ext cx="8153400" cy="5537370"/>
        </p:xfrm>
        <a:graphic>
          <a:graphicData uri="http://schemas.openxmlformats.org/drawingml/2006/table">
            <a:tbl>
              <a:tblPr firstRow="1" bandRow="1">
                <a:tableStyleId>{5C22544A-7EE6-4342-B048-85BDC9FD1C3A}</a:tableStyleId>
              </a:tblPr>
              <a:tblGrid>
                <a:gridCol w="1358900"/>
                <a:gridCol w="1358900"/>
                <a:gridCol w="1358900"/>
                <a:gridCol w="1358900"/>
                <a:gridCol w="1358900"/>
                <a:gridCol w="1358900"/>
              </a:tblGrid>
              <a:tr h="548946">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r>
                        <a:rPr lang="en-US" sz="1400" b="0" u="sng" dirty="0" smtClean="0">
                          <a:solidFill>
                            <a:srgbClr val="00682F"/>
                          </a:solidFill>
                        </a:rPr>
                        <a:t>Teacher</a:t>
                      </a:r>
                      <a:r>
                        <a:rPr lang="en-US" sz="1400" b="0" u="sng" baseline="0" dirty="0" smtClean="0">
                          <a:solidFill>
                            <a:srgbClr val="00682F"/>
                          </a:solidFill>
                        </a:rPr>
                        <a:t> Tools</a:t>
                      </a:r>
                      <a:endParaRPr lang="en-US" sz="1400" b="0" u="sng" dirty="0">
                        <a:solidFill>
                          <a:srgbClr val="00682F"/>
                        </a:solidFill>
                      </a:endParaRPr>
                    </a:p>
                  </a:txBody>
                  <a:tcPr>
                    <a:noFill/>
                  </a:tcPr>
                </a:tc>
              </a:tr>
              <a:tr h="548946">
                <a:tc>
                  <a:txBody>
                    <a:bodyPr/>
                    <a:lstStyle/>
                    <a:p>
                      <a:r>
                        <a:rPr lang="en-US" sz="1400" dirty="0" smtClean="0">
                          <a:solidFill>
                            <a:schemeClr val="bg1">
                              <a:lumMod val="95000"/>
                            </a:schemeClr>
                          </a:solidFill>
                        </a:rPr>
                        <a:t>Home</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Logbook</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Field Notes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Journals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Albums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My</a:t>
                      </a:r>
                      <a:r>
                        <a:rPr lang="en-US" sz="1400" baseline="0" dirty="0" smtClean="0">
                          <a:solidFill>
                            <a:schemeClr val="bg1">
                              <a:lumMod val="95000"/>
                            </a:schemeClr>
                          </a:solidFill>
                        </a:rPr>
                        <a:t> Dashboard</a:t>
                      </a:r>
                      <a:endParaRPr lang="en-US" sz="1400" dirty="0">
                        <a:solidFill>
                          <a:schemeClr val="bg1">
                            <a:lumMod val="95000"/>
                          </a:schemeClr>
                        </a:solidFill>
                      </a:endParaRPr>
                    </a:p>
                  </a:txBody>
                  <a:tcPr>
                    <a:solidFill>
                      <a:schemeClr val="tx2">
                        <a:lumMod val="60000"/>
                        <a:lumOff val="40000"/>
                      </a:schemeClr>
                    </a:solidFill>
                  </a:tcPr>
                </a:tc>
              </a:tr>
              <a:tr h="439024">
                <a:tc>
                  <a:txBody>
                    <a:bodyPr/>
                    <a:lstStyle/>
                    <a:p>
                      <a:r>
                        <a:rPr lang="en-US" sz="1400" i="0" dirty="0" smtClean="0">
                          <a:solidFill>
                            <a:srgbClr val="00682F"/>
                          </a:solidFill>
                        </a:rPr>
                        <a:t>Travel</a:t>
                      </a:r>
                      <a:r>
                        <a:rPr lang="en-US" sz="1400" i="0" baseline="0" dirty="0" smtClean="0">
                          <a:solidFill>
                            <a:srgbClr val="00682F"/>
                          </a:solidFill>
                        </a:rPr>
                        <a:t> News</a:t>
                      </a:r>
                      <a:endParaRPr lang="en-US" sz="1400" i="0" dirty="0" smtClean="0">
                        <a:solidFill>
                          <a:srgbClr val="00682F"/>
                        </a:solidFill>
                      </a:endParaRPr>
                    </a:p>
                  </a:txBody>
                  <a:tcPr>
                    <a:solidFill>
                      <a:schemeClr val="tx2">
                        <a:lumMod val="20000"/>
                        <a:lumOff val="80000"/>
                      </a:schemeClr>
                    </a:solidFill>
                  </a:tcPr>
                </a:tc>
                <a:tc rowSpan="7" gridSpan="5">
                  <a:txBody>
                    <a:bodyPr/>
                    <a:lstStyle/>
                    <a:p>
                      <a:endParaRPr lang="en-US" sz="1400" i="0" dirty="0" smtClean="0">
                        <a:solidFill>
                          <a:schemeClr val="tx1"/>
                        </a:solidFill>
                      </a:endParaRPr>
                    </a:p>
                    <a:p>
                      <a:r>
                        <a:rPr lang="en-US" sz="1400" i="0" dirty="0" smtClean="0">
                          <a:solidFill>
                            <a:srgbClr val="FF0000"/>
                          </a:solidFill>
                        </a:rPr>
                        <a:t>Logbook Travel News, Nature News or Our News article content + media displays</a:t>
                      </a:r>
                      <a:r>
                        <a:rPr lang="en-US" sz="1400" i="0" baseline="0" dirty="0" smtClean="0">
                          <a:solidFill>
                            <a:srgbClr val="FF0000"/>
                          </a:solidFill>
                        </a:rPr>
                        <a:t> here. The layout will be roughly the same as our current (live) site with a few minor tweaks to the size of thumbnails.  Kevin should refer to the forms sent by Heather for the fields that will make up each article type. Pagination nav appears at the bottom center of this active panel (see live site for example).</a:t>
                      </a:r>
                      <a:endParaRPr lang="en-US" sz="1200" i="0" baseline="0" dirty="0" smtClean="0">
                        <a:solidFill>
                          <a:srgbClr val="FF0000"/>
                        </a:solidFill>
                      </a:endParaRPr>
                    </a:p>
                  </a:txBody>
                  <a:tcPr>
                    <a:noFill/>
                  </a:tcPr>
                </a:tc>
                <a:tc rowSpan="7" hMerge="1">
                  <a:txBody>
                    <a:bodyPr/>
                    <a:lstStyle/>
                    <a:p>
                      <a:endParaRPr lang="en-US" sz="1400" dirty="0"/>
                    </a:p>
                  </a:txBody>
                  <a:tcPr>
                    <a:noFill/>
                  </a:tcPr>
                </a:tc>
                <a:tc rowSpan="7" hMerge="1">
                  <a:txBody>
                    <a:bodyPr/>
                    <a:lstStyle/>
                    <a:p>
                      <a:endParaRPr lang="en-US"/>
                    </a:p>
                  </a:txBody>
                  <a:tcPr/>
                </a:tc>
                <a:tc rowSpan="7" hMerge="1">
                  <a:txBody>
                    <a:bodyPr/>
                    <a:lstStyle/>
                    <a:p>
                      <a:endParaRPr lang="en-US"/>
                    </a:p>
                  </a:txBody>
                  <a:tcPr/>
                </a:tc>
                <a:tc rowSpan="7" hMerge="1">
                  <a:txBody>
                    <a:bodyPr/>
                    <a:lstStyle/>
                    <a:p>
                      <a:endParaRPr lang="en-US"/>
                    </a:p>
                  </a:txBody>
                  <a:tcPr/>
                </a:tc>
              </a:tr>
              <a:tr h="439024">
                <a:tc>
                  <a:txBody>
                    <a:bodyPr/>
                    <a:lstStyle/>
                    <a:p>
                      <a:r>
                        <a:rPr lang="en-US" sz="1400" i="0" dirty="0" smtClean="0">
                          <a:solidFill>
                            <a:srgbClr val="00682F"/>
                          </a:solidFill>
                        </a:rPr>
                        <a:t>Nature News</a:t>
                      </a:r>
                    </a:p>
                  </a:txBody>
                  <a:tcPr>
                    <a:solidFill>
                      <a:schemeClr val="tx2">
                        <a:lumMod val="20000"/>
                        <a:lumOff val="80000"/>
                      </a:schemeClr>
                    </a:solidFill>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439024">
                <a:tc>
                  <a:txBody>
                    <a:bodyPr/>
                    <a:lstStyle/>
                    <a:p>
                      <a:r>
                        <a:rPr lang="en-US" sz="1400" i="0" dirty="0" smtClean="0">
                          <a:solidFill>
                            <a:srgbClr val="00682F"/>
                          </a:solidFill>
                        </a:rPr>
                        <a:t>Our News</a:t>
                      </a:r>
                    </a:p>
                  </a:txBody>
                  <a:tcPr>
                    <a:solidFill>
                      <a:schemeClr val="tx2">
                        <a:lumMod val="20000"/>
                        <a:lumOff val="80000"/>
                      </a:schemeClr>
                    </a:solidFill>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893908">
                <a:tc>
                  <a:txBody>
                    <a:bodyPr/>
                    <a:lstStyle/>
                    <a:p>
                      <a:r>
                        <a:rPr lang="en-US" sz="1400" i="0" dirty="0" smtClean="0">
                          <a:solidFill>
                            <a:srgbClr val="FF0000"/>
                          </a:solidFill>
                        </a:rPr>
                        <a:t>Older Logbooks (pull-down</a:t>
                      </a:r>
                      <a:r>
                        <a:rPr lang="en-US" sz="1400" i="0" baseline="0" dirty="0" smtClean="0">
                          <a:solidFill>
                            <a:srgbClr val="FF0000"/>
                          </a:solidFill>
                        </a:rPr>
                        <a:t> menu by date, location)</a:t>
                      </a:r>
                      <a:endParaRPr lang="en-US" sz="1400" i="0" dirty="0" smtClean="0">
                        <a:solidFill>
                          <a:srgbClr val="FF0000"/>
                        </a:solidFill>
                      </a:endParaRPr>
                    </a:p>
                  </a:txBody>
                  <a:tcPr>
                    <a:solidFill>
                      <a:schemeClr val="tx2">
                        <a:lumMod val="20000"/>
                        <a:lumOff val="80000"/>
                      </a:schemeClr>
                    </a:solidFill>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439024">
                <a:tc>
                  <a:txBody>
                    <a:bodyPr/>
                    <a:lstStyle/>
                    <a:p>
                      <a:r>
                        <a:rPr lang="en-US" sz="1400" i="0" dirty="0" smtClean="0">
                          <a:solidFill>
                            <a:srgbClr val="00682F"/>
                          </a:solidFill>
                        </a:rPr>
                        <a:t>Travelers’ Bios</a:t>
                      </a:r>
                    </a:p>
                  </a:txBody>
                  <a:tcPr>
                    <a:solidFill>
                      <a:schemeClr val="tx2">
                        <a:lumMod val="20000"/>
                        <a:lumOff val="80000"/>
                      </a:schemeClr>
                    </a:solidFill>
                  </a:tcPr>
                </a:tc>
                <a:tc gridSpan="5" vMerge="1">
                  <a:txBody>
                    <a:bodyPr/>
                    <a:lstStyle/>
                    <a:p>
                      <a:endParaRPr lang="en-US" sz="1400" i="0" dirty="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439024">
                <a:tc>
                  <a:txBody>
                    <a:bodyPr/>
                    <a:lstStyle/>
                    <a:p>
                      <a:r>
                        <a:rPr lang="en-US" sz="1400" i="0" dirty="0" smtClean="0">
                          <a:solidFill>
                            <a:srgbClr val="00682F"/>
                          </a:solidFill>
                        </a:rPr>
                        <a:t>Itinerary</a:t>
                      </a:r>
                      <a:endParaRPr lang="en-US" sz="1400" i="0" dirty="0">
                        <a:solidFill>
                          <a:srgbClr val="00682F"/>
                        </a:solidFill>
                      </a:endParaRPr>
                    </a:p>
                  </a:txBody>
                  <a:tcPr>
                    <a:solidFill>
                      <a:schemeClr val="tx2">
                        <a:lumMod val="20000"/>
                        <a:lumOff val="80000"/>
                      </a:schemeClr>
                    </a:solidFill>
                  </a:tcPr>
                </a:tc>
                <a:tc gridSpan="5" vMerge="1">
                  <a:txBody>
                    <a:bodyPr/>
                    <a:lstStyle/>
                    <a:p>
                      <a:endParaRPr lang="en-US" sz="1400" i="0" dirty="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649739">
                <a:tc>
                  <a:txBody>
                    <a:bodyPr/>
                    <a:lstStyle/>
                    <a:p>
                      <a:endParaRPr lang="en-US" sz="1400" i="0" dirty="0"/>
                    </a:p>
                  </a:txBody>
                  <a:tcPr/>
                </a:tc>
                <a:tc gridSpan="5" vMerge="1">
                  <a:txBody>
                    <a:bodyPr/>
                    <a:lstStyle/>
                    <a:p>
                      <a:endParaRPr lang="en-US" sz="1400" i="0" dirty="0" smtClean="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649739">
                <a:tc gridSpan="6">
                  <a:txBody>
                    <a:bodyPr/>
                    <a:lstStyle/>
                    <a:p>
                      <a:pPr algn="ctr"/>
                      <a:r>
                        <a:rPr lang="en-US" sz="1400" u="sng" dirty="0" smtClean="0">
                          <a:solidFill>
                            <a:srgbClr val="0000FF"/>
                          </a:solidFill>
                        </a:rPr>
                        <a:t>About Us</a:t>
                      </a:r>
                      <a:r>
                        <a:rPr lang="en-US" sz="1400" baseline="0" dirty="0" smtClean="0">
                          <a:solidFill>
                            <a:srgbClr val="0000FF"/>
                          </a:solidFill>
                        </a:rPr>
                        <a:t>    </a:t>
                      </a:r>
                      <a:r>
                        <a:rPr lang="en-US" sz="1400" u="sng" baseline="0" dirty="0" smtClean="0">
                          <a:solidFill>
                            <a:srgbClr val="0000FF"/>
                          </a:solidFill>
                        </a:rPr>
                        <a:t>Contact Us</a:t>
                      </a:r>
                      <a:r>
                        <a:rPr lang="en-US" sz="1400" baseline="0" dirty="0" smtClean="0">
                          <a:solidFill>
                            <a:srgbClr val="0000FF"/>
                          </a:solidFill>
                        </a:rPr>
                        <a:t>    </a:t>
                      </a:r>
                      <a:r>
                        <a:rPr lang="en-US" sz="1400" u="sng" baseline="0" dirty="0" smtClean="0">
                          <a:solidFill>
                            <a:srgbClr val="0000FF"/>
                          </a:solidFill>
                        </a:rPr>
                        <a:t>Privacy Policy</a:t>
                      </a:r>
                      <a:r>
                        <a:rPr lang="en-US" sz="1400" baseline="0" dirty="0" smtClean="0">
                          <a:solidFill>
                            <a:srgbClr val="0000FF"/>
                          </a:solidFill>
                        </a:rPr>
                        <a:t> </a:t>
                      </a:r>
                    </a:p>
                    <a:p>
                      <a:pPr algn="r"/>
                      <a:r>
                        <a:rPr lang="en-US" sz="1400" u="sng" baseline="0" dirty="0" smtClean="0">
                          <a:solidFill>
                            <a:srgbClr val="00682F"/>
                          </a:solidFill>
                        </a:rPr>
                        <a:t>Play GeoGames</a:t>
                      </a:r>
                      <a:endParaRPr lang="en-US" sz="1400" u="sng" dirty="0">
                        <a:solidFill>
                          <a:srgbClr val="00682F"/>
                        </a:solidFill>
                      </a:endParaRPr>
                    </a:p>
                  </a:txBody>
                  <a:tcPr/>
                </a:tc>
                <a:tc hMerge="1">
                  <a:txBody>
                    <a:bodyPr/>
                    <a:lstStyle/>
                    <a:p>
                      <a:endParaRPr lang="en-US" sz="1400" dirty="0"/>
                    </a:p>
                  </a:txBody>
                  <a:tcPr>
                    <a:noFill/>
                  </a:tcPr>
                </a:tc>
                <a:tc hMerge="1">
                  <a:txBody>
                    <a:bodyPr/>
                    <a:lstStyle/>
                    <a:p>
                      <a:endParaRPr lang="en-US" sz="1400" dirty="0"/>
                    </a:p>
                  </a:txBody>
                  <a:tcPr>
                    <a:no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bl>
          </a:graphicData>
        </a:graphic>
      </p:graphicFrame>
      <p:pic>
        <p:nvPicPr>
          <p:cNvPr id="4" name="Picture 3" descr="RTWLogo_4c_Small_Tagline.jpg"/>
          <p:cNvPicPr>
            <a:picLocks noChangeAspect="1"/>
          </p:cNvPicPr>
          <p:nvPr/>
        </p:nvPicPr>
        <p:blipFill>
          <a:blip r:embed="rId2" cstate="print"/>
          <a:stretch>
            <a:fillRect/>
          </a:stretch>
        </p:blipFill>
        <p:spPr>
          <a:xfrm>
            <a:off x="533400" y="678688"/>
            <a:ext cx="914400" cy="877824"/>
          </a:xfrm>
          <a:prstGeom prst="rect">
            <a:avLst/>
          </a:prstGeom>
        </p:spPr>
      </p:pic>
      <p:sp>
        <p:nvSpPr>
          <p:cNvPr id="5" name="TextBox 4"/>
          <p:cNvSpPr txBox="1"/>
          <p:nvPr/>
        </p:nvSpPr>
        <p:spPr>
          <a:xfrm>
            <a:off x="152400" y="152400"/>
            <a:ext cx="8686800" cy="523220"/>
          </a:xfrm>
          <a:prstGeom prst="rect">
            <a:avLst/>
          </a:prstGeom>
          <a:noFill/>
        </p:spPr>
        <p:txBody>
          <a:bodyPr wrap="square" rtlCol="0">
            <a:spAutoFit/>
          </a:bodyPr>
          <a:lstStyle/>
          <a:p>
            <a:r>
              <a:rPr lang="en-US" sz="1400" dirty="0" smtClean="0"/>
              <a:t>Logbook Travel News, Nature News and Our News article page (current URL example: </a:t>
            </a:r>
            <a:r>
              <a:rPr lang="en-US" sz="1400" dirty="0" smtClean="0">
                <a:hlinkClick r:id="rId3"/>
              </a:rPr>
              <a:t>http://www.reachtheworld.org/journey/journeytosevilla/travel-news</a:t>
            </a:r>
            <a:r>
              <a:rPr lang="en-US" sz="1400" dirty="0" smtClean="0"/>
              <a:t>) </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 y="1066800"/>
          <a:ext cx="8153400" cy="5397668"/>
        </p:xfrm>
        <a:graphic>
          <a:graphicData uri="http://schemas.openxmlformats.org/drawingml/2006/table">
            <a:tbl>
              <a:tblPr firstRow="1" bandRow="1">
                <a:tableStyleId>{5C22544A-7EE6-4342-B048-85BDC9FD1C3A}</a:tableStyleId>
              </a:tblPr>
              <a:tblGrid>
                <a:gridCol w="1828800"/>
                <a:gridCol w="889000"/>
                <a:gridCol w="1358900"/>
                <a:gridCol w="1358900"/>
                <a:gridCol w="1358900"/>
                <a:gridCol w="1358900"/>
              </a:tblGrid>
              <a:tr h="580248">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r>
                        <a:rPr lang="en-US" sz="1400" b="0" u="sng" dirty="0" smtClean="0">
                          <a:solidFill>
                            <a:srgbClr val="00682F"/>
                          </a:solidFill>
                        </a:rPr>
                        <a:t>Teacher</a:t>
                      </a:r>
                      <a:r>
                        <a:rPr lang="en-US" sz="1400" b="0" u="sng" baseline="0" dirty="0" smtClean="0">
                          <a:solidFill>
                            <a:srgbClr val="00682F"/>
                          </a:solidFill>
                        </a:rPr>
                        <a:t> Tools</a:t>
                      </a:r>
                      <a:endParaRPr lang="en-US" sz="1400" b="0" u="sng" dirty="0">
                        <a:solidFill>
                          <a:srgbClr val="00682F"/>
                        </a:solidFill>
                      </a:endParaRPr>
                    </a:p>
                  </a:txBody>
                  <a:tcPr>
                    <a:noFill/>
                  </a:tcPr>
                </a:tc>
              </a:tr>
              <a:tr h="580248">
                <a:tc>
                  <a:txBody>
                    <a:bodyPr/>
                    <a:lstStyle/>
                    <a:p>
                      <a:r>
                        <a:rPr lang="en-US" sz="1400" dirty="0" smtClean="0">
                          <a:solidFill>
                            <a:schemeClr val="bg1">
                              <a:lumMod val="95000"/>
                            </a:schemeClr>
                          </a:solidFill>
                        </a:rPr>
                        <a:t>Home</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Logbook</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Field Notes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Journals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Albums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My</a:t>
                      </a:r>
                      <a:r>
                        <a:rPr lang="en-US" sz="1400" baseline="0" dirty="0" smtClean="0">
                          <a:solidFill>
                            <a:schemeClr val="bg1">
                              <a:lumMod val="95000"/>
                            </a:schemeClr>
                          </a:solidFill>
                        </a:rPr>
                        <a:t> Dashboard</a:t>
                      </a:r>
                      <a:endParaRPr lang="en-US" sz="1400" dirty="0">
                        <a:solidFill>
                          <a:schemeClr val="bg1">
                            <a:lumMod val="95000"/>
                          </a:schemeClr>
                        </a:solidFill>
                      </a:endParaRPr>
                    </a:p>
                  </a:txBody>
                  <a:tcPr>
                    <a:solidFill>
                      <a:schemeClr val="tx2">
                        <a:lumMod val="60000"/>
                        <a:lumOff val="40000"/>
                      </a:schemeClr>
                    </a:solidFill>
                  </a:tcPr>
                </a:tc>
              </a:tr>
              <a:tr h="1856232">
                <a:tc>
                  <a:txBody>
                    <a:bodyPr/>
                    <a:lstStyle/>
                    <a:p>
                      <a:r>
                        <a:rPr lang="en-US" sz="1100" i="0" dirty="0" smtClean="0">
                          <a:solidFill>
                            <a:srgbClr val="FF0000"/>
                          </a:solidFill>
                        </a:rPr>
                        <a:t>What is daily life like?</a:t>
                      </a:r>
                    </a:p>
                    <a:p>
                      <a:r>
                        <a:rPr lang="en-US" sz="1100" i="0" dirty="0" smtClean="0">
                          <a:solidFill>
                            <a:srgbClr val="FF0000"/>
                          </a:solidFill>
                        </a:rPr>
                        <a:t>What’s it like to be a kid?</a:t>
                      </a:r>
                    </a:p>
                    <a:p>
                      <a:r>
                        <a:rPr lang="en-US" sz="1100" i="0" dirty="0" smtClean="0">
                          <a:solidFill>
                            <a:srgbClr val="FF0000"/>
                          </a:solidFill>
                        </a:rPr>
                        <a:t>What do people eat?</a:t>
                      </a:r>
                    </a:p>
                    <a:p>
                      <a:r>
                        <a:rPr lang="en-US" sz="1100" i="0" dirty="0" smtClean="0">
                          <a:solidFill>
                            <a:srgbClr val="FF0000"/>
                          </a:solidFill>
                        </a:rPr>
                        <a:t>How do people get around?</a:t>
                      </a:r>
                    </a:p>
                    <a:p>
                      <a:r>
                        <a:rPr lang="en-US" sz="1100" i="0" dirty="0" smtClean="0">
                          <a:solidFill>
                            <a:srgbClr val="FF0000"/>
                          </a:solidFill>
                        </a:rPr>
                        <a:t>What do we see in nature?</a:t>
                      </a:r>
                    </a:p>
                    <a:p>
                      <a:r>
                        <a:rPr lang="en-US" sz="1100" i="0" dirty="0" smtClean="0">
                          <a:solidFill>
                            <a:srgbClr val="FF0000"/>
                          </a:solidFill>
                        </a:rPr>
                        <a:t>What traditions does the community have?</a:t>
                      </a:r>
                    </a:p>
                    <a:p>
                      <a:r>
                        <a:rPr lang="en-US" sz="1100" i="0" dirty="0" smtClean="0">
                          <a:solidFill>
                            <a:srgbClr val="FF0000"/>
                          </a:solidFill>
                        </a:rPr>
                        <a:t>How are people connected to the</a:t>
                      </a:r>
                      <a:r>
                        <a:rPr lang="en-US" sz="1100" i="0" baseline="0" dirty="0" smtClean="0">
                          <a:solidFill>
                            <a:srgbClr val="FF0000"/>
                          </a:solidFill>
                        </a:rPr>
                        <a:t> environment</a:t>
                      </a:r>
                      <a:r>
                        <a:rPr lang="en-US" sz="1100" i="0" dirty="0" smtClean="0">
                          <a:solidFill>
                            <a:srgbClr val="FF0000"/>
                          </a:solidFill>
                        </a:rPr>
                        <a:t>?</a:t>
                      </a:r>
                    </a:p>
                    <a:p>
                      <a:r>
                        <a:rPr lang="en-US" sz="1100" i="0" dirty="0" smtClean="0">
                          <a:solidFill>
                            <a:srgbClr val="FF0000"/>
                          </a:solidFill>
                        </a:rPr>
                        <a:t>How do nations meet the community’s needs?</a:t>
                      </a:r>
                    </a:p>
                  </a:txBody>
                  <a:tcPr>
                    <a:solidFill>
                      <a:schemeClr val="tx2">
                        <a:lumMod val="20000"/>
                        <a:lumOff val="80000"/>
                      </a:schemeClr>
                    </a:solidFill>
                  </a:tcPr>
                </a:tc>
                <a:tc rowSpan="4" gridSpan="5">
                  <a:txBody>
                    <a:bodyPr/>
                    <a:lstStyle/>
                    <a:p>
                      <a:endParaRPr lang="en-US" sz="1400" i="0" dirty="0" smtClean="0">
                        <a:solidFill>
                          <a:schemeClr val="tx1"/>
                        </a:solidFill>
                      </a:endParaRPr>
                    </a:p>
                    <a:p>
                      <a:r>
                        <a:rPr lang="en-US" sz="1200" i="0" baseline="0" dirty="0" smtClean="0">
                          <a:solidFill>
                            <a:srgbClr val="FF0000"/>
                          </a:solidFill>
                        </a:rPr>
                        <a:t>Default view is the most recently published Field Note with the corresponding theme (on the left) lit up/activated to show the user what category they are in. </a:t>
                      </a:r>
                    </a:p>
                    <a:p>
                      <a:endParaRPr lang="en-US" sz="1200" i="0" baseline="0" dirty="0" smtClean="0">
                        <a:solidFill>
                          <a:srgbClr val="FF0000"/>
                        </a:solidFill>
                      </a:endParaRPr>
                    </a:p>
                    <a:p>
                      <a:r>
                        <a:rPr lang="en-US" sz="1200" i="0" baseline="0" dirty="0" smtClean="0">
                          <a:solidFill>
                            <a:schemeClr val="tx1"/>
                          </a:solidFill>
                        </a:rPr>
                        <a:t>Important to note that each theme on the left is a Field Note type, like a filing cabinet. The themes are inactive links when the traveler has not filed anything into them yet. They light up/activate as the traveler publishes Field Notes.</a:t>
                      </a:r>
                    </a:p>
                    <a:p>
                      <a:r>
                        <a:rPr lang="en-US" sz="1200" i="0" baseline="0" dirty="0" smtClean="0">
                          <a:solidFill>
                            <a:schemeClr val="tx1"/>
                          </a:solidFill>
                        </a:rPr>
                        <a:t/>
                      </a:r>
                      <a:br>
                        <a:rPr lang="en-US" sz="1200" i="0" baseline="0" dirty="0" smtClean="0">
                          <a:solidFill>
                            <a:schemeClr val="tx1"/>
                          </a:solidFill>
                        </a:rPr>
                      </a:br>
                      <a:r>
                        <a:rPr lang="en-US" sz="1200" i="0" baseline="0" dirty="0" smtClean="0">
                          <a:solidFill>
                            <a:schemeClr val="tx1"/>
                          </a:solidFill>
                        </a:rPr>
                        <a:t>We currently use a lame JavaScript nav that doesn’t work. We are looking for other ideas for how to help users navigate to the different Field Notes within each theme without adding huge cascading menus or more levels of nav.</a:t>
                      </a:r>
                    </a:p>
                    <a:p>
                      <a:endParaRPr lang="en-US" sz="1200" i="0" baseline="0" dirty="0" smtClean="0">
                        <a:solidFill>
                          <a:schemeClr val="tx1"/>
                        </a:solidFill>
                      </a:endParaRPr>
                    </a:p>
                    <a:p>
                      <a:r>
                        <a:rPr lang="en-US" sz="1200" i="0" baseline="0" dirty="0" smtClean="0">
                          <a:solidFill>
                            <a:schemeClr val="tx1"/>
                          </a:solidFill>
                        </a:rPr>
                        <a:t>NOTE: In this redesign we are getting rid of the current live Field Notes landing page URL sample: </a:t>
                      </a:r>
                      <a:r>
                        <a:rPr lang="en-US" sz="1200" i="0" baseline="0" dirty="0" smtClean="0">
                          <a:solidFill>
                            <a:srgbClr val="FF0000"/>
                          </a:solidFill>
                          <a:hlinkClick r:id="rId2"/>
                        </a:rPr>
                        <a:t>http://www.reachtheworld.org/journey/journeytosevilla/field-notes</a:t>
                      </a:r>
                      <a:r>
                        <a:rPr lang="en-US" sz="1200" i="0" baseline="0" dirty="0" smtClean="0">
                          <a:solidFill>
                            <a:srgbClr val="FF0000"/>
                          </a:solidFill>
                        </a:rPr>
                        <a:t>. </a:t>
                      </a:r>
                      <a:r>
                        <a:rPr lang="en-US" sz="1200" i="0" baseline="0" dirty="0" smtClean="0">
                          <a:solidFill>
                            <a:schemeClr val="tx1"/>
                          </a:solidFill>
                        </a:rPr>
                        <a:t>This step was originally designed because our journeys always visited multiple regions, which isn’t the case anymore, and we are therefore trashing this step.</a:t>
                      </a:r>
                      <a:endParaRPr lang="en-US" sz="1100" i="0" baseline="0" dirty="0" smtClean="0">
                        <a:solidFill>
                          <a:schemeClr val="tx1"/>
                        </a:solidFill>
                      </a:endParaRPr>
                    </a:p>
                  </a:txBody>
                  <a:tcPr>
                    <a:noFill/>
                  </a:tcPr>
                </a:tc>
                <a:tc rowSpan="4" hMerge="1">
                  <a:txBody>
                    <a:bodyPr/>
                    <a:lstStyle/>
                    <a:p>
                      <a:endParaRPr lang="en-US" sz="1400" dirty="0"/>
                    </a:p>
                  </a:txBody>
                  <a:tcPr>
                    <a:no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r>
              <a:tr h="464058">
                <a:tc>
                  <a:txBody>
                    <a:bodyPr/>
                    <a:lstStyle/>
                    <a:p>
                      <a:r>
                        <a:rPr lang="en-US" sz="1400" i="0" dirty="0" smtClean="0">
                          <a:solidFill>
                            <a:srgbClr val="00682F"/>
                          </a:solidFill>
                        </a:rPr>
                        <a:t>Travelers’ Bios</a:t>
                      </a:r>
                    </a:p>
                  </a:txBody>
                  <a:tcPr>
                    <a:solidFill>
                      <a:schemeClr val="tx2">
                        <a:lumMod val="20000"/>
                        <a:lumOff val="80000"/>
                      </a:schemeClr>
                    </a:solidFill>
                  </a:tcPr>
                </a:tc>
                <a:tc gridSpan="5" vMerge="1">
                  <a:txBody>
                    <a:bodyPr/>
                    <a:lstStyle/>
                    <a:p>
                      <a:endParaRPr lang="en-US" sz="1400" i="0" dirty="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464058">
                <a:tc>
                  <a:txBody>
                    <a:bodyPr/>
                    <a:lstStyle/>
                    <a:p>
                      <a:r>
                        <a:rPr lang="en-US" sz="1400" i="0" dirty="0" smtClean="0">
                          <a:solidFill>
                            <a:srgbClr val="00682F"/>
                          </a:solidFill>
                        </a:rPr>
                        <a:t>Itinerary</a:t>
                      </a:r>
                      <a:endParaRPr lang="en-US" sz="1400" i="0" dirty="0">
                        <a:solidFill>
                          <a:srgbClr val="00682F"/>
                        </a:solidFill>
                      </a:endParaRPr>
                    </a:p>
                  </a:txBody>
                  <a:tcPr>
                    <a:solidFill>
                      <a:schemeClr val="tx2">
                        <a:lumMod val="20000"/>
                        <a:lumOff val="80000"/>
                      </a:schemeClr>
                    </a:solidFill>
                  </a:tcPr>
                </a:tc>
                <a:tc gridSpan="5" vMerge="1">
                  <a:txBody>
                    <a:bodyPr/>
                    <a:lstStyle/>
                    <a:p>
                      <a:endParaRPr lang="en-US" sz="1400" i="0" dirty="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686788">
                <a:tc>
                  <a:txBody>
                    <a:bodyPr/>
                    <a:lstStyle/>
                    <a:p>
                      <a:endParaRPr lang="en-US" sz="1400" i="0" dirty="0"/>
                    </a:p>
                  </a:txBody>
                  <a:tcPr/>
                </a:tc>
                <a:tc gridSpan="5" vMerge="1">
                  <a:txBody>
                    <a:bodyPr/>
                    <a:lstStyle/>
                    <a:p>
                      <a:endParaRPr lang="en-US" sz="1400" i="0" dirty="0" smtClean="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686788">
                <a:tc gridSpan="6">
                  <a:txBody>
                    <a:bodyPr/>
                    <a:lstStyle/>
                    <a:p>
                      <a:pPr algn="ctr"/>
                      <a:r>
                        <a:rPr lang="en-US" sz="1400" u="sng" dirty="0" smtClean="0">
                          <a:solidFill>
                            <a:srgbClr val="0000FF"/>
                          </a:solidFill>
                        </a:rPr>
                        <a:t>About Us</a:t>
                      </a:r>
                      <a:r>
                        <a:rPr lang="en-US" sz="1400" baseline="0" dirty="0" smtClean="0">
                          <a:solidFill>
                            <a:srgbClr val="0000FF"/>
                          </a:solidFill>
                        </a:rPr>
                        <a:t>    </a:t>
                      </a:r>
                      <a:r>
                        <a:rPr lang="en-US" sz="1400" u="sng" baseline="0" dirty="0" smtClean="0">
                          <a:solidFill>
                            <a:srgbClr val="0000FF"/>
                          </a:solidFill>
                        </a:rPr>
                        <a:t>Contact Us</a:t>
                      </a:r>
                      <a:r>
                        <a:rPr lang="en-US" sz="1400" baseline="0" dirty="0" smtClean="0">
                          <a:solidFill>
                            <a:srgbClr val="0000FF"/>
                          </a:solidFill>
                        </a:rPr>
                        <a:t>    </a:t>
                      </a:r>
                      <a:r>
                        <a:rPr lang="en-US" sz="1400" u="sng" baseline="0" dirty="0" smtClean="0">
                          <a:solidFill>
                            <a:srgbClr val="0000FF"/>
                          </a:solidFill>
                        </a:rPr>
                        <a:t>Privacy Policy</a:t>
                      </a:r>
                      <a:r>
                        <a:rPr lang="en-US" sz="1400" baseline="0" dirty="0" smtClean="0">
                          <a:solidFill>
                            <a:srgbClr val="0000FF"/>
                          </a:solidFill>
                        </a:rPr>
                        <a:t> </a:t>
                      </a:r>
                    </a:p>
                    <a:p>
                      <a:pPr algn="r"/>
                      <a:r>
                        <a:rPr lang="en-US" sz="1400" u="sng" baseline="0" dirty="0" smtClean="0">
                          <a:solidFill>
                            <a:srgbClr val="00682F"/>
                          </a:solidFill>
                        </a:rPr>
                        <a:t>Play GeoGames</a:t>
                      </a:r>
                      <a:endParaRPr lang="en-US" sz="1400" u="sng" dirty="0">
                        <a:solidFill>
                          <a:srgbClr val="00682F"/>
                        </a:solidFill>
                      </a:endParaRPr>
                    </a:p>
                  </a:txBody>
                  <a:tcPr/>
                </a:tc>
                <a:tc hMerge="1">
                  <a:txBody>
                    <a:bodyPr/>
                    <a:lstStyle/>
                    <a:p>
                      <a:endParaRPr lang="en-US" sz="1400" dirty="0"/>
                    </a:p>
                  </a:txBody>
                  <a:tcPr>
                    <a:noFill/>
                  </a:tcPr>
                </a:tc>
                <a:tc hMerge="1">
                  <a:txBody>
                    <a:bodyPr/>
                    <a:lstStyle/>
                    <a:p>
                      <a:endParaRPr lang="en-US" sz="1400" dirty="0"/>
                    </a:p>
                  </a:txBody>
                  <a:tcPr>
                    <a:no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bl>
          </a:graphicData>
        </a:graphic>
      </p:graphicFrame>
      <p:pic>
        <p:nvPicPr>
          <p:cNvPr id="4" name="Picture 3" descr="RTWLogo_4c_Small_Tagline.jpg"/>
          <p:cNvPicPr>
            <a:picLocks noChangeAspect="1"/>
          </p:cNvPicPr>
          <p:nvPr/>
        </p:nvPicPr>
        <p:blipFill>
          <a:blip r:embed="rId3" cstate="print"/>
          <a:stretch>
            <a:fillRect/>
          </a:stretch>
        </p:blipFill>
        <p:spPr>
          <a:xfrm>
            <a:off x="533400" y="533400"/>
            <a:ext cx="914400" cy="877824"/>
          </a:xfrm>
          <a:prstGeom prst="rect">
            <a:avLst/>
          </a:prstGeom>
        </p:spPr>
      </p:pic>
      <p:sp>
        <p:nvSpPr>
          <p:cNvPr id="5" name="TextBox 4"/>
          <p:cNvSpPr txBox="1"/>
          <p:nvPr/>
        </p:nvSpPr>
        <p:spPr>
          <a:xfrm>
            <a:off x="152400" y="152400"/>
            <a:ext cx="8686800" cy="307777"/>
          </a:xfrm>
          <a:prstGeom prst="rect">
            <a:avLst/>
          </a:prstGeom>
          <a:noFill/>
        </p:spPr>
        <p:txBody>
          <a:bodyPr wrap="square" rtlCol="0">
            <a:spAutoFit/>
          </a:bodyPr>
          <a:lstStyle/>
          <a:p>
            <a:r>
              <a:rPr lang="en-US" sz="1400" dirty="0" smtClean="0"/>
              <a:t>Field Notes article page (current URL example: </a:t>
            </a:r>
            <a:r>
              <a:rPr lang="en-US" sz="1400" dirty="0" smtClean="0">
                <a:hlinkClick r:id="rId4"/>
              </a:rPr>
              <a:t>http://www.reachtheworld.org/journey/journeytosevilla/field-note/4</a:t>
            </a:r>
            <a:r>
              <a:rPr lang="en-US" sz="1400" dirty="0" smtClean="0"/>
              <a:t>)  </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 y="990600"/>
          <a:ext cx="8153400" cy="5463964"/>
        </p:xfrm>
        <a:graphic>
          <a:graphicData uri="http://schemas.openxmlformats.org/drawingml/2006/table">
            <a:tbl>
              <a:tblPr firstRow="1" bandRow="1">
                <a:tableStyleId>{5C22544A-7EE6-4342-B048-85BDC9FD1C3A}</a:tableStyleId>
              </a:tblPr>
              <a:tblGrid>
                <a:gridCol w="1358900"/>
                <a:gridCol w="1358900"/>
                <a:gridCol w="1358900"/>
                <a:gridCol w="1358900"/>
                <a:gridCol w="1358900"/>
                <a:gridCol w="1358900"/>
              </a:tblGrid>
              <a:tr h="580248">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r>
                        <a:rPr lang="en-US" sz="1400" b="0" u="sng" dirty="0" smtClean="0">
                          <a:solidFill>
                            <a:srgbClr val="00682F"/>
                          </a:solidFill>
                        </a:rPr>
                        <a:t>Teacher</a:t>
                      </a:r>
                      <a:r>
                        <a:rPr lang="en-US" sz="1400" b="0" u="sng" baseline="0" dirty="0" smtClean="0">
                          <a:solidFill>
                            <a:srgbClr val="00682F"/>
                          </a:solidFill>
                        </a:rPr>
                        <a:t> Tools</a:t>
                      </a:r>
                      <a:endParaRPr lang="en-US" sz="1400" b="0" u="sng" dirty="0">
                        <a:solidFill>
                          <a:srgbClr val="00682F"/>
                        </a:solidFill>
                      </a:endParaRPr>
                    </a:p>
                  </a:txBody>
                  <a:tcPr>
                    <a:noFill/>
                  </a:tcPr>
                </a:tc>
              </a:tr>
              <a:tr h="580248">
                <a:tc>
                  <a:txBody>
                    <a:bodyPr/>
                    <a:lstStyle/>
                    <a:p>
                      <a:r>
                        <a:rPr lang="en-US" sz="1400" dirty="0" smtClean="0">
                          <a:solidFill>
                            <a:schemeClr val="bg1">
                              <a:lumMod val="95000"/>
                            </a:schemeClr>
                          </a:solidFill>
                        </a:rPr>
                        <a:t>Home</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Logbook</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Field Notes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Journals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Albums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My</a:t>
                      </a:r>
                      <a:r>
                        <a:rPr lang="en-US" sz="1400" baseline="0" dirty="0" smtClean="0">
                          <a:solidFill>
                            <a:schemeClr val="bg1">
                              <a:lumMod val="95000"/>
                            </a:schemeClr>
                          </a:solidFill>
                        </a:rPr>
                        <a:t> Dashboard</a:t>
                      </a:r>
                      <a:endParaRPr lang="en-US" sz="1400" dirty="0">
                        <a:solidFill>
                          <a:schemeClr val="bg1">
                            <a:lumMod val="95000"/>
                          </a:schemeClr>
                        </a:solidFill>
                      </a:endParaRPr>
                    </a:p>
                  </a:txBody>
                  <a:tcPr>
                    <a:solidFill>
                      <a:schemeClr val="tx2">
                        <a:lumMod val="60000"/>
                        <a:lumOff val="40000"/>
                      </a:schemeClr>
                    </a:solidFill>
                  </a:tcPr>
                </a:tc>
              </a:tr>
              <a:tr h="566704">
                <a:tc>
                  <a:txBody>
                    <a:bodyPr/>
                    <a:lstStyle/>
                    <a:p>
                      <a:r>
                        <a:rPr lang="en-US" sz="1400" i="0" dirty="0" smtClean="0">
                          <a:solidFill>
                            <a:srgbClr val="FF0000"/>
                          </a:solidFill>
                        </a:rPr>
                        <a:t>Traveler(s)’ head shot(s) and name(s)</a:t>
                      </a:r>
                    </a:p>
                  </a:txBody>
                  <a:tcPr>
                    <a:solidFill>
                      <a:schemeClr val="tx2">
                        <a:lumMod val="20000"/>
                        <a:lumOff val="80000"/>
                      </a:schemeClr>
                    </a:solidFill>
                  </a:tcPr>
                </a:tc>
                <a:tc rowSpan="5" gridSpan="5">
                  <a:txBody>
                    <a:bodyPr/>
                    <a:lstStyle/>
                    <a:p>
                      <a:r>
                        <a:rPr lang="en-US" sz="1400" i="0" dirty="0" smtClean="0">
                          <a:solidFill>
                            <a:srgbClr val="FF0000"/>
                          </a:solidFill>
                        </a:rPr>
                        <a:t>Most recent</a:t>
                      </a:r>
                      <a:r>
                        <a:rPr lang="en-US" sz="1400" i="0" baseline="0" dirty="0" smtClean="0">
                          <a:solidFill>
                            <a:srgbClr val="FF0000"/>
                          </a:solidFill>
                        </a:rPr>
                        <a:t> Journal appears here</a:t>
                      </a:r>
                    </a:p>
                    <a:p>
                      <a:endParaRPr lang="en-US" sz="1400" i="0" baseline="0" dirty="0" smtClean="0">
                        <a:solidFill>
                          <a:srgbClr val="FF0000"/>
                        </a:solidFill>
                      </a:endParaRPr>
                    </a:p>
                    <a:p>
                      <a:r>
                        <a:rPr lang="en-US" sz="1400" i="0" baseline="0" dirty="0" smtClean="0">
                          <a:solidFill>
                            <a:schemeClr val="tx1"/>
                          </a:solidFill>
                        </a:rPr>
                        <a:t>NOTE: We are getting rid of the landing page on the live site </a:t>
                      </a:r>
                      <a:r>
                        <a:rPr lang="en-US" sz="1400" i="0" baseline="0" dirty="0" smtClean="0">
                          <a:solidFill>
                            <a:srgbClr val="FF0000"/>
                          </a:solidFill>
                          <a:hlinkClick r:id="rId2"/>
                        </a:rPr>
                        <a:t>http://www.reachtheworld.org/journey/journeytosevilla/journals</a:t>
                      </a:r>
                      <a:r>
                        <a:rPr lang="en-US" sz="1400" i="0" baseline="0" dirty="0" smtClean="0">
                          <a:solidFill>
                            <a:srgbClr val="FF0000"/>
                          </a:solidFill>
                        </a:rPr>
                        <a:t> </a:t>
                      </a:r>
                      <a:r>
                        <a:rPr lang="en-US" sz="1400" i="0" baseline="0" dirty="0" smtClean="0">
                          <a:solidFill>
                            <a:schemeClr val="tx1"/>
                          </a:solidFill>
                        </a:rPr>
                        <a:t>and navigating directly to the most recently published journal, with the option to see other travelers’ journals (in the group) on the left-nav</a:t>
                      </a:r>
                      <a:endParaRPr lang="en-US" sz="1400" i="0" dirty="0">
                        <a:solidFill>
                          <a:schemeClr val="tx1"/>
                        </a:solidFill>
                      </a:endParaRPr>
                    </a:p>
                  </a:txBody>
                  <a:tcPr>
                    <a:noFill/>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r>
              <a:tr h="566704">
                <a:tc>
                  <a:txBody>
                    <a:bodyPr/>
                    <a:lstStyle/>
                    <a:p>
                      <a:r>
                        <a:rPr lang="en-US" sz="1400" i="0" dirty="0" smtClean="0">
                          <a:solidFill>
                            <a:srgbClr val="FF0000"/>
                          </a:solidFill>
                        </a:rPr>
                        <a:t>Past</a:t>
                      </a:r>
                      <a:r>
                        <a:rPr lang="en-US" sz="1400" i="0" baseline="0" dirty="0" smtClean="0">
                          <a:solidFill>
                            <a:srgbClr val="FF0000"/>
                          </a:solidFill>
                        </a:rPr>
                        <a:t> Journals (pull-down menu by date, location)</a:t>
                      </a:r>
                      <a:endParaRPr lang="en-US" sz="1400" i="0" dirty="0" smtClean="0">
                        <a:solidFill>
                          <a:srgbClr val="FF0000"/>
                        </a:solidFill>
                      </a:endParaRPr>
                    </a:p>
                  </a:txBody>
                  <a:tcPr>
                    <a:solidFill>
                      <a:schemeClr val="tx2">
                        <a:lumMod val="20000"/>
                        <a:lumOff val="80000"/>
                      </a:schemeClr>
                    </a:solidFill>
                  </a:tcPr>
                </a:tc>
                <a:tc gridSpan="5" vMerge="1">
                  <a:txBody>
                    <a:bodyPr/>
                    <a:lstStyle/>
                    <a:p>
                      <a:endParaRPr lang="en-US" sz="1400" i="0" dirty="0">
                        <a:solidFill>
                          <a:srgbClr val="FF0000"/>
                        </a:solidFill>
                      </a:endParaRPr>
                    </a:p>
                  </a:txBody>
                  <a:tcPr>
                    <a:noFill/>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566704">
                <a:tc>
                  <a:txBody>
                    <a:bodyPr/>
                    <a:lstStyle/>
                    <a:p>
                      <a:r>
                        <a:rPr lang="en-US" sz="1400" i="0" dirty="0" smtClean="0">
                          <a:solidFill>
                            <a:srgbClr val="00682F"/>
                          </a:solidFill>
                        </a:rPr>
                        <a:t>Travelers’ Bios</a:t>
                      </a:r>
                    </a:p>
                  </a:txBody>
                  <a:tcPr>
                    <a:solidFill>
                      <a:schemeClr val="tx2">
                        <a:lumMod val="20000"/>
                        <a:lumOff val="80000"/>
                      </a:schemeClr>
                    </a:solidFill>
                  </a:tcPr>
                </a:tc>
                <a:tc gridSpan="5" vMerge="1">
                  <a:txBody>
                    <a:bodyPr/>
                    <a:lstStyle/>
                    <a:p>
                      <a:endParaRPr lang="en-US" sz="1400" i="0" dirty="0">
                        <a:solidFill>
                          <a:srgbClr val="FF0000"/>
                        </a:solidFill>
                      </a:endParaRPr>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686788">
                <a:tc>
                  <a:txBody>
                    <a:bodyPr/>
                    <a:lstStyle/>
                    <a:p>
                      <a:r>
                        <a:rPr lang="en-US" sz="1400" i="0" dirty="0" smtClean="0">
                          <a:solidFill>
                            <a:srgbClr val="00682F"/>
                          </a:solidFill>
                        </a:rPr>
                        <a:t>Itinerary</a:t>
                      </a:r>
                      <a:endParaRPr lang="en-US" sz="1400" i="0" dirty="0">
                        <a:solidFill>
                          <a:srgbClr val="00682F"/>
                        </a:solidFill>
                      </a:endParaRPr>
                    </a:p>
                  </a:txBody>
                  <a:tcPr>
                    <a:solidFill>
                      <a:schemeClr val="tx2">
                        <a:lumMod val="20000"/>
                        <a:lumOff val="80000"/>
                      </a:schemeClr>
                    </a:solidFill>
                  </a:tcPr>
                </a:tc>
                <a:tc gridSpan="5" vMerge="1">
                  <a:txBody>
                    <a:bodyPr/>
                    <a:lstStyle/>
                    <a:p>
                      <a:endParaRPr lang="en-US" sz="1400" i="0" dirty="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686788">
                <a:tc>
                  <a:txBody>
                    <a:bodyPr/>
                    <a:lstStyle/>
                    <a:p>
                      <a:endParaRPr lang="en-US" sz="1400" i="0" dirty="0"/>
                    </a:p>
                  </a:txBody>
                  <a:tcPr/>
                </a:tc>
                <a:tc gridSpan="5" vMerge="1">
                  <a:txBody>
                    <a:bodyPr/>
                    <a:lstStyle/>
                    <a:p>
                      <a:endParaRPr lang="en-US" sz="1400" i="0" dirty="0" smtClean="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686788">
                <a:tc gridSpan="6">
                  <a:txBody>
                    <a:bodyPr/>
                    <a:lstStyle/>
                    <a:p>
                      <a:pPr algn="ctr"/>
                      <a:r>
                        <a:rPr lang="en-US" sz="1400" u="sng" dirty="0" smtClean="0">
                          <a:solidFill>
                            <a:srgbClr val="0000FF"/>
                          </a:solidFill>
                        </a:rPr>
                        <a:t>About Us</a:t>
                      </a:r>
                      <a:r>
                        <a:rPr lang="en-US" sz="1400" baseline="0" dirty="0" smtClean="0">
                          <a:solidFill>
                            <a:srgbClr val="0000FF"/>
                          </a:solidFill>
                        </a:rPr>
                        <a:t>    </a:t>
                      </a:r>
                      <a:r>
                        <a:rPr lang="en-US" sz="1400" u="sng" baseline="0" dirty="0" smtClean="0">
                          <a:solidFill>
                            <a:srgbClr val="0000FF"/>
                          </a:solidFill>
                        </a:rPr>
                        <a:t>Contact Us</a:t>
                      </a:r>
                      <a:r>
                        <a:rPr lang="en-US" sz="1400" baseline="0" dirty="0" smtClean="0">
                          <a:solidFill>
                            <a:srgbClr val="0000FF"/>
                          </a:solidFill>
                        </a:rPr>
                        <a:t>    </a:t>
                      </a:r>
                      <a:r>
                        <a:rPr lang="en-US" sz="1400" u="sng" baseline="0" dirty="0" smtClean="0">
                          <a:solidFill>
                            <a:srgbClr val="0000FF"/>
                          </a:solidFill>
                        </a:rPr>
                        <a:t>Privacy Policy</a:t>
                      </a:r>
                      <a:r>
                        <a:rPr lang="en-US" sz="1400" baseline="0" dirty="0" smtClean="0">
                          <a:solidFill>
                            <a:srgbClr val="0000FF"/>
                          </a:solidFill>
                        </a:rPr>
                        <a:t> </a:t>
                      </a:r>
                    </a:p>
                    <a:p>
                      <a:pPr algn="r"/>
                      <a:r>
                        <a:rPr lang="en-US" sz="1400" u="sng" baseline="0" dirty="0" smtClean="0">
                          <a:solidFill>
                            <a:srgbClr val="00682F"/>
                          </a:solidFill>
                        </a:rPr>
                        <a:t>Play GeoGames</a:t>
                      </a:r>
                      <a:endParaRPr lang="en-US" sz="1400" u="sng" dirty="0">
                        <a:solidFill>
                          <a:srgbClr val="00682F"/>
                        </a:solidFill>
                      </a:endParaRPr>
                    </a:p>
                  </a:txBody>
                  <a:tcPr/>
                </a:tc>
                <a:tc hMerge="1">
                  <a:txBody>
                    <a:bodyPr/>
                    <a:lstStyle/>
                    <a:p>
                      <a:endParaRPr lang="en-US" sz="1400" dirty="0"/>
                    </a:p>
                  </a:txBody>
                  <a:tcPr>
                    <a:noFill/>
                  </a:tcPr>
                </a:tc>
                <a:tc hMerge="1">
                  <a:txBody>
                    <a:bodyPr/>
                    <a:lstStyle/>
                    <a:p>
                      <a:endParaRPr lang="en-US" sz="1400" dirty="0"/>
                    </a:p>
                  </a:txBody>
                  <a:tcPr>
                    <a:no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bl>
          </a:graphicData>
        </a:graphic>
      </p:graphicFrame>
      <p:pic>
        <p:nvPicPr>
          <p:cNvPr id="4" name="Picture 3" descr="RTWLogo_4c_Small_Tagline.jpg"/>
          <p:cNvPicPr>
            <a:picLocks noChangeAspect="1"/>
          </p:cNvPicPr>
          <p:nvPr/>
        </p:nvPicPr>
        <p:blipFill>
          <a:blip r:embed="rId3" cstate="print"/>
          <a:stretch>
            <a:fillRect/>
          </a:stretch>
        </p:blipFill>
        <p:spPr>
          <a:xfrm>
            <a:off x="533400" y="526288"/>
            <a:ext cx="914400" cy="877824"/>
          </a:xfrm>
          <a:prstGeom prst="rect">
            <a:avLst/>
          </a:prstGeom>
        </p:spPr>
      </p:pic>
      <p:sp>
        <p:nvSpPr>
          <p:cNvPr id="5" name="TextBox 4"/>
          <p:cNvSpPr txBox="1"/>
          <p:nvPr/>
        </p:nvSpPr>
        <p:spPr>
          <a:xfrm>
            <a:off x="152400" y="152400"/>
            <a:ext cx="8686800" cy="307777"/>
          </a:xfrm>
          <a:prstGeom prst="rect">
            <a:avLst/>
          </a:prstGeom>
          <a:noFill/>
        </p:spPr>
        <p:txBody>
          <a:bodyPr wrap="square" rtlCol="0">
            <a:spAutoFit/>
          </a:bodyPr>
          <a:lstStyle/>
          <a:p>
            <a:r>
              <a:rPr lang="en-US" sz="1400" dirty="0" smtClean="0"/>
              <a:t>Journals (current URL example: </a:t>
            </a:r>
            <a:r>
              <a:rPr lang="en-US" sz="1400" dirty="0" smtClean="0">
                <a:hlinkClick r:id="rId4"/>
              </a:rPr>
              <a:t>http://www.reachtheworld.org/journey/journeytosevilla/journal/3494/1/0/92</a:t>
            </a:r>
            <a:r>
              <a:rPr lang="en-US" sz="1400" dirty="0" smtClean="0"/>
              <a:t>)  </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 y="990600"/>
          <a:ext cx="8153400" cy="3952380"/>
        </p:xfrm>
        <a:graphic>
          <a:graphicData uri="http://schemas.openxmlformats.org/drawingml/2006/table">
            <a:tbl>
              <a:tblPr firstRow="1" bandRow="1">
                <a:tableStyleId>{5C22544A-7EE6-4342-B048-85BDC9FD1C3A}</a:tableStyleId>
              </a:tblPr>
              <a:tblGrid>
                <a:gridCol w="1358900"/>
                <a:gridCol w="1358900"/>
                <a:gridCol w="1358900"/>
                <a:gridCol w="1358900"/>
                <a:gridCol w="1358900"/>
                <a:gridCol w="1358900"/>
              </a:tblGrid>
              <a:tr h="580248">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r>
                        <a:rPr lang="en-US" sz="1400" b="0" u="sng" dirty="0" smtClean="0">
                          <a:solidFill>
                            <a:srgbClr val="00682F"/>
                          </a:solidFill>
                        </a:rPr>
                        <a:t>Teacher</a:t>
                      </a:r>
                      <a:r>
                        <a:rPr lang="en-US" sz="1400" b="0" u="sng" baseline="0" dirty="0" smtClean="0">
                          <a:solidFill>
                            <a:srgbClr val="00682F"/>
                          </a:solidFill>
                        </a:rPr>
                        <a:t> Tools</a:t>
                      </a:r>
                      <a:endParaRPr lang="en-US" sz="1400" b="0" u="sng" dirty="0">
                        <a:solidFill>
                          <a:srgbClr val="00682F"/>
                        </a:solidFill>
                      </a:endParaRPr>
                    </a:p>
                  </a:txBody>
                  <a:tcPr>
                    <a:noFill/>
                  </a:tcPr>
                </a:tc>
              </a:tr>
              <a:tr h="580248">
                <a:tc>
                  <a:txBody>
                    <a:bodyPr/>
                    <a:lstStyle/>
                    <a:p>
                      <a:r>
                        <a:rPr lang="en-US" sz="1400" dirty="0" smtClean="0">
                          <a:solidFill>
                            <a:schemeClr val="bg1">
                              <a:lumMod val="95000"/>
                            </a:schemeClr>
                          </a:solidFill>
                        </a:rPr>
                        <a:t>Home</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Logbook</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Field Notes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Journals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Albums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My</a:t>
                      </a:r>
                      <a:r>
                        <a:rPr lang="en-US" sz="1400" baseline="0" dirty="0" smtClean="0">
                          <a:solidFill>
                            <a:schemeClr val="bg1">
                              <a:lumMod val="95000"/>
                            </a:schemeClr>
                          </a:solidFill>
                        </a:rPr>
                        <a:t> Dashboard</a:t>
                      </a:r>
                      <a:endParaRPr lang="en-US" sz="1400" dirty="0">
                        <a:solidFill>
                          <a:schemeClr val="bg1">
                            <a:lumMod val="95000"/>
                          </a:schemeClr>
                        </a:solidFill>
                      </a:endParaRPr>
                    </a:p>
                  </a:txBody>
                  <a:tcPr>
                    <a:solidFill>
                      <a:schemeClr val="tx2">
                        <a:lumMod val="60000"/>
                        <a:lumOff val="40000"/>
                      </a:schemeClr>
                    </a:solidFill>
                  </a:tcPr>
                </a:tc>
              </a:tr>
              <a:tr h="566704">
                <a:tc>
                  <a:txBody>
                    <a:bodyPr/>
                    <a:lstStyle/>
                    <a:p>
                      <a:r>
                        <a:rPr lang="en-US" sz="1400" i="0" dirty="0" smtClean="0">
                          <a:solidFill>
                            <a:srgbClr val="FF0000"/>
                          </a:solidFill>
                        </a:rPr>
                        <a:t>Traveler(s)’ head shot(s) and name(s)</a:t>
                      </a:r>
                    </a:p>
                  </a:txBody>
                  <a:tcPr>
                    <a:solidFill>
                      <a:schemeClr val="tx2">
                        <a:lumMod val="20000"/>
                        <a:lumOff val="80000"/>
                      </a:schemeClr>
                    </a:solidFill>
                  </a:tcPr>
                </a:tc>
                <a:tc rowSpan="3" gridSpan="5">
                  <a:txBody>
                    <a:bodyPr/>
                    <a:lstStyle/>
                    <a:p>
                      <a:r>
                        <a:rPr lang="en-US" sz="1400" i="0" baseline="0" dirty="0" smtClean="0">
                          <a:solidFill>
                            <a:srgbClr val="FF0000"/>
                          </a:solidFill>
                        </a:rPr>
                        <a:t>The selected traveler’s bio appears here. If more than one traveler, the default can be alphabetical order by last name OR date of upload, doesn’t really matter to us.</a:t>
                      </a:r>
                    </a:p>
                    <a:p>
                      <a:endParaRPr lang="en-US" sz="1400" i="0" baseline="0" dirty="0" smtClean="0">
                        <a:solidFill>
                          <a:srgbClr val="FF0000"/>
                        </a:solidFill>
                      </a:endParaRPr>
                    </a:p>
                    <a:p>
                      <a:r>
                        <a:rPr lang="en-US" sz="1400" i="0" baseline="0" dirty="0" smtClean="0">
                          <a:solidFill>
                            <a:schemeClr val="tx1"/>
                          </a:solidFill>
                        </a:rPr>
                        <a:t>NOTE: We are getting rid of the landing page on the live site </a:t>
                      </a:r>
                      <a:r>
                        <a:rPr lang="en-US" sz="1400" i="0" baseline="0" dirty="0" smtClean="0">
                          <a:solidFill>
                            <a:srgbClr val="FF0000"/>
                          </a:solidFill>
                          <a:hlinkClick r:id="rId2"/>
                        </a:rPr>
                        <a:t>http://www.reachtheworld.org/journey/journeytosevilla/travelers-bios</a:t>
                      </a:r>
                      <a:r>
                        <a:rPr lang="en-US" sz="1400" i="0" baseline="0" dirty="0" smtClean="0">
                          <a:solidFill>
                            <a:srgbClr val="FF0000"/>
                          </a:solidFill>
                        </a:rPr>
                        <a:t> </a:t>
                      </a:r>
                      <a:r>
                        <a:rPr lang="en-US" sz="1400" i="0" baseline="0" dirty="0" smtClean="0">
                          <a:solidFill>
                            <a:schemeClr val="tx1"/>
                          </a:solidFill>
                        </a:rPr>
                        <a:t>and navigating directly to the bios, with the option to see other travelers’ bios (in the group) on the left-nav</a:t>
                      </a:r>
                      <a:endParaRPr lang="en-US" sz="1400" i="0" dirty="0">
                        <a:solidFill>
                          <a:schemeClr val="tx1"/>
                        </a:solidFill>
                      </a:endParaRPr>
                    </a:p>
                  </a:txBody>
                  <a:tcPr>
                    <a:noFill/>
                  </a:tcPr>
                </a:tc>
                <a:tc rowSpan="3" hMerge="1">
                  <a:txBody>
                    <a:bodyPr/>
                    <a:lstStyle/>
                    <a:p>
                      <a:endParaRPr lang="en-US"/>
                    </a:p>
                  </a:txBody>
                  <a:tcPr/>
                </a:tc>
                <a:tc rowSpan="3" hMerge="1">
                  <a:txBody>
                    <a:bodyPr/>
                    <a:lstStyle/>
                    <a:p>
                      <a:endParaRPr lang="en-US"/>
                    </a:p>
                  </a:txBody>
                  <a:tcPr/>
                </a:tc>
                <a:tc rowSpan="3" hMerge="1">
                  <a:txBody>
                    <a:bodyPr/>
                    <a:lstStyle/>
                    <a:p>
                      <a:endParaRPr lang="en-US"/>
                    </a:p>
                  </a:txBody>
                  <a:tcPr/>
                </a:tc>
                <a:tc rowSpan="3" hMerge="1">
                  <a:txBody>
                    <a:bodyPr/>
                    <a:lstStyle/>
                    <a:p>
                      <a:endParaRPr lang="en-US"/>
                    </a:p>
                  </a:txBody>
                  <a:tcPr/>
                </a:tc>
              </a:tr>
              <a:tr h="686788">
                <a:tc>
                  <a:txBody>
                    <a:bodyPr/>
                    <a:lstStyle/>
                    <a:p>
                      <a:r>
                        <a:rPr lang="en-US" sz="1400" i="0" dirty="0" smtClean="0">
                          <a:solidFill>
                            <a:srgbClr val="00682F"/>
                          </a:solidFill>
                        </a:rPr>
                        <a:t>Itinerary</a:t>
                      </a:r>
                      <a:endParaRPr lang="en-US" sz="1400" i="0" dirty="0">
                        <a:solidFill>
                          <a:srgbClr val="00682F"/>
                        </a:solidFill>
                      </a:endParaRPr>
                    </a:p>
                  </a:txBody>
                  <a:tcPr>
                    <a:solidFill>
                      <a:schemeClr val="tx2">
                        <a:lumMod val="20000"/>
                        <a:lumOff val="80000"/>
                      </a:schemeClr>
                    </a:solidFill>
                  </a:tcPr>
                </a:tc>
                <a:tc gridSpan="5" vMerge="1">
                  <a:txBody>
                    <a:bodyPr/>
                    <a:lstStyle/>
                    <a:p>
                      <a:endParaRPr lang="en-US" sz="1400" i="0" dirty="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686788">
                <a:tc>
                  <a:txBody>
                    <a:bodyPr/>
                    <a:lstStyle/>
                    <a:p>
                      <a:endParaRPr lang="en-US" sz="1400" i="0" dirty="0"/>
                    </a:p>
                  </a:txBody>
                  <a:tcPr/>
                </a:tc>
                <a:tc gridSpan="5" vMerge="1">
                  <a:txBody>
                    <a:bodyPr/>
                    <a:lstStyle/>
                    <a:p>
                      <a:endParaRPr lang="en-US" sz="1400" i="0" dirty="0" smtClean="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686788">
                <a:tc gridSpan="6">
                  <a:txBody>
                    <a:bodyPr/>
                    <a:lstStyle/>
                    <a:p>
                      <a:pPr algn="ctr"/>
                      <a:r>
                        <a:rPr lang="en-US" sz="1400" u="sng" dirty="0" smtClean="0">
                          <a:solidFill>
                            <a:srgbClr val="0000FF"/>
                          </a:solidFill>
                        </a:rPr>
                        <a:t>About Us</a:t>
                      </a:r>
                      <a:r>
                        <a:rPr lang="en-US" sz="1400" baseline="0" dirty="0" smtClean="0">
                          <a:solidFill>
                            <a:srgbClr val="0000FF"/>
                          </a:solidFill>
                        </a:rPr>
                        <a:t>    </a:t>
                      </a:r>
                      <a:r>
                        <a:rPr lang="en-US" sz="1400" u="sng" baseline="0" dirty="0" smtClean="0">
                          <a:solidFill>
                            <a:srgbClr val="0000FF"/>
                          </a:solidFill>
                        </a:rPr>
                        <a:t>Contact Us</a:t>
                      </a:r>
                      <a:r>
                        <a:rPr lang="en-US" sz="1400" baseline="0" dirty="0" smtClean="0">
                          <a:solidFill>
                            <a:srgbClr val="0000FF"/>
                          </a:solidFill>
                        </a:rPr>
                        <a:t>    </a:t>
                      </a:r>
                      <a:r>
                        <a:rPr lang="en-US" sz="1400" u="sng" baseline="0" dirty="0" smtClean="0">
                          <a:solidFill>
                            <a:srgbClr val="0000FF"/>
                          </a:solidFill>
                        </a:rPr>
                        <a:t>Privacy Policy</a:t>
                      </a:r>
                      <a:r>
                        <a:rPr lang="en-US" sz="1400" baseline="0" dirty="0" smtClean="0">
                          <a:solidFill>
                            <a:srgbClr val="0000FF"/>
                          </a:solidFill>
                        </a:rPr>
                        <a:t> </a:t>
                      </a:r>
                    </a:p>
                    <a:p>
                      <a:pPr algn="r"/>
                      <a:r>
                        <a:rPr lang="en-US" sz="1400" u="sng" baseline="0" dirty="0" smtClean="0">
                          <a:solidFill>
                            <a:srgbClr val="00682F"/>
                          </a:solidFill>
                        </a:rPr>
                        <a:t>Play GeoGames</a:t>
                      </a:r>
                      <a:endParaRPr lang="en-US" sz="1400" u="sng" dirty="0">
                        <a:solidFill>
                          <a:srgbClr val="00682F"/>
                        </a:solidFill>
                      </a:endParaRPr>
                    </a:p>
                  </a:txBody>
                  <a:tcPr/>
                </a:tc>
                <a:tc hMerge="1">
                  <a:txBody>
                    <a:bodyPr/>
                    <a:lstStyle/>
                    <a:p>
                      <a:endParaRPr lang="en-US" sz="1400" dirty="0"/>
                    </a:p>
                  </a:txBody>
                  <a:tcPr>
                    <a:noFill/>
                  </a:tcPr>
                </a:tc>
                <a:tc hMerge="1">
                  <a:txBody>
                    <a:bodyPr/>
                    <a:lstStyle/>
                    <a:p>
                      <a:endParaRPr lang="en-US" sz="1400" dirty="0"/>
                    </a:p>
                  </a:txBody>
                  <a:tcPr>
                    <a:no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bl>
          </a:graphicData>
        </a:graphic>
      </p:graphicFrame>
      <p:pic>
        <p:nvPicPr>
          <p:cNvPr id="4" name="Picture 3" descr="RTWLogo_4c_Small_Tagline.jpg"/>
          <p:cNvPicPr>
            <a:picLocks noChangeAspect="1"/>
          </p:cNvPicPr>
          <p:nvPr/>
        </p:nvPicPr>
        <p:blipFill>
          <a:blip r:embed="rId3" cstate="print"/>
          <a:stretch>
            <a:fillRect/>
          </a:stretch>
        </p:blipFill>
        <p:spPr>
          <a:xfrm>
            <a:off x="533400" y="526288"/>
            <a:ext cx="914400" cy="877824"/>
          </a:xfrm>
          <a:prstGeom prst="rect">
            <a:avLst/>
          </a:prstGeom>
        </p:spPr>
      </p:pic>
      <p:sp>
        <p:nvSpPr>
          <p:cNvPr id="5" name="TextBox 4"/>
          <p:cNvSpPr txBox="1"/>
          <p:nvPr/>
        </p:nvSpPr>
        <p:spPr>
          <a:xfrm>
            <a:off x="152400" y="152400"/>
            <a:ext cx="8686800" cy="307777"/>
          </a:xfrm>
          <a:prstGeom prst="rect">
            <a:avLst/>
          </a:prstGeom>
          <a:noFill/>
        </p:spPr>
        <p:txBody>
          <a:bodyPr wrap="square" rtlCol="0">
            <a:spAutoFit/>
          </a:bodyPr>
          <a:lstStyle/>
          <a:p>
            <a:r>
              <a:rPr lang="en-US" sz="1400" dirty="0" smtClean="0"/>
              <a:t>Travelers’ Bios (current URL example: </a:t>
            </a:r>
            <a:r>
              <a:rPr lang="en-US" sz="1400" dirty="0" smtClean="0">
                <a:hlinkClick r:id="rId4"/>
              </a:rPr>
              <a:t>http://www.reachtheworld.org/journey/journeytosevilla/bio/3430/1/0/92</a:t>
            </a:r>
            <a:r>
              <a:rPr lang="en-US" sz="1400" dirty="0" smtClean="0"/>
              <a:t>)   </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 y="1397000"/>
          <a:ext cx="8153400" cy="4390304"/>
        </p:xfrm>
        <a:graphic>
          <a:graphicData uri="http://schemas.openxmlformats.org/drawingml/2006/table">
            <a:tbl>
              <a:tblPr firstRow="1" bandRow="1">
                <a:tableStyleId>{5C22544A-7EE6-4342-B048-85BDC9FD1C3A}</a:tableStyleId>
              </a:tblPr>
              <a:tblGrid>
                <a:gridCol w="1358900"/>
                <a:gridCol w="1358900"/>
                <a:gridCol w="1358900"/>
                <a:gridCol w="1358900"/>
                <a:gridCol w="1358900"/>
                <a:gridCol w="1358900"/>
              </a:tblGrid>
              <a:tr h="580248">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r>
                        <a:rPr lang="en-US" sz="1400" b="0" u="sng" dirty="0" smtClean="0">
                          <a:solidFill>
                            <a:srgbClr val="00682F"/>
                          </a:solidFill>
                        </a:rPr>
                        <a:t>Teacher</a:t>
                      </a:r>
                      <a:r>
                        <a:rPr lang="en-US" sz="1400" b="0" u="sng" baseline="0" dirty="0" smtClean="0">
                          <a:solidFill>
                            <a:srgbClr val="00682F"/>
                          </a:solidFill>
                        </a:rPr>
                        <a:t> Tools</a:t>
                      </a:r>
                      <a:endParaRPr lang="en-US" sz="1400" b="0" u="sng" dirty="0">
                        <a:solidFill>
                          <a:srgbClr val="00682F"/>
                        </a:solidFill>
                      </a:endParaRPr>
                    </a:p>
                  </a:txBody>
                  <a:tcPr>
                    <a:noFill/>
                  </a:tcPr>
                </a:tc>
              </a:tr>
              <a:tr h="580248">
                <a:tc>
                  <a:txBody>
                    <a:bodyPr/>
                    <a:lstStyle/>
                    <a:p>
                      <a:r>
                        <a:rPr lang="en-US" sz="1400" dirty="0" smtClean="0">
                          <a:solidFill>
                            <a:schemeClr val="bg1">
                              <a:lumMod val="95000"/>
                            </a:schemeClr>
                          </a:solidFill>
                        </a:rPr>
                        <a:t>Home</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Logbook</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Field Notes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Journals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Albums</a:t>
                      </a:r>
                      <a:endParaRPr lang="en-US" sz="1400" dirty="0">
                        <a:solidFill>
                          <a:schemeClr val="bg1">
                            <a:lumMod val="95000"/>
                          </a:schemeClr>
                        </a:solidFill>
                      </a:endParaRPr>
                    </a:p>
                  </a:txBody>
                  <a:tcPr>
                    <a:solidFill>
                      <a:schemeClr val="tx2">
                        <a:lumMod val="60000"/>
                        <a:lumOff val="40000"/>
                      </a:schemeClr>
                    </a:solidFill>
                  </a:tcPr>
                </a:tc>
                <a:tc>
                  <a:txBody>
                    <a:bodyPr/>
                    <a:lstStyle/>
                    <a:p>
                      <a:r>
                        <a:rPr lang="en-US" sz="1400" dirty="0" smtClean="0">
                          <a:solidFill>
                            <a:schemeClr val="bg1">
                              <a:lumMod val="95000"/>
                            </a:schemeClr>
                          </a:solidFill>
                        </a:rPr>
                        <a:t>My</a:t>
                      </a:r>
                      <a:r>
                        <a:rPr lang="en-US" sz="1400" baseline="0" dirty="0" smtClean="0">
                          <a:solidFill>
                            <a:schemeClr val="bg1">
                              <a:lumMod val="95000"/>
                            </a:schemeClr>
                          </a:solidFill>
                        </a:rPr>
                        <a:t> Dashboard</a:t>
                      </a:r>
                      <a:endParaRPr lang="en-US" sz="1400" dirty="0">
                        <a:solidFill>
                          <a:schemeClr val="bg1">
                            <a:lumMod val="95000"/>
                          </a:schemeClr>
                        </a:solidFill>
                      </a:endParaRPr>
                    </a:p>
                  </a:txBody>
                  <a:tcPr>
                    <a:solidFill>
                      <a:schemeClr val="tx2">
                        <a:lumMod val="60000"/>
                        <a:lumOff val="40000"/>
                      </a:schemeClr>
                    </a:solidFill>
                  </a:tcPr>
                </a:tc>
              </a:tr>
              <a:tr h="464058">
                <a:tc>
                  <a:txBody>
                    <a:bodyPr/>
                    <a:lstStyle/>
                    <a:p>
                      <a:r>
                        <a:rPr lang="en-US" sz="1400" i="0" dirty="0" smtClean="0">
                          <a:solidFill>
                            <a:srgbClr val="00682F"/>
                          </a:solidFill>
                        </a:rPr>
                        <a:t>Photo</a:t>
                      </a:r>
                      <a:r>
                        <a:rPr lang="en-US" sz="1400" i="0" baseline="0" dirty="0" smtClean="0">
                          <a:solidFill>
                            <a:srgbClr val="00682F"/>
                          </a:solidFill>
                        </a:rPr>
                        <a:t> </a:t>
                      </a:r>
                      <a:r>
                        <a:rPr lang="en-US" sz="1400" i="0" baseline="0" dirty="0" smtClean="0">
                          <a:solidFill>
                            <a:srgbClr val="00682F"/>
                          </a:solidFill>
                        </a:rPr>
                        <a:t>Albums</a:t>
                      </a:r>
                      <a:endParaRPr lang="en-US" sz="1400" i="0" dirty="0" smtClean="0">
                        <a:solidFill>
                          <a:srgbClr val="00682F"/>
                        </a:solidFill>
                      </a:endParaRPr>
                    </a:p>
                  </a:txBody>
                  <a:tcPr>
                    <a:solidFill>
                      <a:schemeClr val="tx2">
                        <a:lumMod val="20000"/>
                        <a:lumOff val="80000"/>
                      </a:schemeClr>
                    </a:solidFill>
                  </a:tcPr>
                </a:tc>
                <a:tc rowSpan="5" gridSpan="5">
                  <a:txBody>
                    <a:bodyPr/>
                    <a:lstStyle/>
                    <a:p>
                      <a:endParaRPr lang="en-US" sz="1400" i="0" dirty="0" smtClean="0">
                        <a:solidFill>
                          <a:schemeClr val="tx1"/>
                        </a:solidFill>
                      </a:endParaRPr>
                    </a:p>
                    <a:p>
                      <a:r>
                        <a:rPr lang="en-US" sz="1400" i="0" dirty="0" smtClean="0">
                          <a:solidFill>
                            <a:srgbClr val="FF0000"/>
                          </a:solidFill>
                        </a:rPr>
                        <a:t>Default view could</a:t>
                      </a:r>
                      <a:r>
                        <a:rPr lang="en-US" sz="1400" i="0" baseline="0" dirty="0" smtClean="0">
                          <a:solidFill>
                            <a:srgbClr val="FF0000"/>
                          </a:solidFill>
                        </a:rPr>
                        <a:t> be photo </a:t>
                      </a:r>
                      <a:r>
                        <a:rPr lang="en-US" sz="1400" i="0" baseline="0" dirty="0" smtClean="0">
                          <a:solidFill>
                            <a:srgbClr val="FF0000"/>
                          </a:solidFill>
                        </a:rPr>
                        <a:t>Albums </a:t>
                      </a:r>
                      <a:r>
                        <a:rPr lang="en-US" sz="1400" i="0" baseline="0" dirty="0" smtClean="0">
                          <a:solidFill>
                            <a:srgbClr val="FF0000"/>
                          </a:solidFill>
                        </a:rPr>
                        <a:t>since not all travelers upload videos. Eventually we will add search functionality here.</a:t>
                      </a:r>
                      <a:endParaRPr lang="en-US" sz="1200" i="0" baseline="0" dirty="0" smtClean="0">
                        <a:solidFill>
                          <a:srgbClr val="FF0000"/>
                        </a:solidFill>
                      </a:endParaRPr>
                    </a:p>
                  </a:txBody>
                  <a:tcPr>
                    <a:noFill/>
                  </a:tcPr>
                </a:tc>
                <a:tc rowSpan="5" hMerge="1">
                  <a:txBody>
                    <a:bodyPr/>
                    <a:lstStyle/>
                    <a:p>
                      <a:endParaRPr lang="en-US" sz="1400" dirty="0"/>
                    </a:p>
                  </a:txBody>
                  <a:tcPr>
                    <a:noFill/>
                  </a:tcPr>
                </a:tc>
                <a:tc rowSpan="5" hMerge="1">
                  <a:txBody>
                    <a:bodyPr/>
                    <a:lstStyle/>
                    <a:p>
                      <a:endParaRPr lang="en-US"/>
                    </a:p>
                  </a:txBody>
                  <a:tcPr/>
                </a:tc>
                <a:tc rowSpan="5" hMerge="1">
                  <a:txBody>
                    <a:bodyPr/>
                    <a:lstStyle/>
                    <a:p>
                      <a:endParaRPr lang="en-US"/>
                    </a:p>
                  </a:txBody>
                  <a:tcPr/>
                </a:tc>
                <a:tc rowSpan="5" hMerge="1">
                  <a:txBody>
                    <a:bodyPr/>
                    <a:lstStyle/>
                    <a:p>
                      <a:endParaRPr lang="en-US"/>
                    </a:p>
                  </a:txBody>
                  <a:tcPr/>
                </a:tc>
              </a:tr>
              <a:tr h="464058">
                <a:tc>
                  <a:txBody>
                    <a:bodyPr/>
                    <a:lstStyle/>
                    <a:p>
                      <a:r>
                        <a:rPr lang="en-US" sz="1400" i="0" dirty="0" smtClean="0">
                          <a:solidFill>
                            <a:srgbClr val="00682F"/>
                          </a:solidFill>
                        </a:rPr>
                        <a:t>Video </a:t>
                      </a:r>
                      <a:r>
                        <a:rPr lang="en-US" sz="1400" i="0" dirty="0" smtClean="0">
                          <a:solidFill>
                            <a:srgbClr val="00682F"/>
                          </a:solidFill>
                        </a:rPr>
                        <a:t>Albums</a:t>
                      </a:r>
                      <a:endParaRPr lang="en-US" sz="1400" i="0" dirty="0" smtClean="0">
                        <a:solidFill>
                          <a:srgbClr val="00682F"/>
                        </a:solidFill>
                      </a:endParaRPr>
                    </a:p>
                  </a:txBody>
                  <a:tcPr>
                    <a:solidFill>
                      <a:schemeClr val="tx2">
                        <a:lumMod val="20000"/>
                        <a:lumOff val="80000"/>
                      </a:schemeClr>
                    </a:solidFill>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464058">
                <a:tc>
                  <a:txBody>
                    <a:bodyPr/>
                    <a:lstStyle/>
                    <a:p>
                      <a:r>
                        <a:rPr lang="en-US" sz="1400" i="0" dirty="0" smtClean="0">
                          <a:solidFill>
                            <a:srgbClr val="00682F"/>
                          </a:solidFill>
                        </a:rPr>
                        <a:t>Travelers’ Bios</a:t>
                      </a:r>
                    </a:p>
                  </a:txBody>
                  <a:tcPr>
                    <a:solidFill>
                      <a:schemeClr val="tx2">
                        <a:lumMod val="20000"/>
                        <a:lumOff val="80000"/>
                      </a:schemeClr>
                    </a:solidFill>
                  </a:tcPr>
                </a:tc>
                <a:tc gridSpan="5" vMerge="1">
                  <a:txBody>
                    <a:bodyPr/>
                    <a:lstStyle/>
                    <a:p>
                      <a:endParaRPr lang="en-US" sz="1400" i="0" dirty="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464058">
                <a:tc>
                  <a:txBody>
                    <a:bodyPr/>
                    <a:lstStyle/>
                    <a:p>
                      <a:r>
                        <a:rPr lang="en-US" sz="1400" i="0" dirty="0" smtClean="0">
                          <a:solidFill>
                            <a:srgbClr val="00682F"/>
                          </a:solidFill>
                        </a:rPr>
                        <a:t>Itinerary</a:t>
                      </a:r>
                      <a:endParaRPr lang="en-US" sz="1400" i="0" dirty="0">
                        <a:solidFill>
                          <a:srgbClr val="00682F"/>
                        </a:solidFill>
                      </a:endParaRPr>
                    </a:p>
                  </a:txBody>
                  <a:tcPr>
                    <a:solidFill>
                      <a:schemeClr val="tx2">
                        <a:lumMod val="20000"/>
                        <a:lumOff val="80000"/>
                      </a:schemeClr>
                    </a:solidFill>
                  </a:tcPr>
                </a:tc>
                <a:tc gridSpan="5" vMerge="1">
                  <a:txBody>
                    <a:bodyPr/>
                    <a:lstStyle/>
                    <a:p>
                      <a:endParaRPr lang="en-US" sz="1400" i="0" dirty="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686788">
                <a:tc>
                  <a:txBody>
                    <a:bodyPr/>
                    <a:lstStyle/>
                    <a:p>
                      <a:endParaRPr lang="en-US" sz="1400" i="0" dirty="0"/>
                    </a:p>
                  </a:txBody>
                  <a:tcPr/>
                </a:tc>
                <a:tc gridSpan="5" vMerge="1">
                  <a:txBody>
                    <a:bodyPr/>
                    <a:lstStyle/>
                    <a:p>
                      <a:endParaRPr lang="en-US" sz="1400" i="0" dirty="0" smtClean="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686788">
                <a:tc gridSpan="6">
                  <a:txBody>
                    <a:bodyPr/>
                    <a:lstStyle/>
                    <a:p>
                      <a:pPr algn="ctr"/>
                      <a:r>
                        <a:rPr lang="en-US" sz="1400" u="sng" dirty="0" smtClean="0">
                          <a:solidFill>
                            <a:srgbClr val="0000FF"/>
                          </a:solidFill>
                        </a:rPr>
                        <a:t>About Us</a:t>
                      </a:r>
                      <a:r>
                        <a:rPr lang="en-US" sz="1400" baseline="0" dirty="0" smtClean="0">
                          <a:solidFill>
                            <a:srgbClr val="0000FF"/>
                          </a:solidFill>
                        </a:rPr>
                        <a:t>    </a:t>
                      </a:r>
                      <a:r>
                        <a:rPr lang="en-US" sz="1400" u="sng" baseline="0" dirty="0" smtClean="0">
                          <a:solidFill>
                            <a:srgbClr val="0000FF"/>
                          </a:solidFill>
                        </a:rPr>
                        <a:t>Contact Us</a:t>
                      </a:r>
                      <a:r>
                        <a:rPr lang="en-US" sz="1400" baseline="0" dirty="0" smtClean="0">
                          <a:solidFill>
                            <a:srgbClr val="0000FF"/>
                          </a:solidFill>
                        </a:rPr>
                        <a:t>    </a:t>
                      </a:r>
                      <a:r>
                        <a:rPr lang="en-US" sz="1400" u="sng" baseline="0" dirty="0" smtClean="0">
                          <a:solidFill>
                            <a:srgbClr val="0000FF"/>
                          </a:solidFill>
                        </a:rPr>
                        <a:t>Privacy Policy</a:t>
                      </a:r>
                      <a:r>
                        <a:rPr lang="en-US" sz="1400" baseline="0" dirty="0" smtClean="0">
                          <a:solidFill>
                            <a:srgbClr val="0000FF"/>
                          </a:solidFill>
                        </a:rPr>
                        <a:t> </a:t>
                      </a:r>
                    </a:p>
                    <a:p>
                      <a:pPr algn="r"/>
                      <a:r>
                        <a:rPr lang="en-US" sz="1400" u="sng" baseline="0" dirty="0" smtClean="0">
                          <a:solidFill>
                            <a:srgbClr val="00682F"/>
                          </a:solidFill>
                        </a:rPr>
                        <a:t>Play GeoGames</a:t>
                      </a:r>
                      <a:endParaRPr lang="en-US" sz="1400" u="sng" dirty="0">
                        <a:solidFill>
                          <a:srgbClr val="00682F"/>
                        </a:solidFill>
                      </a:endParaRPr>
                    </a:p>
                  </a:txBody>
                  <a:tcPr/>
                </a:tc>
                <a:tc hMerge="1">
                  <a:txBody>
                    <a:bodyPr/>
                    <a:lstStyle/>
                    <a:p>
                      <a:endParaRPr lang="en-US" sz="1400" dirty="0"/>
                    </a:p>
                  </a:txBody>
                  <a:tcPr>
                    <a:noFill/>
                  </a:tcPr>
                </a:tc>
                <a:tc hMerge="1">
                  <a:txBody>
                    <a:bodyPr/>
                    <a:lstStyle/>
                    <a:p>
                      <a:endParaRPr lang="en-US" sz="1400" dirty="0"/>
                    </a:p>
                  </a:txBody>
                  <a:tcPr>
                    <a:no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bl>
          </a:graphicData>
        </a:graphic>
      </p:graphicFrame>
      <p:pic>
        <p:nvPicPr>
          <p:cNvPr id="4" name="Picture 3" descr="RTWLogo_4c_Small_Tagline.jpg"/>
          <p:cNvPicPr>
            <a:picLocks noChangeAspect="1"/>
          </p:cNvPicPr>
          <p:nvPr/>
        </p:nvPicPr>
        <p:blipFill>
          <a:blip r:embed="rId2" cstate="print"/>
          <a:stretch>
            <a:fillRect/>
          </a:stretch>
        </p:blipFill>
        <p:spPr>
          <a:xfrm>
            <a:off x="533400" y="932688"/>
            <a:ext cx="914400" cy="877824"/>
          </a:xfrm>
          <a:prstGeom prst="rect">
            <a:avLst/>
          </a:prstGeom>
        </p:spPr>
      </p:pic>
      <p:sp>
        <p:nvSpPr>
          <p:cNvPr id="5" name="TextBox 4"/>
          <p:cNvSpPr txBox="1"/>
          <p:nvPr/>
        </p:nvSpPr>
        <p:spPr>
          <a:xfrm>
            <a:off x="152400" y="152400"/>
            <a:ext cx="8686800" cy="307777"/>
          </a:xfrm>
          <a:prstGeom prst="rect">
            <a:avLst/>
          </a:prstGeom>
          <a:noFill/>
        </p:spPr>
        <p:txBody>
          <a:bodyPr wrap="square" rtlCol="0">
            <a:spAutoFit/>
          </a:bodyPr>
          <a:lstStyle/>
          <a:p>
            <a:r>
              <a:rPr lang="en-US" sz="1400" dirty="0" smtClean="0"/>
              <a:t>Albums </a:t>
            </a:r>
            <a:r>
              <a:rPr lang="en-US" sz="1400" dirty="0" smtClean="0"/>
              <a:t>(new feature – no current URL – don’t use our current video </a:t>
            </a:r>
            <a:r>
              <a:rPr lang="en-US" sz="1400" dirty="0" smtClean="0"/>
              <a:t>Albums </a:t>
            </a:r>
            <a:r>
              <a:rPr lang="en-US" sz="1400" dirty="0" smtClean="0"/>
              <a:t>as a sample because it stinks!)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1397000"/>
          <a:ext cx="8153400" cy="5318420"/>
        </p:xfrm>
        <a:graphic>
          <a:graphicData uri="http://schemas.openxmlformats.org/drawingml/2006/table">
            <a:tbl>
              <a:tblPr firstRow="1" bandRow="1">
                <a:tableStyleId>{5C22544A-7EE6-4342-B048-85BDC9FD1C3A}</a:tableStyleId>
              </a:tblPr>
              <a:tblGrid>
                <a:gridCol w="1358900"/>
                <a:gridCol w="1358900"/>
                <a:gridCol w="1358900"/>
                <a:gridCol w="1358900"/>
                <a:gridCol w="1358900"/>
                <a:gridCol w="1358900"/>
              </a:tblGrid>
              <a:tr h="580248">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endParaRPr lang="en-US" sz="1400" dirty="0"/>
                    </a:p>
                  </a:txBody>
                  <a:tcPr>
                    <a:noFill/>
                  </a:tcPr>
                </a:tc>
                <a:tc>
                  <a:txBody>
                    <a:bodyPr/>
                    <a:lstStyle/>
                    <a:p>
                      <a:r>
                        <a:rPr lang="en-US" sz="1400" b="0" u="sng" dirty="0" smtClean="0">
                          <a:solidFill>
                            <a:srgbClr val="00682F"/>
                          </a:solidFill>
                        </a:rPr>
                        <a:t>Teacher</a:t>
                      </a:r>
                      <a:r>
                        <a:rPr lang="en-US" sz="1400" b="0" u="sng" baseline="0" dirty="0" smtClean="0">
                          <a:solidFill>
                            <a:srgbClr val="00682F"/>
                          </a:solidFill>
                        </a:rPr>
                        <a:t> Tools</a:t>
                      </a:r>
                      <a:endParaRPr lang="en-US" sz="1400" b="0" u="sng" dirty="0">
                        <a:solidFill>
                          <a:srgbClr val="00682F"/>
                        </a:solidFill>
                      </a:endParaRPr>
                    </a:p>
                  </a:txBody>
                  <a:tcPr>
                    <a:noFill/>
                  </a:tcPr>
                </a:tc>
              </a:tr>
              <a:tr h="580248">
                <a:tc gridSpan="6">
                  <a:txBody>
                    <a:bodyPr/>
                    <a:lstStyle/>
                    <a:p>
                      <a:r>
                        <a:rPr lang="en-US" sz="1400" dirty="0" smtClean="0">
                          <a:solidFill>
                            <a:schemeClr val="bg1">
                              <a:lumMod val="95000"/>
                            </a:schemeClr>
                          </a:solidFill>
                        </a:rPr>
                        <a:t>Back to RTW</a:t>
                      </a:r>
                      <a:r>
                        <a:rPr lang="en-US" sz="1400" baseline="0" dirty="0" smtClean="0">
                          <a:solidFill>
                            <a:schemeClr val="bg1">
                              <a:lumMod val="95000"/>
                            </a:schemeClr>
                          </a:solidFill>
                        </a:rPr>
                        <a:t> Home</a:t>
                      </a:r>
                      <a:endParaRPr lang="en-US" sz="1400" dirty="0">
                        <a:solidFill>
                          <a:schemeClr val="bg1">
                            <a:lumMod val="95000"/>
                          </a:schemeClr>
                        </a:solidFill>
                      </a:endParaRPr>
                    </a:p>
                  </a:txBody>
                  <a:tcPr>
                    <a:solidFill>
                      <a:schemeClr val="tx2">
                        <a:lumMod val="60000"/>
                        <a:lumOff val="40000"/>
                      </a:schemeClr>
                    </a:solidFill>
                  </a:tcPr>
                </a:tc>
                <a:tc hMerge="1">
                  <a:txBody>
                    <a:bodyPr/>
                    <a:lstStyle/>
                    <a:p>
                      <a:endParaRPr lang="en-US" sz="1400" dirty="0">
                        <a:solidFill>
                          <a:schemeClr val="bg1">
                            <a:lumMod val="95000"/>
                          </a:schemeClr>
                        </a:solidFill>
                      </a:endParaRPr>
                    </a:p>
                  </a:txBody>
                  <a:tcPr>
                    <a:solidFill>
                      <a:schemeClr val="tx2">
                        <a:lumMod val="60000"/>
                        <a:lumOff val="40000"/>
                      </a:schemeClr>
                    </a:solidFill>
                  </a:tcPr>
                </a:tc>
                <a:tc hMerge="1">
                  <a:txBody>
                    <a:bodyPr/>
                    <a:lstStyle/>
                    <a:p>
                      <a:endParaRPr lang="en-US" sz="1400" dirty="0">
                        <a:solidFill>
                          <a:schemeClr val="bg1">
                            <a:lumMod val="95000"/>
                          </a:schemeClr>
                        </a:solidFill>
                      </a:endParaRPr>
                    </a:p>
                  </a:txBody>
                  <a:tcPr>
                    <a:solidFill>
                      <a:schemeClr val="tx2">
                        <a:lumMod val="60000"/>
                        <a:lumOff val="40000"/>
                      </a:schemeClr>
                    </a:solidFill>
                  </a:tcPr>
                </a:tc>
                <a:tc hMerge="1">
                  <a:txBody>
                    <a:bodyPr/>
                    <a:lstStyle/>
                    <a:p>
                      <a:endParaRPr lang="en-US" sz="1400" dirty="0">
                        <a:solidFill>
                          <a:schemeClr val="bg1">
                            <a:lumMod val="95000"/>
                          </a:schemeClr>
                        </a:solidFill>
                      </a:endParaRPr>
                    </a:p>
                  </a:txBody>
                  <a:tcPr>
                    <a:solidFill>
                      <a:schemeClr val="tx2">
                        <a:lumMod val="60000"/>
                        <a:lumOff val="40000"/>
                      </a:schemeClr>
                    </a:solidFill>
                  </a:tcPr>
                </a:tc>
                <a:tc hMerge="1">
                  <a:txBody>
                    <a:bodyPr/>
                    <a:lstStyle/>
                    <a:p>
                      <a:endParaRPr lang="en-US" sz="1400" dirty="0">
                        <a:solidFill>
                          <a:schemeClr val="bg1">
                            <a:lumMod val="95000"/>
                          </a:schemeClr>
                        </a:solidFill>
                      </a:endParaRPr>
                    </a:p>
                  </a:txBody>
                  <a:tcPr>
                    <a:solidFill>
                      <a:schemeClr val="tx2">
                        <a:lumMod val="60000"/>
                        <a:lumOff val="40000"/>
                      </a:schemeClr>
                    </a:solidFill>
                  </a:tcPr>
                </a:tc>
                <a:tc hMerge="1">
                  <a:txBody>
                    <a:bodyPr/>
                    <a:lstStyle/>
                    <a:p>
                      <a:endParaRPr lang="en-US" sz="1400" dirty="0">
                        <a:solidFill>
                          <a:schemeClr val="bg1">
                            <a:lumMod val="95000"/>
                          </a:schemeClr>
                        </a:solidFill>
                      </a:endParaRPr>
                    </a:p>
                  </a:txBody>
                  <a:tcPr>
                    <a:solidFill>
                      <a:schemeClr val="tx2">
                        <a:lumMod val="60000"/>
                        <a:lumOff val="40000"/>
                      </a:schemeClr>
                    </a:solidFill>
                  </a:tcPr>
                </a:tc>
              </a:tr>
              <a:tr h="464058">
                <a:tc>
                  <a:txBody>
                    <a:bodyPr/>
                    <a:lstStyle/>
                    <a:p>
                      <a:r>
                        <a:rPr lang="en-US" sz="1100" i="0" dirty="0" smtClean="0">
                          <a:solidFill>
                            <a:srgbClr val="00682F"/>
                          </a:solidFill>
                        </a:rPr>
                        <a:t>Mission and Impact</a:t>
                      </a:r>
                    </a:p>
                  </a:txBody>
                  <a:tcPr>
                    <a:solidFill>
                      <a:schemeClr val="tx2">
                        <a:lumMod val="20000"/>
                        <a:lumOff val="80000"/>
                      </a:schemeClr>
                    </a:solidFill>
                  </a:tcPr>
                </a:tc>
                <a:tc rowSpan="7" gridSpan="5">
                  <a:txBody>
                    <a:bodyPr/>
                    <a:lstStyle/>
                    <a:p>
                      <a:endParaRPr lang="en-US" sz="1400" i="0" dirty="0" smtClean="0">
                        <a:solidFill>
                          <a:schemeClr val="tx1"/>
                        </a:solidFill>
                      </a:endParaRPr>
                    </a:p>
                    <a:p>
                      <a:r>
                        <a:rPr lang="en-US" sz="1400" i="0" dirty="0" smtClean="0">
                          <a:solidFill>
                            <a:schemeClr val="tx1"/>
                          </a:solidFill>
                        </a:rPr>
                        <a:t>Text for each corresponding section</a:t>
                      </a:r>
                      <a:r>
                        <a:rPr lang="en-US" sz="1400" i="0" baseline="0" dirty="0" smtClean="0">
                          <a:solidFill>
                            <a:schemeClr val="tx1"/>
                          </a:solidFill>
                        </a:rPr>
                        <a:t> appears in the body. </a:t>
                      </a:r>
                    </a:p>
                    <a:p>
                      <a:endParaRPr lang="en-US" sz="1400" i="0" baseline="0" dirty="0" smtClean="0">
                        <a:solidFill>
                          <a:schemeClr val="tx1"/>
                        </a:solidFill>
                      </a:endParaRPr>
                    </a:p>
                    <a:p>
                      <a:r>
                        <a:rPr lang="en-US" sz="1400" i="0" baseline="0" dirty="0" smtClean="0">
                          <a:solidFill>
                            <a:schemeClr val="tx1"/>
                          </a:solidFill>
                        </a:rPr>
                        <a:t>“Mission and Impact” includes a video player with the most recent About RTW video (see live site for an example). </a:t>
                      </a:r>
                    </a:p>
                    <a:p>
                      <a:endParaRPr lang="en-US" sz="1400" i="0" baseline="0" dirty="0" smtClean="0">
                        <a:solidFill>
                          <a:schemeClr val="tx1"/>
                        </a:solidFill>
                      </a:endParaRPr>
                    </a:p>
                    <a:p>
                      <a:r>
                        <a:rPr lang="en-US" sz="1400" i="0" baseline="0" dirty="0" smtClean="0">
                          <a:solidFill>
                            <a:schemeClr val="tx1"/>
                          </a:solidFill>
                        </a:rPr>
                        <a:t>The text in this section is generally static. I make changes to it about once a month or so just using a basic html editor. If these pages became part of the CMS, that’d be great, but it’s not necessary.</a:t>
                      </a:r>
                      <a:endParaRPr lang="en-US" sz="1200" i="0" baseline="0" dirty="0" smtClean="0">
                        <a:solidFill>
                          <a:schemeClr val="tx1"/>
                        </a:solidFill>
                      </a:endParaRPr>
                    </a:p>
                  </a:txBody>
                  <a:tcPr>
                    <a:noFill/>
                  </a:tcPr>
                </a:tc>
                <a:tc rowSpan="7" hMerge="1">
                  <a:txBody>
                    <a:bodyPr/>
                    <a:lstStyle/>
                    <a:p>
                      <a:endParaRPr lang="en-US" sz="1400" dirty="0"/>
                    </a:p>
                  </a:txBody>
                  <a:tcPr>
                    <a:noFill/>
                  </a:tcPr>
                </a:tc>
                <a:tc rowSpan="7" hMerge="1">
                  <a:txBody>
                    <a:bodyPr/>
                    <a:lstStyle/>
                    <a:p>
                      <a:endParaRPr lang="en-US"/>
                    </a:p>
                  </a:txBody>
                  <a:tcPr/>
                </a:tc>
                <a:tc rowSpan="7" hMerge="1">
                  <a:txBody>
                    <a:bodyPr/>
                    <a:lstStyle/>
                    <a:p>
                      <a:endParaRPr lang="en-US"/>
                    </a:p>
                  </a:txBody>
                  <a:tcPr/>
                </a:tc>
                <a:tc rowSpan="7" hMerge="1">
                  <a:txBody>
                    <a:bodyPr/>
                    <a:lstStyle/>
                    <a:p>
                      <a:endParaRPr lang="en-US"/>
                    </a:p>
                  </a:txBody>
                  <a:tcPr/>
                </a:tc>
              </a:tr>
              <a:tr h="464058">
                <a:tc>
                  <a:txBody>
                    <a:bodyPr/>
                    <a:lstStyle/>
                    <a:p>
                      <a:r>
                        <a:rPr lang="en-US" sz="1100" i="0" dirty="0" smtClean="0">
                          <a:solidFill>
                            <a:srgbClr val="00682F"/>
                          </a:solidFill>
                        </a:rPr>
                        <a:t>Board of Directors</a:t>
                      </a:r>
                    </a:p>
                  </a:txBody>
                  <a:tcPr>
                    <a:solidFill>
                      <a:schemeClr val="tx2">
                        <a:lumMod val="20000"/>
                        <a:lumOff val="80000"/>
                      </a:schemeClr>
                    </a:solidFill>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464058">
                <a:tc>
                  <a:txBody>
                    <a:bodyPr/>
                    <a:lstStyle/>
                    <a:p>
                      <a:r>
                        <a:rPr lang="en-US" sz="1100" i="0" dirty="0" smtClean="0">
                          <a:solidFill>
                            <a:srgbClr val="00682F"/>
                          </a:solidFill>
                        </a:rPr>
                        <a:t>Partners</a:t>
                      </a:r>
                    </a:p>
                  </a:txBody>
                  <a:tcPr>
                    <a:solidFill>
                      <a:schemeClr val="tx2">
                        <a:lumMod val="20000"/>
                        <a:lumOff val="80000"/>
                      </a:schemeClr>
                    </a:solidFill>
                  </a:tcPr>
                </a:tc>
                <a:tc gridSpan="5" vMerge="1">
                  <a:txBody>
                    <a:bodyPr/>
                    <a:lstStyle/>
                    <a:p>
                      <a:endParaRPr lang="en-US" sz="1400" i="0" dirty="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464058">
                <a:tc>
                  <a:txBody>
                    <a:bodyPr/>
                    <a:lstStyle/>
                    <a:p>
                      <a:r>
                        <a:rPr lang="en-US" sz="1100" i="0" dirty="0" smtClean="0">
                          <a:solidFill>
                            <a:srgbClr val="00682F"/>
                          </a:solidFill>
                        </a:rPr>
                        <a:t>Donors</a:t>
                      </a:r>
                      <a:endParaRPr lang="en-US" sz="1100" i="0" dirty="0">
                        <a:solidFill>
                          <a:srgbClr val="00682F"/>
                        </a:solidFill>
                      </a:endParaRPr>
                    </a:p>
                  </a:txBody>
                  <a:tcPr>
                    <a:solidFill>
                      <a:schemeClr val="tx2">
                        <a:lumMod val="20000"/>
                        <a:lumOff val="80000"/>
                      </a:schemeClr>
                    </a:solidFill>
                  </a:tcPr>
                </a:tc>
                <a:tc gridSpan="5" vMerge="1">
                  <a:txBody>
                    <a:bodyPr/>
                    <a:lstStyle/>
                    <a:p>
                      <a:endParaRPr lang="en-US" sz="1400" i="0" dirty="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464058">
                <a:tc>
                  <a:txBody>
                    <a:bodyPr/>
                    <a:lstStyle/>
                    <a:p>
                      <a:r>
                        <a:rPr lang="en-US" sz="1100" i="0" dirty="0" smtClean="0">
                          <a:solidFill>
                            <a:srgbClr val="00682F"/>
                          </a:solidFill>
                        </a:rPr>
                        <a:t>Support</a:t>
                      </a:r>
                      <a:r>
                        <a:rPr lang="en-US" sz="1100" i="0" baseline="0" dirty="0" smtClean="0">
                          <a:solidFill>
                            <a:srgbClr val="00682F"/>
                          </a:solidFill>
                        </a:rPr>
                        <a:t> RTW</a:t>
                      </a:r>
                      <a:endParaRPr lang="en-US" sz="1100" i="0" dirty="0">
                        <a:solidFill>
                          <a:srgbClr val="00682F"/>
                        </a:solidFill>
                      </a:endParaRPr>
                    </a:p>
                  </a:txBody>
                  <a:tcPr>
                    <a:solidFill>
                      <a:schemeClr val="tx2">
                        <a:lumMod val="20000"/>
                        <a:lumOff val="80000"/>
                      </a:schemeClr>
                    </a:solidFill>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464058">
                <a:tc>
                  <a:txBody>
                    <a:bodyPr/>
                    <a:lstStyle/>
                    <a:p>
                      <a:r>
                        <a:rPr lang="en-US" sz="1100" i="0" dirty="0" smtClean="0">
                          <a:solidFill>
                            <a:srgbClr val="00682F"/>
                          </a:solidFill>
                        </a:rPr>
                        <a:t>Press</a:t>
                      </a:r>
                      <a:endParaRPr lang="en-US" sz="1100" i="0" dirty="0">
                        <a:solidFill>
                          <a:srgbClr val="00682F"/>
                        </a:solidFill>
                      </a:endParaRPr>
                    </a:p>
                  </a:txBody>
                  <a:tcPr>
                    <a:solidFill>
                      <a:schemeClr val="tx2">
                        <a:lumMod val="20000"/>
                        <a:lumOff val="80000"/>
                      </a:schemeClr>
                    </a:solidFill>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686788">
                <a:tc>
                  <a:txBody>
                    <a:bodyPr/>
                    <a:lstStyle/>
                    <a:p>
                      <a:endParaRPr lang="en-US" sz="1400" i="0" dirty="0"/>
                    </a:p>
                  </a:txBody>
                  <a:tcPr/>
                </a:tc>
                <a:tc gridSpan="5" vMerge="1">
                  <a:txBody>
                    <a:bodyPr/>
                    <a:lstStyle/>
                    <a:p>
                      <a:endParaRPr lang="en-US" sz="1400" i="0" dirty="0" smtClean="0"/>
                    </a:p>
                  </a:txBody>
                  <a:tcPr>
                    <a:noFill/>
                  </a:tcPr>
                </a:tc>
                <a:tc hMerge="1" vMerge="1">
                  <a:txBody>
                    <a:bodyPr/>
                    <a:lstStyle/>
                    <a:p>
                      <a:endParaRPr lang="en-US" sz="1400" i="0" dirty="0">
                        <a:solidFill>
                          <a:srgbClr val="FF0000"/>
                        </a:solidFill>
                      </a:endParaRPr>
                    </a:p>
                  </a:txBody>
                  <a:tcPr>
                    <a:noFill/>
                  </a:tcPr>
                </a:tc>
                <a:tc hMerge="1" vMerge="1">
                  <a:txBody>
                    <a:bodyPr/>
                    <a:lstStyle/>
                    <a:p>
                      <a:endParaRPr lang="en-US" sz="1400" dirty="0"/>
                    </a:p>
                  </a:txBody>
                  <a:tcPr/>
                </a:tc>
                <a:tc hMerge="1" vMerge="1">
                  <a:txBody>
                    <a:bodyPr/>
                    <a:lstStyle/>
                    <a:p>
                      <a:endParaRPr lang="en-US" sz="1400" dirty="0"/>
                    </a:p>
                  </a:txBody>
                  <a:tcPr/>
                </a:tc>
                <a:tc hMerge="1" vMerge="1">
                  <a:txBody>
                    <a:bodyPr/>
                    <a:lstStyle/>
                    <a:p>
                      <a:endParaRPr lang="en-US" sz="1400" dirty="0"/>
                    </a:p>
                  </a:txBody>
                  <a:tcPr/>
                </a:tc>
              </a:tr>
              <a:tr h="686788">
                <a:tc gridSpan="6">
                  <a:txBody>
                    <a:bodyPr/>
                    <a:lstStyle/>
                    <a:p>
                      <a:pPr algn="ctr"/>
                      <a:r>
                        <a:rPr lang="en-US" sz="1400" u="sng" dirty="0" smtClean="0">
                          <a:solidFill>
                            <a:srgbClr val="0000FF"/>
                          </a:solidFill>
                        </a:rPr>
                        <a:t>About Us</a:t>
                      </a:r>
                      <a:r>
                        <a:rPr lang="en-US" sz="1400" baseline="0" dirty="0" smtClean="0">
                          <a:solidFill>
                            <a:srgbClr val="0000FF"/>
                          </a:solidFill>
                        </a:rPr>
                        <a:t>    </a:t>
                      </a:r>
                      <a:r>
                        <a:rPr lang="en-US" sz="1400" u="sng" baseline="0" dirty="0" smtClean="0">
                          <a:solidFill>
                            <a:srgbClr val="0000FF"/>
                          </a:solidFill>
                        </a:rPr>
                        <a:t>Contact Us</a:t>
                      </a:r>
                      <a:r>
                        <a:rPr lang="en-US" sz="1400" baseline="0" dirty="0" smtClean="0">
                          <a:solidFill>
                            <a:srgbClr val="0000FF"/>
                          </a:solidFill>
                        </a:rPr>
                        <a:t>    </a:t>
                      </a:r>
                      <a:r>
                        <a:rPr lang="en-US" sz="1400" u="sng" baseline="0" dirty="0" smtClean="0">
                          <a:solidFill>
                            <a:srgbClr val="0000FF"/>
                          </a:solidFill>
                        </a:rPr>
                        <a:t>Privacy Policy</a:t>
                      </a:r>
                      <a:r>
                        <a:rPr lang="en-US" sz="1400" baseline="0" dirty="0" smtClean="0">
                          <a:solidFill>
                            <a:srgbClr val="0000FF"/>
                          </a:solidFill>
                        </a:rPr>
                        <a:t> </a:t>
                      </a:r>
                    </a:p>
                    <a:p>
                      <a:pPr algn="r"/>
                      <a:r>
                        <a:rPr lang="en-US" sz="1400" u="sng" baseline="0" dirty="0" smtClean="0">
                          <a:solidFill>
                            <a:srgbClr val="00682F"/>
                          </a:solidFill>
                        </a:rPr>
                        <a:t>Play GeoGames</a:t>
                      </a:r>
                      <a:endParaRPr lang="en-US" sz="1400" u="sng" dirty="0">
                        <a:solidFill>
                          <a:srgbClr val="00682F"/>
                        </a:solidFill>
                      </a:endParaRPr>
                    </a:p>
                  </a:txBody>
                  <a:tcPr/>
                </a:tc>
                <a:tc hMerge="1">
                  <a:txBody>
                    <a:bodyPr/>
                    <a:lstStyle/>
                    <a:p>
                      <a:endParaRPr lang="en-US" sz="1400" dirty="0"/>
                    </a:p>
                  </a:txBody>
                  <a:tcPr>
                    <a:noFill/>
                  </a:tcPr>
                </a:tc>
                <a:tc hMerge="1">
                  <a:txBody>
                    <a:bodyPr/>
                    <a:lstStyle/>
                    <a:p>
                      <a:endParaRPr lang="en-US" sz="1400" dirty="0"/>
                    </a:p>
                  </a:txBody>
                  <a:tcPr>
                    <a:no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bl>
          </a:graphicData>
        </a:graphic>
      </p:graphicFrame>
      <p:pic>
        <p:nvPicPr>
          <p:cNvPr id="3" name="Picture 2" descr="RTWLogo_4c_Small_Tagline.jpg"/>
          <p:cNvPicPr>
            <a:picLocks noChangeAspect="1"/>
          </p:cNvPicPr>
          <p:nvPr/>
        </p:nvPicPr>
        <p:blipFill>
          <a:blip r:embed="rId2" cstate="print"/>
          <a:stretch>
            <a:fillRect/>
          </a:stretch>
        </p:blipFill>
        <p:spPr>
          <a:xfrm>
            <a:off x="533400" y="932688"/>
            <a:ext cx="914400" cy="877824"/>
          </a:xfrm>
          <a:prstGeom prst="rect">
            <a:avLst/>
          </a:prstGeom>
        </p:spPr>
      </p:pic>
      <p:sp>
        <p:nvSpPr>
          <p:cNvPr id="4" name="TextBox 3"/>
          <p:cNvSpPr txBox="1"/>
          <p:nvPr/>
        </p:nvSpPr>
        <p:spPr>
          <a:xfrm>
            <a:off x="152400" y="152400"/>
            <a:ext cx="8686800" cy="307777"/>
          </a:xfrm>
          <a:prstGeom prst="rect">
            <a:avLst/>
          </a:prstGeom>
          <a:noFill/>
        </p:spPr>
        <p:txBody>
          <a:bodyPr wrap="square" rtlCol="0">
            <a:spAutoFit/>
          </a:bodyPr>
          <a:lstStyle/>
          <a:p>
            <a:r>
              <a:rPr lang="en-US" sz="1400" dirty="0" smtClean="0"/>
              <a:t>About RTW</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1072</Words>
  <Application>Microsoft Office PowerPoint</Application>
  <PresentationFormat>On-screen Show (4:3)</PresentationFormat>
  <Paragraphs>158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Reach the World.org Public Site</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Reach the World.org Public Site Wireframe</dc:title>
  <dc:creator>Heather Halstead</dc:creator>
  <cp:lastModifiedBy>Heather Halstead</cp:lastModifiedBy>
  <cp:revision>43</cp:revision>
  <dcterms:created xsi:type="dcterms:W3CDTF">2010-08-12T15:33:48Z</dcterms:created>
  <dcterms:modified xsi:type="dcterms:W3CDTF">2010-08-13T20:44:12Z</dcterms:modified>
</cp:coreProperties>
</file>