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37"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(5).csv]Sheet2!PivotTable4</c:name>
    <c:fmtId val="6"/>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latin typeface="Times New Roman" panose="02020603050405020304" pitchFamily="18" charset="0"/>
                <a:cs typeface="Times New Roman" panose="02020603050405020304" pitchFamily="18" charset="0"/>
              </a:rPr>
              <a:t>A</a:t>
            </a:r>
            <a:r>
              <a:rPr lang="en-US" dirty="0"/>
              <a:t> </a:t>
            </a:r>
            <a:r>
              <a:rPr lang="en-US" sz="1400" dirty="0"/>
              <a:t>graph showing the  comparison between the number of movies rented out by the different stores in the various months</a:t>
            </a:r>
          </a:p>
        </c:rich>
      </c:tx>
      <c:layout>
        <c:manualLayout>
          <c:xMode val="edge"/>
          <c:yMode val="edge"/>
          <c:x val="0.13250796923029082"/>
          <c:y val="4.1909047083400297E-4"/>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VI"/>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9226560410518638E-2"/>
          <c:y val="0.12398601232247781"/>
          <c:w val="0.77757251846109909"/>
          <c:h val="0.63562702698416473"/>
        </c:manualLayout>
      </c:layout>
      <c:barChart>
        <c:barDir val="col"/>
        <c:grouping val="clustered"/>
        <c:varyColors val="0"/>
        <c:ser>
          <c:idx val="0"/>
          <c:order val="0"/>
          <c:tx>
            <c:strRef>
              <c:f>Sheet2!$B$3:$B$4</c:f>
              <c:strCache>
                <c:ptCount val="1"/>
                <c:pt idx="0">
                  <c: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VI"/>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multiLvlStrRef>
              <c:f>Sheet2!$A$5:$A$12</c:f>
              <c:multiLvlStrCache>
                <c:ptCount val="5"/>
                <c:lvl>
                  <c:pt idx="0">
                    <c:v>5</c:v>
                  </c:pt>
                  <c:pt idx="1">
                    <c:v>6</c:v>
                  </c:pt>
                  <c:pt idx="2">
                    <c:v>7</c:v>
                  </c:pt>
                  <c:pt idx="3">
                    <c:v>8</c:v>
                  </c:pt>
                  <c:pt idx="4">
                    <c:v>2</c:v>
                  </c:pt>
                </c:lvl>
                <c:lvl>
                  <c:pt idx="0">
                    <c:v>2005</c:v>
                  </c:pt>
                  <c:pt idx="4">
                    <c:v>2006</c:v>
                  </c:pt>
                </c:lvl>
              </c:multiLvlStrCache>
            </c:multiLvlStrRef>
          </c:cat>
          <c:val>
            <c:numRef>
              <c:f>Sheet2!$B$5:$B$12</c:f>
              <c:numCache>
                <c:formatCode>General</c:formatCode>
                <c:ptCount val="5"/>
                <c:pt idx="0">
                  <c:v>558</c:v>
                </c:pt>
                <c:pt idx="1">
                  <c:v>1163</c:v>
                </c:pt>
                <c:pt idx="2">
                  <c:v>3342</c:v>
                </c:pt>
                <c:pt idx="3">
                  <c:v>2892</c:v>
                </c:pt>
                <c:pt idx="4">
                  <c:v>85</c:v>
                </c:pt>
              </c:numCache>
            </c:numRef>
          </c:val>
          <c:extLst>
            <c:ext xmlns:c16="http://schemas.microsoft.com/office/drawing/2014/chart" uri="{C3380CC4-5D6E-409C-BE32-E72D297353CC}">
              <c16:uniqueId val="{00000000-4985-4230-95DC-D14B183DE6B2}"/>
            </c:ext>
          </c:extLst>
        </c:ser>
        <c:ser>
          <c:idx val="1"/>
          <c:order val="1"/>
          <c:tx>
            <c:strRef>
              <c:f>Sheet2!$C$3:$C$4</c:f>
              <c:strCache>
                <c:ptCount val="1"/>
                <c:pt idx="0">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VI"/>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multiLvlStrRef>
              <c:f>Sheet2!$A$5:$A$12</c:f>
              <c:multiLvlStrCache>
                <c:ptCount val="5"/>
                <c:lvl>
                  <c:pt idx="0">
                    <c:v>5</c:v>
                  </c:pt>
                  <c:pt idx="1">
                    <c:v>6</c:v>
                  </c:pt>
                  <c:pt idx="2">
                    <c:v>7</c:v>
                  </c:pt>
                  <c:pt idx="3">
                    <c:v>8</c:v>
                  </c:pt>
                  <c:pt idx="4">
                    <c:v>2</c:v>
                  </c:pt>
                </c:lvl>
                <c:lvl>
                  <c:pt idx="0">
                    <c:v>2005</c:v>
                  </c:pt>
                  <c:pt idx="4">
                    <c:v>2006</c:v>
                  </c:pt>
                </c:lvl>
              </c:multiLvlStrCache>
            </c:multiLvlStrRef>
          </c:cat>
          <c:val>
            <c:numRef>
              <c:f>Sheet2!$C$5:$C$12</c:f>
              <c:numCache>
                <c:formatCode>General</c:formatCode>
                <c:ptCount val="5"/>
                <c:pt idx="0">
                  <c:v>598</c:v>
                </c:pt>
                <c:pt idx="1">
                  <c:v>1148</c:v>
                </c:pt>
                <c:pt idx="2">
                  <c:v>3367</c:v>
                </c:pt>
                <c:pt idx="3">
                  <c:v>2794</c:v>
                </c:pt>
                <c:pt idx="4">
                  <c:v>97</c:v>
                </c:pt>
              </c:numCache>
            </c:numRef>
          </c:val>
          <c:extLst>
            <c:ext xmlns:c16="http://schemas.microsoft.com/office/drawing/2014/chart" uri="{C3380CC4-5D6E-409C-BE32-E72D297353CC}">
              <c16:uniqueId val="{00000001-4985-4230-95DC-D14B183DE6B2}"/>
            </c:ext>
          </c:extLst>
        </c:ser>
        <c:dLbls>
          <c:dLblPos val="outEnd"/>
          <c:showLegendKey val="0"/>
          <c:showVal val="1"/>
          <c:showCatName val="0"/>
          <c:showSerName val="0"/>
          <c:showPercent val="0"/>
          <c:showBubbleSize val="0"/>
        </c:dLbls>
        <c:gapWidth val="100"/>
        <c:overlap val="-24"/>
        <c:axId val="500567712"/>
        <c:axId val="500572632"/>
      </c:barChart>
      <c:catAx>
        <c:axId val="50056771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Year and month</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VI"/>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VI"/>
          </a:p>
        </c:txPr>
        <c:crossAx val="500572632"/>
        <c:crosses val="autoZero"/>
        <c:auto val="1"/>
        <c:lblAlgn val="ctr"/>
        <c:lblOffset val="100"/>
        <c:noMultiLvlLbl val="0"/>
      </c:catAx>
      <c:valAx>
        <c:axId val="50057263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Count of movies rented out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VI"/>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VI"/>
          </a:p>
        </c:txPr>
        <c:crossAx val="500567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V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I"/>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(6).csv]Sheet1!PivotTable14</c:name>
    <c:fmtId val="4"/>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A graph showing the payments made by the top ten customers and the number of movies they rent monthly </a:t>
            </a:r>
          </a:p>
        </c:rich>
      </c:tx>
      <c:layout>
        <c:manualLayout>
          <c:xMode val="edge"/>
          <c:yMode val="edge"/>
          <c:x val="0.14990354562570138"/>
          <c:y val="2.7010082875658006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VI"/>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0959687731341278E-2"/>
          <c:y val="0.11826907803671514"/>
          <c:w val="0.84193759680216662"/>
          <c:h val="0.3153094768053129"/>
        </c:manualLayout>
      </c:layout>
      <c:barChart>
        <c:barDir val="col"/>
        <c:grouping val="clustered"/>
        <c:varyColors val="0"/>
        <c:ser>
          <c:idx val="0"/>
          <c:order val="0"/>
          <c:tx>
            <c:strRef>
              <c:f>Sheet1!$B$3</c:f>
              <c:strCache>
                <c:ptCount val="1"/>
                <c:pt idx="0">
                  <c:v>Sum of pay_amount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Sheet1!$A$4:$A$48</c:f>
              <c:multiLvlStrCache>
                <c:ptCount val="34"/>
                <c:lvl>
                  <c:pt idx="0">
                    <c:v>2007-02-01T00:00:00.000Z</c:v>
                  </c:pt>
                  <c:pt idx="1">
                    <c:v>2007-03-01T00:00:00.000Z</c:v>
                  </c:pt>
                  <c:pt idx="2">
                    <c:v>2007-04-01T00:00:00.000Z</c:v>
                  </c:pt>
                  <c:pt idx="3">
                    <c:v>2007-05-01T00:00:00.000Z</c:v>
                  </c:pt>
                  <c:pt idx="4">
                    <c:v>2007-02-01T00:00:00.000Z</c:v>
                  </c:pt>
                  <c:pt idx="5">
                    <c:v>2007-03-01T00:00:00.000Z</c:v>
                  </c:pt>
                  <c:pt idx="6">
                    <c:v>2007-04-01T00:00:00.000Z</c:v>
                  </c:pt>
                  <c:pt idx="7">
                    <c:v>2007-02-01T00:00:00.000Z</c:v>
                  </c:pt>
                  <c:pt idx="8">
                    <c:v>2007-03-01T00:00:00.000Z</c:v>
                  </c:pt>
                  <c:pt idx="9">
                    <c:v>2007-04-01T00:00:00.000Z</c:v>
                  </c:pt>
                  <c:pt idx="10">
                    <c:v>2007-05-01T00:00:00.000Z</c:v>
                  </c:pt>
                  <c:pt idx="11">
                    <c:v>2007-02-01T00:00:00.000Z</c:v>
                  </c:pt>
                  <c:pt idx="12">
                    <c:v>2007-03-01T00:00:00.000Z</c:v>
                  </c:pt>
                  <c:pt idx="13">
                    <c:v>2007-04-01T00:00:00.000Z</c:v>
                  </c:pt>
                  <c:pt idx="14">
                    <c:v>2007-02-01T00:00:00.000Z</c:v>
                  </c:pt>
                  <c:pt idx="15">
                    <c:v>2007-03-01T00:00:00.000Z</c:v>
                  </c:pt>
                  <c:pt idx="16">
                    <c:v>2007-04-01T00:00:00.000Z</c:v>
                  </c:pt>
                  <c:pt idx="17">
                    <c:v>2007-02-01T00:00:00.000Z</c:v>
                  </c:pt>
                  <c:pt idx="18">
                    <c:v>2007-03-01T00:00:00.000Z</c:v>
                  </c:pt>
                  <c:pt idx="19">
                    <c:v>2007-04-01T00:00:00.000Z</c:v>
                  </c:pt>
                  <c:pt idx="20">
                    <c:v>2007-05-01T00:00:00.000Z</c:v>
                  </c:pt>
                  <c:pt idx="21">
                    <c:v>2007-02-01T00:00:00.000Z</c:v>
                  </c:pt>
                  <c:pt idx="22">
                    <c:v>2007-03-01T00:00:00.000Z</c:v>
                  </c:pt>
                  <c:pt idx="23">
                    <c:v>2007-04-01T00:00:00.000Z</c:v>
                  </c:pt>
                  <c:pt idx="24">
                    <c:v>2007-05-01T00:00:00.000Z</c:v>
                  </c:pt>
                  <c:pt idx="25">
                    <c:v>2007-02-01T00:00:00.000Z</c:v>
                  </c:pt>
                  <c:pt idx="26">
                    <c:v>2007-03-01T00:00:00.000Z</c:v>
                  </c:pt>
                  <c:pt idx="27">
                    <c:v>2007-04-01T00:00:00.000Z</c:v>
                  </c:pt>
                  <c:pt idx="28">
                    <c:v>2007-02-01T00:00:00.000Z</c:v>
                  </c:pt>
                  <c:pt idx="29">
                    <c:v>2007-03-01T00:00:00.000Z</c:v>
                  </c:pt>
                  <c:pt idx="30">
                    <c:v>2007-04-01T00:00:00.000Z</c:v>
                  </c:pt>
                  <c:pt idx="31">
                    <c:v>2007-02-01T00:00:00.000Z</c:v>
                  </c:pt>
                  <c:pt idx="32">
                    <c:v>2007-03-01T00:00:00.000Z</c:v>
                  </c:pt>
                  <c:pt idx="33">
                    <c:v>2007-04-01T00:00:00.000Z</c:v>
                  </c:pt>
                </c:lvl>
                <c:lvl>
                  <c:pt idx="0">
                    <c:v>Ana Bradley</c:v>
                  </c:pt>
                  <c:pt idx="4">
                    <c:v>Clara Shaw</c:v>
                  </c:pt>
                  <c:pt idx="7">
                    <c:v>Curtis Irby</c:v>
                  </c:pt>
                  <c:pt idx="11">
                    <c:v>Eleanor Hunt</c:v>
                  </c:pt>
                  <c:pt idx="14">
                    <c:v>Karl Seal</c:v>
                  </c:pt>
                  <c:pt idx="17">
                    <c:v>Marcia Dean</c:v>
                  </c:pt>
                  <c:pt idx="21">
                    <c:v>Marion Snyder</c:v>
                  </c:pt>
                  <c:pt idx="25">
                    <c:v>Mike Way</c:v>
                  </c:pt>
                  <c:pt idx="28">
                    <c:v>Rhonda Kennedy</c:v>
                  </c:pt>
                  <c:pt idx="31">
                    <c:v>Tommy Collazo</c:v>
                  </c:pt>
                </c:lvl>
              </c:multiLvlStrCache>
            </c:multiLvlStrRef>
          </c:cat>
          <c:val>
            <c:numRef>
              <c:f>Sheet1!$B$4:$B$48</c:f>
              <c:numCache>
                <c:formatCode>General</c:formatCode>
                <c:ptCount val="34"/>
                <c:pt idx="0">
                  <c:v>19.96</c:v>
                </c:pt>
                <c:pt idx="1">
                  <c:v>71.84</c:v>
                </c:pt>
                <c:pt idx="2">
                  <c:v>72.88</c:v>
                </c:pt>
                <c:pt idx="3">
                  <c:v>2.99</c:v>
                </c:pt>
                <c:pt idx="4">
                  <c:v>22.94</c:v>
                </c:pt>
                <c:pt idx="5">
                  <c:v>72.84</c:v>
                </c:pt>
                <c:pt idx="6">
                  <c:v>93.82</c:v>
                </c:pt>
                <c:pt idx="7">
                  <c:v>22.94</c:v>
                </c:pt>
                <c:pt idx="8">
                  <c:v>86.83</c:v>
                </c:pt>
                <c:pt idx="9">
                  <c:v>54.86</c:v>
                </c:pt>
                <c:pt idx="10">
                  <c:v>2.99</c:v>
                </c:pt>
                <c:pt idx="11">
                  <c:v>22.95</c:v>
                </c:pt>
                <c:pt idx="12">
                  <c:v>87.82</c:v>
                </c:pt>
                <c:pt idx="13">
                  <c:v>100.78</c:v>
                </c:pt>
                <c:pt idx="14">
                  <c:v>41.91</c:v>
                </c:pt>
                <c:pt idx="15">
                  <c:v>76.87</c:v>
                </c:pt>
                <c:pt idx="16">
                  <c:v>89.8</c:v>
                </c:pt>
                <c:pt idx="17">
                  <c:v>37.92</c:v>
                </c:pt>
                <c:pt idx="18">
                  <c:v>53.9</c:v>
                </c:pt>
                <c:pt idx="19">
                  <c:v>73.8</c:v>
                </c:pt>
                <c:pt idx="20">
                  <c:v>0.99</c:v>
                </c:pt>
                <c:pt idx="21">
                  <c:v>44.92</c:v>
                </c:pt>
                <c:pt idx="22">
                  <c:v>58.88</c:v>
                </c:pt>
                <c:pt idx="23">
                  <c:v>85.82</c:v>
                </c:pt>
                <c:pt idx="24">
                  <c:v>4.99</c:v>
                </c:pt>
                <c:pt idx="25">
                  <c:v>35.94</c:v>
                </c:pt>
                <c:pt idx="26">
                  <c:v>64.849999999999994</c:v>
                </c:pt>
                <c:pt idx="27">
                  <c:v>61.88</c:v>
                </c:pt>
                <c:pt idx="28">
                  <c:v>19.96</c:v>
                </c:pt>
                <c:pt idx="29">
                  <c:v>74.849999999999994</c:v>
                </c:pt>
                <c:pt idx="30">
                  <c:v>96.81</c:v>
                </c:pt>
                <c:pt idx="31">
                  <c:v>25.93</c:v>
                </c:pt>
                <c:pt idx="32">
                  <c:v>67.88</c:v>
                </c:pt>
                <c:pt idx="33">
                  <c:v>89.82</c:v>
                </c:pt>
              </c:numCache>
            </c:numRef>
          </c:val>
          <c:extLst>
            <c:ext xmlns:c16="http://schemas.microsoft.com/office/drawing/2014/chart" uri="{C3380CC4-5D6E-409C-BE32-E72D297353CC}">
              <c16:uniqueId val="{00000000-4AC4-44EA-AE4F-4DB4E3048436}"/>
            </c:ext>
          </c:extLst>
        </c:ser>
        <c:dLbls>
          <c:showLegendKey val="0"/>
          <c:showVal val="0"/>
          <c:showCatName val="0"/>
          <c:showSerName val="0"/>
          <c:showPercent val="0"/>
          <c:showBubbleSize val="0"/>
        </c:dLbls>
        <c:gapWidth val="219"/>
        <c:overlap val="-27"/>
        <c:axId val="500596248"/>
        <c:axId val="500573616"/>
      </c:barChart>
      <c:lineChart>
        <c:grouping val="standard"/>
        <c:varyColors val="0"/>
        <c:ser>
          <c:idx val="1"/>
          <c:order val="1"/>
          <c:tx>
            <c:strRef>
              <c:f>Sheet1!$C$3</c:f>
              <c:strCache>
                <c:ptCount val="1"/>
                <c:pt idx="0">
                  <c:v>Sum of pay_counterpermonth</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multiLvlStrRef>
              <c:f>Sheet1!$A$4:$A$48</c:f>
              <c:multiLvlStrCache>
                <c:ptCount val="34"/>
                <c:lvl>
                  <c:pt idx="0">
                    <c:v>2007-02-01T00:00:00.000Z</c:v>
                  </c:pt>
                  <c:pt idx="1">
                    <c:v>2007-03-01T00:00:00.000Z</c:v>
                  </c:pt>
                  <c:pt idx="2">
                    <c:v>2007-04-01T00:00:00.000Z</c:v>
                  </c:pt>
                  <c:pt idx="3">
                    <c:v>2007-05-01T00:00:00.000Z</c:v>
                  </c:pt>
                  <c:pt idx="4">
                    <c:v>2007-02-01T00:00:00.000Z</c:v>
                  </c:pt>
                  <c:pt idx="5">
                    <c:v>2007-03-01T00:00:00.000Z</c:v>
                  </c:pt>
                  <c:pt idx="6">
                    <c:v>2007-04-01T00:00:00.000Z</c:v>
                  </c:pt>
                  <c:pt idx="7">
                    <c:v>2007-02-01T00:00:00.000Z</c:v>
                  </c:pt>
                  <c:pt idx="8">
                    <c:v>2007-03-01T00:00:00.000Z</c:v>
                  </c:pt>
                  <c:pt idx="9">
                    <c:v>2007-04-01T00:00:00.000Z</c:v>
                  </c:pt>
                  <c:pt idx="10">
                    <c:v>2007-05-01T00:00:00.000Z</c:v>
                  </c:pt>
                  <c:pt idx="11">
                    <c:v>2007-02-01T00:00:00.000Z</c:v>
                  </c:pt>
                  <c:pt idx="12">
                    <c:v>2007-03-01T00:00:00.000Z</c:v>
                  </c:pt>
                  <c:pt idx="13">
                    <c:v>2007-04-01T00:00:00.000Z</c:v>
                  </c:pt>
                  <c:pt idx="14">
                    <c:v>2007-02-01T00:00:00.000Z</c:v>
                  </c:pt>
                  <c:pt idx="15">
                    <c:v>2007-03-01T00:00:00.000Z</c:v>
                  </c:pt>
                  <c:pt idx="16">
                    <c:v>2007-04-01T00:00:00.000Z</c:v>
                  </c:pt>
                  <c:pt idx="17">
                    <c:v>2007-02-01T00:00:00.000Z</c:v>
                  </c:pt>
                  <c:pt idx="18">
                    <c:v>2007-03-01T00:00:00.000Z</c:v>
                  </c:pt>
                  <c:pt idx="19">
                    <c:v>2007-04-01T00:00:00.000Z</c:v>
                  </c:pt>
                  <c:pt idx="20">
                    <c:v>2007-05-01T00:00:00.000Z</c:v>
                  </c:pt>
                  <c:pt idx="21">
                    <c:v>2007-02-01T00:00:00.000Z</c:v>
                  </c:pt>
                  <c:pt idx="22">
                    <c:v>2007-03-01T00:00:00.000Z</c:v>
                  </c:pt>
                  <c:pt idx="23">
                    <c:v>2007-04-01T00:00:00.000Z</c:v>
                  </c:pt>
                  <c:pt idx="24">
                    <c:v>2007-05-01T00:00:00.000Z</c:v>
                  </c:pt>
                  <c:pt idx="25">
                    <c:v>2007-02-01T00:00:00.000Z</c:v>
                  </c:pt>
                  <c:pt idx="26">
                    <c:v>2007-03-01T00:00:00.000Z</c:v>
                  </c:pt>
                  <c:pt idx="27">
                    <c:v>2007-04-01T00:00:00.000Z</c:v>
                  </c:pt>
                  <c:pt idx="28">
                    <c:v>2007-02-01T00:00:00.000Z</c:v>
                  </c:pt>
                  <c:pt idx="29">
                    <c:v>2007-03-01T00:00:00.000Z</c:v>
                  </c:pt>
                  <c:pt idx="30">
                    <c:v>2007-04-01T00:00:00.000Z</c:v>
                  </c:pt>
                  <c:pt idx="31">
                    <c:v>2007-02-01T00:00:00.000Z</c:v>
                  </c:pt>
                  <c:pt idx="32">
                    <c:v>2007-03-01T00:00:00.000Z</c:v>
                  </c:pt>
                  <c:pt idx="33">
                    <c:v>2007-04-01T00:00:00.000Z</c:v>
                  </c:pt>
                </c:lvl>
                <c:lvl>
                  <c:pt idx="0">
                    <c:v>Ana Bradley</c:v>
                  </c:pt>
                  <c:pt idx="4">
                    <c:v>Clara Shaw</c:v>
                  </c:pt>
                  <c:pt idx="7">
                    <c:v>Curtis Irby</c:v>
                  </c:pt>
                  <c:pt idx="11">
                    <c:v>Eleanor Hunt</c:v>
                  </c:pt>
                  <c:pt idx="14">
                    <c:v>Karl Seal</c:v>
                  </c:pt>
                  <c:pt idx="17">
                    <c:v>Marcia Dean</c:v>
                  </c:pt>
                  <c:pt idx="21">
                    <c:v>Marion Snyder</c:v>
                  </c:pt>
                  <c:pt idx="25">
                    <c:v>Mike Way</c:v>
                  </c:pt>
                  <c:pt idx="28">
                    <c:v>Rhonda Kennedy</c:v>
                  </c:pt>
                  <c:pt idx="31">
                    <c:v>Tommy Collazo</c:v>
                  </c:pt>
                </c:lvl>
              </c:multiLvlStrCache>
            </c:multiLvlStrRef>
          </c:cat>
          <c:val>
            <c:numRef>
              <c:f>Sheet1!$C$4:$C$48</c:f>
              <c:numCache>
                <c:formatCode>General</c:formatCode>
                <c:ptCount val="34"/>
                <c:pt idx="0">
                  <c:v>4</c:v>
                </c:pt>
                <c:pt idx="1">
                  <c:v>16</c:v>
                </c:pt>
                <c:pt idx="2">
                  <c:v>12</c:v>
                </c:pt>
                <c:pt idx="3">
                  <c:v>1</c:v>
                </c:pt>
                <c:pt idx="4">
                  <c:v>6</c:v>
                </c:pt>
                <c:pt idx="5">
                  <c:v>16</c:v>
                </c:pt>
                <c:pt idx="6">
                  <c:v>18</c:v>
                </c:pt>
                <c:pt idx="7">
                  <c:v>6</c:v>
                </c:pt>
                <c:pt idx="8">
                  <c:v>17</c:v>
                </c:pt>
                <c:pt idx="9">
                  <c:v>14</c:v>
                </c:pt>
                <c:pt idx="10">
                  <c:v>1</c:v>
                </c:pt>
                <c:pt idx="11">
                  <c:v>5</c:v>
                </c:pt>
                <c:pt idx="12">
                  <c:v>18</c:v>
                </c:pt>
                <c:pt idx="13">
                  <c:v>22</c:v>
                </c:pt>
                <c:pt idx="14">
                  <c:v>9</c:v>
                </c:pt>
                <c:pt idx="15">
                  <c:v>13</c:v>
                </c:pt>
                <c:pt idx="16">
                  <c:v>20</c:v>
                </c:pt>
                <c:pt idx="17">
                  <c:v>8</c:v>
                </c:pt>
                <c:pt idx="18">
                  <c:v>10</c:v>
                </c:pt>
                <c:pt idx="19">
                  <c:v>20</c:v>
                </c:pt>
                <c:pt idx="20">
                  <c:v>1</c:v>
                </c:pt>
                <c:pt idx="21">
                  <c:v>8</c:v>
                </c:pt>
                <c:pt idx="22">
                  <c:v>12</c:v>
                </c:pt>
                <c:pt idx="23">
                  <c:v>18</c:v>
                </c:pt>
                <c:pt idx="24">
                  <c:v>1</c:v>
                </c:pt>
                <c:pt idx="25">
                  <c:v>6</c:v>
                </c:pt>
                <c:pt idx="26">
                  <c:v>15</c:v>
                </c:pt>
                <c:pt idx="27">
                  <c:v>12</c:v>
                </c:pt>
                <c:pt idx="28">
                  <c:v>4</c:v>
                </c:pt>
                <c:pt idx="29">
                  <c:v>15</c:v>
                </c:pt>
                <c:pt idx="30">
                  <c:v>19</c:v>
                </c:pt>
                <c:pt idx="31">
                  <c:v>7</c:v>
                </c:pt>
                <c:pt idx="32">
                  <c:v>12</c:v>
                </c:pt>
                <c:pt idx="33">
                  <c:v>18</c:v>
                </c:pt>
              </c:numCache>
            </c:numRef>
          </c:val>
          <c:smooth val="0"/>
          <c:extLst>
            <c:ext xmlns:c16="http://schemas.microsoft.com/office/drawing/2014/chart" uri="{C3380CC4-5D6E-409C-BE32-E72D297353CC}">
              <c16:uniqueId val="{00000001-4AC4-44EA-AE4F-4DB4E3048436}"/>
            </c:ext>
          </c:extLst>
        </c:ser>
        <c:dLbls>
          <c:showLegendKey val="0"/>
          <c:showVal val="0"/>
          <c:showCatName val="0"/>
          <c:showSerName val="0"/>
          <c:showPercent val="0"/>
          <c:showBubbleSize val="0"/>
        </c:dLbls>
        <c:marker val="1"/>
        <c:smooth val="0"/>
        <c:axId val="500596248"/>
        <c:axId val="500573616"/>
      </c:lineChart>
      <c:catAx>
        <c:axId val="50059624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customer and month of pyment</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I"/>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I"/>
          </a:p>
        </c:txPr>
        <c:crossAx val="500573616"/>
        <c:crosses val="autoZero"/>
        <c:auto val="1"/>
        <c:lblAlgn val="ctr"/>
        <c:lblOffset val="100"/>
        <c:noMultiLvlLbl val="0"/>
      </c:catAx>
      <c:valAx>
        <c:axId val="500573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Pay amount and count of movies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I"/>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I"/>
          </a:p>
        </c:txPr>
        <c:crossAx val="500596248"/>
        <c:crosses val="autoZero"/>
        <c:crossBetween val="between"/>
      </c:valAx>
      <c:spPr>
        <a:noFill/>
        <a:ln>
          <a:noFill/>
        </a:ln>
        <a:effectLst/>
      </c:spPr>
    </c:plotArea>
    <c:legend>
      <c:legendPos val="r"/>
      <c:layout>
        <c:manualLayout>
          <c:xMode val="edge"/>
          <c:yMode val="edge"/>
          <c:x val="0.91033963069103996"/>
          <c:y val="0.25738758159552821"/>
          <c:w val="8.7256545449486661E-2"/>
          <c:h val="0.4429577858963594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I"/>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[results (7).csv]Sheet1!PivotTable16</c:name>
    <c:fmtId val="4"/>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000">
                <a:latin typeface="Times New Roman" panose="02020603050405020304" pitchFamily="18" charset="0"/>
                <a:cs typeface="Times New Roman" panose="02020603050405020304" pitchFamily="18" charset="0"/>
              </a:rPr>
              <a:t>A graph showing the difference between the monthly  payments made by the top ten customers</a:t>
            </a:r>
            <a:r>
              <a:rPr lang="en-US" baseline="0"/>
              <a:t>   </a:t>
            </a:r>
            <a:endParaRPr lang="en-US"/>
          </a:p>
        </c:rich>
      </c:tx>
      <c:layout>
        <c:manualLayout>
          <c:xMode val="edge"/>
          <c:yMode val="edge"/>
          <c:x val="0.1022970499915616"/>
          <c:y val="3.7149202503533214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VI"/>
        </a:p>
      </c:txPr>
    </c:title>
    <c:autoTitleDeleted val="0"/>
    <c:pivotFmts>
      <c:pivotFmt>
        <c:idx val="0"/>
        <c:spPr>
          <a:solidFill>
            <a:srgbClr val="FF0000"/>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VI"/>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pivotFmt>
      <c:pivotFmt>
        <c:idx val="2"/>
        <c:spPr>
          <a:solidFill>
            <a:srgbClr val="FF0000"/>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VI"/>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VI"/>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6293271401030029E-2"/>
          <c:y val="0.13416422947131609"/>
          <c:w val="0.93700613041368097"/>
          <c:h val="0.86583577052868388"/>
        </c:manualLayout>
      </c:layout>
      <c:barChart>
        <c:barDir val="col"/>
        <c:grouping val="clustered"/>
        <c:varyColors val="0"/>
        <c:ser>
          <c:idx val="0"/>
          <c:order val="0"/>
          <c:tx>
            <c:strRef>
              <c:f>Sheet1!$B$3</c:f>
              <c:strCache>
                <c:ptCount val="1"/>
                <c:pt idx="0">
                  <c:v>Total</c:v>
                </c:pt>
              </c:strCache>
            </c:strRef>
          </c:tx>
          <c:spPr>
            <a:solidFill>
              <a:srgbClr val="FF0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VI"/>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Sheet1!$A$4:$A$48</c:f>
              <c:multiLvlStrCache>
                <c:ptCount val="34"/>
                <c:lvl>
                  <c:pt idx="0">
                    <c:v>2007-02-01T00:00:00.000Z</c:v>
                  </c:pt>
                  <c:pt idx="1">
                    <c:v>2007-03-01T00:00:00.000Z</c:v>
                  </c:pt>
                  <c:pt idx="2">
                    <c:v>2007-04-01T00:00:00.000Z</c:v>
                  </c:pt>
                  <c:pt idx="3">
                    <c:v>2007-05-01T00:00:00.000Z</c:v>
                  </c:pt>
                  <c:pt idx="4">
                    <c:v>2007-02-01T00:00:00.000Z</c:v>
                  </c:pt>
                  <c:pt idx="5">
                    <c:v>2007-03-01T00:00:00.000Z</c:v>
                  </c:pt>
                  <c:pt idx="6">
                    <c:v>2007-04-01T00:00:00.000Z</c:v>
                  </c:pt>
                  <c:pt idx="7">
                    <c:v>2007-02-01T00:00:00.000Z</c:v>
                  </c:pt>
                  <c:pt idx="8">
                    <c:v>2007-03-01T00:00:00.000Z</c:v>
                  </c:pt>
                  <c:pt idx="9">
                    <c:v>2007-04-01T00:00:00.000Z</c:v>
                  </c:pt>
                  <c:pt idx="10">
                    <c:v>2007-05-01T00:00:00.000Z</c:v>
                  </c:pt>
                  <c:pt idx="11">
                    <c:v>2007-02-01T00:00:00.000Z</c:v>
                  </c:pt>
                  <c:pt idx="12">
                    <c:v>2007-03-01T00:00:00.000Z</c:v>
                  </c:pt>
                  <c:pt idx="13">
                    <c:v>2007-04-01T00:00:00.000Z</c:v>
                  </c:pt>
                  <c:pt idx="14">
                    <c:v>2007-02-01T00:00:00.000Z</c:v>
                  </c:pt>
                  <c:pt idx="15">
                    <c:v>2007-03-01T00:00:00.000Z</c:v>
                  </c:pt>
                  <c:pt idx="16">
                    <c:v>2007-04-01T00:00:00.000Z</c:v>
                  </c:pt>
                  <c:pt idx="17">
                    <c:v>2007-02-01T00:00:00.000Z</c:v>
                  </c:pt>
                  <c:pt idx="18">
                    <c:v>2007-03-01T00:00:00.000Z</c:v>
                  </c:pt>
                  <c:pt idx="19">
                    <c:v>2007-04-01T00:00:00.000Z</c:v>
                  </c:pt>
                  <c:pt idx="20">
                    <c:v>2007-05-01T00:00:00.000Z</c:v>
                  </c:pt>
                  <c:pt idx="21">
                    <c:v>2007-02-01T00:00:00.000Z</c:v>
                  </c:pt>
                  <c:pt idx="22">
                    <c:v>2007-03-01T00:00:00.000Z</c:v>
                  </c:pt>
                  <c:pt idx="23">
                    <c:v>2007-04-01T00:00:00.000Z</c:v>
                  </c:pt>
                  <c:pt idx="24">
                    <c:v>2007-05-01T00:00:00.000Z</c:v>
                  </c:pt>
                  <c:pt idx="25">
                    <c:v>2007-02-01T00:00:00.000Z</c:v>
                  </c:pt>
                  <c:pt idx="26">
                    <c:v>2007-03-01T00:00:00.000Z</c:v>
                  </c:pt>
                  <c:pt idx="27">
                    <c:v>2007-04-01T00:00:00.000Z</c:v>
                  </c:pt>
                  <c:pt idx="28">
                    <c:v>2007-02-01T00:00:00.000Z</c:v>
                  </c:pt>
                  <c:pt idx="29">
                    <c:v>2007-03-01T00:00:00.000Z</c:v>
                  </c:pt>
                  <c:pt idx="30">
                    <c:v>2007-04-01T00:00:00.000Z</c:v>
                  </c:pt>
                  <c:pt idx="31">
                    <c:v>2007-02-01T00:00:00.000Z</c:v>
                  </c:pt>
                  <c:pt idx="32">
                    <c:v>2007-03-01T00:00:00.000Z</c:v>
                  </c:pt>
                  <c:pt idx="33">
                    <c:v>2007-04-01T00:00:00.000Z</c:v>
                  </c:pt>
                </c:lvl>
                <c:lvl>
                  <c:pt idx="0">
                    <c:v>Ana Bradley</c:v>
                  </c:pt>
                  <c:pt idx="4">
                    <c:v>Clara Shaw</c:v>
                  </c:pt>
                  <c:pt idx="7">
                    <c:v>Curtis Irby</c:v>
                  </c:pt>
                  <c:pt idx="11">
                    <c:v>Eleanor Hunt</c:v>
                  </c:pt>
                  <c:pt idx="14">
                    <c:v>Karl Seal</c:v>
                  </c:pt>
                  <c:pt idx="17">
                    <c:v>Marcia Dean</c:v>
                  </c:pt>
                  <c:pt idx="21">
                    <c:v>Marion Snyder</c:v>
                  </c:pt>
                  <c:pt idx="25">
                    <c:v>Mike Way</c:v>
                  </c:pt>
                  <c:pt idx="28">
                    <c:v>Rhonda Kennedy</c:v>
                  </c:pt>
                  <c:pt idx="31">
                    <c:v>Tommy Collazo</c:v>
                  </c:pt>
                </c:lvl>
              </c:multiLvlStrCache>
            </c:multiLvlStrRef>
          </c:cat>
          <c:val>
            <c:numRef>
              <c:f>Sheet1!$B$4:$B$48</c:f>
              <c:numCache>
                <c:formatCode>General</c:formatCode>
                <c:ptCount val="34"/>
                <c:pt idx="1">
                  <c:v>51.88</c:v>
                </c:pt>
                <c:pt idx="2">
                  <c:v>1.04</c:v>
                </c:pt>
                <c:pt idx="3">
                  <c:v>-69.89</c:v>
                </c:pt>
                <c:pt idx="5">
                  <c:v>49.9</c:v>
                </c:pt>
                <c:pt idx="6">
                  <c:v>20.98</c:v>
                </c:pt>
                <c:pt idx="8">
                  <c:v>63.89</c:v>
                </c:pt>
                <c:pt idx="9">
                  <c:v>-31.97</c:v>
                </c:pt>
                <c:pt idx="10">
                  <c:v>-51.87</c:v>
                </c:pt>
                <c:pt idx="12">
                  <c:v>64.87</c:v>
                </c:pt>
                <c:pt idx="13">
                  <c:v>12.96</c:v>
                </c:pt>
                <c:pt idx="15">
                  <c:v>34.96</c:v>
                </c:pt>
                <c:pt idx="16">
                  <c:v>12.93</c:v>
                </c:pt>
                <c:pt idx="18">
                  <c:v>15.98</c:v>
                </c:pt>
                <c:pt idx="19">
                  <c:v>19.899999999999999</c:v>
                </c:pt>
                <c:pt idx="20">
                  <c:v>-72.81</c:v>
                </c:pt>
                <c:pt idx="22">
                  <c:v>13.96</c:v>
                </c:pt>
                <c:pt idx="23">
                  <c:v>26.94</c:v>
                </c:pt>
                <c:pt idx="24">
                  <c:v>-80.83</c:v>
                </c:pt>
                <c:pt idx="26">
                  <c:v>28.91</c:v>
                </c:pt>
                <c:pt idx="27">
                  <c:v>-2.97</c:v>
                </c:pt>
                <c:pt idx="29">
                  <c:v>54.89</c:v>
                </c:pt>
                <c:pt idx="30">
                  <c:v>21.96</c:v>
                </c:pt>
                <c:pt idx="32">
                  <c:v>41.95</c:v>
                </c:pt>
                <c:pt idx="33">
                  <c:v>21.94</c:v>
                </c:pt>
              </c:numCache>
            </c:numRef>
          </c:val>
          <c:extLst>
            <c:ext xmlns:c16="http://schemas.microsoft.com/office/drawing/2014/chart" uri="{C3380CC4-5D6E-409C-BE32-E72D297353CC}">
              <c16:uniqueId val="{00000000-963C-4A06-B75D-0DE421747460}"/>
            </c:ext>
          </c:extLst>
        </c:ser>
        <c:dLbls>
          <c:dLblPos val="outEnd"/>
          <c:showLegendKey val="0"/>
          <c:showVal val="1"/>
          <c:showCatName val="0"/>
          <c:showSerName val="0"/>
          <c:showPercent val="0"/>
          <c:showBubbleSize val="0"/>
        </c:dLbls>
        <c:gapWidth val="444"/>
        <c:overlap val="-90"/>
        <c:axId val="299266448"/>
        <c:axId val="299267104"/>
      </c:barChart>
      <c:catAx>
        <c:axId val="2992664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customers</a:t>
                </a:r>
                <a:r>
                  <a:rPr lang="en-US" baseline="0"/>
                  <a:t> and months</a:t>
                </a: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VI"/>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VI"/>
          </a:p>
        </c:txPr>
        <c:crossAx val="299267104"/>
        <c:crosses val="autoZero"/>
        <c:auto val="1"/>
        <c:lblAlgn val="ctr"/>
        <c:lblOffset val="100"/>
        <c:noMultiLvlLbl val="0"/>
      </c:catAx>
      <c:valAx>
        <c:axId val="299267104"/>
        <c:scaling>
          <c:orientation val="minMax"/>
        </c:scaling>
        <c:delete val="1"/>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difference</a:t>
                </a:r>
                <a:r>
                  <a:rPr lang="en-US" baseline="0"/>
                  <a:t> in payment</a:t>
                </a:r>
                <a:endParaRPr lang="en-US"/>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VI"/>
            </a:p>
          </c:txPr>
        </c:title>
        <c:numFmt formatCode="General" sourceLinked="1"/>
        <c:majorTickMark val="none"/>
        <c:minorTickMark val="none"/>
        <c:tickLblPos val="nextTo"/>
        <c:crossAx val="299266448"/>
        <c:crosses val="autoZero"/>
        <c:crossBetween val="between"/>
      </c:valAx>
      <c:spPr>
        <a:solidFill>
          <a:sysClr val="window" lastClr="FFFFFF"/>
        </a:solidFill>
        <a:ln>
          <a:noFill/>
        </a:ln>
        <a:effectLst/>
      </c:spPr>
    </c:plotArea>
    <c:legend>
      <c:legendPos val="r"/>
      <c:layout>
        <c:manualLayout>
          <c:xMode val="edge"/>
          <c:yMode val="edge"/>
          <c:x val="0.94888514484501663"/>
          <c:y val="0.53150313353687928"/>
          <c:w val="5.1114855154983416E-2"/>
          <c:h val="4.591868873533665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I"/>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(8).csv]Sheet1!PivotTable18</c:name>
    <c:fmtId val="5"/>
  </c:pivotSource>
  <c:chart>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r>
              <a:rPr lang="en-US" sz="1200">
                <a:latin typeface="Times New Roman" panose="02020603050405020304" pitchFamily="18" charset="0"/>
                <a:cs typeface="Times New Roman" panose="02020603050405020304" pitchFamily="18" charset="0"/>
              </a:rPr>
              <a:t>A CHART SHOWING THE DIIFERENT FAMILY MOVIES CATEGORIES AND THE PERCENTAGE AT WHICH THEY ARE RENTED OUT</a:t>
            </a:r>
          </a:p>
        </c:rich>
      </c:tx>
      <c:layout>
        <c:manualLayout>
          <c:xMode val="edge"/>
          <c:yMode val="edge"/>
          <c:x val="0.13036764705882353"/>
          <c:y val="0"/>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en-VI"/>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I"/>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manualLayout>
          <c:layoutTarget val="inner"/>
          <c:xMode val="edge"/>
          <c:yMode val="edge"/>
          <c:x val="0.22369675258803082"/>
          <c:y val="0.13256474215517158"/>
          <c:w val="0.56492469310967641"/>
          <c:h val="0.83533019039201273"/>
        </c:manualLayout>
      </c:layout>
      <c:pieChart>
        <c:varyColors val="1"/>
        <c:ser>
          <c:idx val="0"/>
          <c:order val="0"/>
          <c:tx>
            <c:strRef>
              <c:f>Sheet1!$B$3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B59-4F03-887E-12D589C6513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B59-4F03-887E-12D589C6513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B59-4F03-887E-12D589C6513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B59-4F03-887E-12D589C6513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8B59-4F03-887E-12D589C6513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8B59-4F03-887E-12D589C65139}"/>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VI"/>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Sheet1!$A$4:$A$10</c:f>
              <c:strCache>
                <c:ptCount val="6"/>
                <c:pt idx="0">
                  <c:v>Animation</c:v>
                </c:pt>
                <c:pt idx="1">
                  <c:v>Children</c:v>
                </c:pt>
                <c:pt idx="2">
                  <c:v>Classics</c:v>
                </c:pt>
                <c:pt idx="3">
                  <c:v>Comedy</c:v>
                </c:pt>
                <c:pt idx="4">
                  <c:v>Family</c:v>
                </c:pt>
                <c:pt idx="5">
                  <c:v>Music</c:v>
                </c:pt>
              </c:strCache>
            </c:strRef>
          </c:cat>
          <c:val>
            <c:numRef>
              <c:f>Sheet1!$B$4:$B$10</c:f>
              <c:numCache>
                <c:formatCode>General</c:formatCode>
                <c:ptCount val="6"/>
                <c:pt idx="0">
                  <c:v>1166</c:v>
                </c:pt>
                <c:pt idx="1">
                  <c:v>945</c:v>
                </c:pt>
                <c:pt idx="2">
                  <c:v>939</c:v>
                </c:pt>
                <c:pt idx="3">
                  <c:v>941</c:v>
                </c:pt>
                <c:pt idx="4">
                  <c:v>1096</c:v>
                </c:pt>
                <c:pt idx="5">
                  <c:v>830</c:v>
                </c:pt>
              </c:numCache>
            </c:numRef>
          </c:val>
          <c:extLst>
            <c:ext xmlns:c16="http://schemas.microsoft.com/office/drawing/2014/chart" uri="{C3380CC4-5D6E-409C-BE32-E72D297353CC}">
              <c16:uniqueId val="{0000000C-8B59-4F03-887E-12D589C65139}"/>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3112479564474839"/>
          <c:y val="0.41525618097238137"/>
          <c:w val="0.15651044392248495"/>
          <c:h val="0.295514621020017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V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VI"/>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87A33-73C6-4558-B761-B65905CB391E}" type="datetimeFigureOut">
              <a:rPr lang="en-VI" smtClean="0"/>
              <a:t>2/11/2020</a:t>
            </a:fld>
            <a:endParaRPr lang="en-V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8D943-57A8-4EDA-B9BC-BE4288E5C478}" type="slidenum">
              <a:rPr lang="en-VI" smtClean="0"/>
              <a:t>‹#›</a:t>
            </a:fld>
            <a:endParaRPr lang="en-VI"/>
          </a:p>
        </p:txBody>
      </p:sp>
    </p:spTree>
    <p:extLst>
      <p:ext uri="{BB962C8B-B14F-4D97-AF65-F5344CB8AC3E}">
        <p14:creationId xmlns:p14="http://schemas.microsoft.com/office/powerpoint/2010/main" val="192306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DISTINCT(</a:t>
            </a:r>
            <a:r>
              <a:rPr lang="en-US" dirty="0" err="1"/>
              <a:t>s.store_id</a:t>
            </a:r>
            <a:r>
              <a:rPr lang="en-US" dirty="0"/>
              <a:t>), </a:t>
            </a:r>
            <a:r>
              <a:rPr lang="en-US" dirty="0" err="1"/>
              <a:t>date_part</a:t>
            </a:r>
            <a:r>
              <a:rPr lang="en-US" dirty="0"/>
              <a:t>('month',</a:t>
            </a:r>
            <a:r>
              <a:rPr lang="en-US" dirty="0" err="1"/>
              <a:t>r.rental_date</a:t>
            </a:r>
            <a:r>
              <a:rPr lang="en-US" dirty="0"/>
              <a:t>) AS </a:t>
            </a:r>
            <a:r>
              <a:rPr lang="en-US" dirty="0" err="1"/>
              <a:t>Rental_month</a:t>
            </a:r>
            <a:r>
              <a:rPr lang="en-US" dirty="0"/>
              <a:t>, </a:t>
            </a:r>
            <a:r>
              <a:rPr lang="en-US" dirty="0" err="1"/>
              <a:t>date_part</a:t>
            </a:r>
            <a:r>
              <a:rPr lang="en-US" dirty="0"/>
              <a:t>('year',</a:t>
            </a:r>
            <a:r>
              <a:rPr lang="en-US" dirty="0" err="1"/>
              <a:t>r.rental_date</a:t>
            </a:r>
            <a:r>
              <a:rPr lang="en-US" dirty="0"/>
              <a:t>) AS </a:t>
            </a:r>
            <a:r>
              <a:rPr lang="en-US" dirty="0" err="1"/>
              <a:t>Rental_year</a:t>
            </a:r>
            <a:r>
              <a:rPr lang="en-US" dirty="0"/>
              <a:t>, </a:t>
            </a:r>
          </a:p>
          <a:p>
            <a:r>
              <a:rPr lang="en-US" dirty="0"/>
              <a:t>                COUNT(*) AS </a:t>
            </a:r>
            <a:r>
              <a:rPr lang="en-US" dirty="0" err="1"/>
              <a:t>Count_rentals</a:t>
            </a:r>
            <a:r>
              <a:rPr lang="en-US" dirty="0"/>
              <a:t> </a:t>
            </a:r>
          </a:p>
          <a:p>
            <a:r>
              <a:rPr lang="en-US" dirty="0"/>
              <a:t>  FROM store AS s </a:t>
            </a:r>
          </a:p>
          <a:p>
            <a:r>
              <a:rPr lang="en-US" dirty="0"/>
              <a:t>       JOIN staff AS sf ON </a:t>
            </a:r>
            <a:r>
              <a:rPr lang="en-US" dirty="0" err="1"/>
              <a:t>s.store_id</a:t>
            </a:r>
            <a:r>
              <a:rPr lang="en-US" dirty="0"/>
              <a:t> = </a:t>
            </a:r>
            <a:r>
              <a:rPr lang="en-US" dirty="0" err="1"/>
              <a:t>sf.store_id</a:t>
            </a:r>
            <a:r>
              <a:rPr lang="en-US" dirty="0"/>
              <a:t>  </a:t>
            </a:r>
          </a:p>
          <a:p>
            <a:r>
              <a:rPr lang="en-US" dirty="0"/>
              <a:t>	   JOIN rental AS r ON </a:t>
            </a:r>
            <a:r>
              <a:rPr lang="en-US" dirty="0" err="1"/>
              <a:t>sf.staff_id</a:t>
            </a:r>
            <a:r>
              <a:rPr lang="en-US" dirty="0"/>
              <a:t> =</a:t>
            </a:r>
            <a:r>
              <a:rPr lang="en-US" dirty="0" err="1"/>
              <a:t>r.staff_id</a:t>
            </a:r>
            <a:r>
              <a:rPr lang="en-US" dirty="0"/>
              <a:t>  </a:t>
            </a:r>
          </a:p>
          <a:p>
            <a:r>
              <a:rPr lang="en-US" dirty="0"/>
              <a:t>GROUP BY 1,2,3 ORDER BY </a:t>
            </a:r>
            <a:r>
              <a:rPr lang="en-US" dirty="0" err="1"/>
              <a:t>Count_rentals</a:t>
            </a:r>
            <a:r>
              <a:rPr lang="en-US" dirty="0"/>
              <a:t> DESC</a:t>
            </a:r>
          </a:p>
          <a:p>
            <a:endParaRPr lang="en-VI" dirty="0"/>
          </a:p>
        </p:txBody>
      </p:sp>
      <p:sp>
        <p:nvSpPr>
          <p:cNvPr id="4" name="Slide Number Placeholder 3"/>
          <p:cNvSpPr>
            <a:spLocks noGrp="1"/>
          </p:cNvSpPr>
          <p:nvPr>
            <p:ph type="sldNum" sz="quarter" idx="5"/>
          </p:nvPr>
        </p:nvSpPr>
        <p:spPr/>
        <p:txBody>
          <a:bodyPr/>
          <a:lstStyle/>
          <a:p>
            <a:fld id="{E128D943-57A8-4EDA-B9BC-BE4288E5C478}" type="slidenum">
              <a:rPr lang="en-VI" smtClean="0"/>
              <a:t>1</a:t>
            </a:fld>
            <a:endParaRPr lang="en-VI"/>
          </a:p>
        </p:txBody>
      </p:sp>
    </p:spTree>
    <p:extLst>
      <p:ext uri="{BB962C8B-B14F-4D97-AF65-F5344CB8AC3E}">
        <p14:creationId xmlns:p14="http://schemas.microsoft.com/office/powerpoint/2010/main" val="286603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t3.full_name, t3.pay_month,pay_amount, </a:t>
            </a:r>
            <a:r>
              <a:rPr lang="en-US" dirty="0" err="1"/>
              <a:t>pay_counterpermonth</a:t>
            </a:r>
            <a:r>
              <a:rPr lang="en-US" dirty="0"/>
              <a:t> </a:t>
            </a:r>
          </a:p>
          <a:p>
            <a:r>
              <a:rPr lang="en-US" dirty="0"/>
              <a:t>  FROM (SELECT t2.full_name, t1.pay_month,</a:t>
            </a:r>
          </a:p>
          <a:p>
            <a:r>
              <a:rPr lang="en-US" dirty="0"/>
              <a:t>	              SUM(amount) AS </a:t>
            </a:r>
            <a:r>
              <a:rPr lang="en-US" dirty="0" err="1"/>
              <a:t>pay_amount</a:t>
            </a:r>
            <a:r>
              <a:rPr lang="en-US" dirty="0"/>
              <a:t>, </a:t>
            </a:r>
          </a:p>
          <a:p>
            <a:r>
              <a:rPr lang="en-US" dirty="0"/>
              <a:t>				  COUNT(*) AS </a:t>
            </a:r>
            <a:r>
              <a:rPr lang="en-US" dirty="0" err="1"/>
              <a:t>pay_counterpermonth</a:t>
            </a:r>
            <a:r>
              <a:rPr lang="en-US" dirty="0"/>
              <a:t> </a:t>
            </a:r>
          </a:p>
          <a:p>
            <a:r>
              <a:rPr lang="en-US" dirty="0"/>
              <a:t>		   FROM (SELECT CONCAT(</a:t>
            </a:r>
            <a:r>
              <a:rPr lang="en-US" dirty="0" err="1"/>
              <a:t>c.first_name</a:t>
            </a:r>
            <a:r>
              <a:rPr lang="en-US" dirty="0"/>
              <a:t>,' ',</a:t>
            </a:r>
            <a:r>
              <a:rPr lang="en-US" dirty="0" err="1"/>
              <a:t>c.last_name</a:t>
            </a:r>
            <a:r>
              <a:rPr lang="en-US" dirty="0"/>
              <a:t>) AS </a:t>
            </a:r>
            <a:r>
              <a:rPr lang="en-US" dirty="0" err="1"/>
              <a:t>Full_name</a:t>
            </a:r>
            <a:r>
              <a:rPr lang="en-US" dirty="0"/>
              <a:t>, </a:t>
            </a:r>
            <a:r>
              <a:rPr lang="en-US" dirty="0" err="1"/>
              <a:t>date_trunc</a:t>
            </a:r>
            <a:r>
              <a:rPr lang="en-US" dirty="0"/>
              <a:t>('month',</a:t>
            </a:r>
            <a:r>
              <a:rPr lang="en-US" dirty="0" err="1"/>
              <a:t>p.payment_date</a:t>
            </a:r>
            <a:r>
              <a:rPr lang="en-US" dirty="0"/>
              <a:t>) AS </a:t>
            </a:r>
            <a:r>
              <a:rPr lang="en-US" dirty="0" err="1"/>
              <a:t>pay_month,p.amount</a:t>
            </a:r>
            <a:r>
              <a:rPr lang="en-US" dirty="0"/>
              <a:t> </a:t>
            </a:r>
          </a:p>
          <a:p>
            <a:r>
              <a:rPr lang="en-US" dirty="0"/>
              <a:t>			        FROM payment AS p </a:t>
            </a:r>
          </a:p>
          <a:p>
            <a:r>
              <a:rPr lang="en-US" dirty="0"/>
              <a:t>			             JOIN customer AS c ON </a:t>
            </a:r>
            <a:r>
              <a:rPr lang="en-US" dirty="0" err="1"/>
              <a:t>p.customer_id</a:t>
            </a:r>
            <a:r>
              <a:rPr lang="en-US" dirty="0"/>
              <a:t> = </a:t>
            </a:r>
            <a:r>
              <a:rPr lang="en-US" dirty="0" err="1"/>
              <a:t>c.customer_id</a:t>
            </a:r>
            <a:r>
              <a:rPr lang="en-US" dirty="0"/>
              <a:t> </a:t>
            </a:r>
          </a:p>
          <a:p>
            <a:r>
              <a:rPr lang="en-US" dirty="0"/>
              <a:t>				 WHERE </a:t>
            </a:r>
            <a:r>
              <a:rPr lang="en-US" dirty="0" err="1"/>
              <a:t>p.payment_date</a:t>
            </a:r>
            <a:r>
              <a:rPr lang="en-US" dirty="0"/>
              <a:t> BETWEEN '2007-01-01' AND '2007-12-25') AS t1 </a:t>
            </a:r>
          </a:p>
          <a:p>
            <a:r>
              <a:rPr lang="en-US" dirty="0"/>
              <a:t>		     JOIN(SELECT SUM(</a:t>
            </a:r>
            <a:r>
              <a:rPr lang="en-US" dirty="0" err="1"/>
              <a:t>p.amount</a:t>
            </a:r>
            <a:r>
              <a:rPr lang="en-US" dirty="0"/>
              <a:t>) AS </a:t>
            </a:r>
            <a:r>
              <a:rPr lang="en-US" dirty="0" err="1"/>
              <a:t>pay_amounts</a:t>
            </a:r>
            <a:r>
              <a:rPr lang="en-US" dirty="0"/>
              <a:t>, CONCAT(</a:t>
            </a:r>
            <a:r>
              <a:rPr lang="en-US" dirty="0" err="1"/>
              <a:t>c.first_name</a:t>
            </a:r>
            <a:r>
              <a:rPr lang="en-US" dirty="0"/>
              <a:t>,' ',</a:t>
            </a:r>
            <a:r>
              <a:rPr lang="en-US" dirty="0" err="1"/>
              <a:t>c.last_name</a:t>
            </a:r>
            <a:r>
              <a:rPr lang="en-US" dirty="0"/>
              <a:t>) AS </a:t>
            </a:r>
            <a:r>
              <a:rPr lang="en-US" dirty="0" err="1"/>
              <a:t>Full_name</a:t>
            </a:r>
            <a:r>
              <a:rPr lang="en-US" dirty="0"/>
              <a:t> </a:t>
            </a:r>
          </a:p>
          <a:p>
            <a:r>
              <a:rPr lang="en-US" dirty="0"/>
              <a:t>		             FROM payment AS p </a:t>
            </a:r>
          </a:p>
          <a:p>
            <a:r>
              <a:rPr lang="en-US" dirty="0"/>
              <a:t>				        JOIN customer AS c ON </a:t>
            </a:r>
            <a:r>
              <a:rPr lang="en-US" dirty="0" err="1"/>
              <a:t>p.customer_id</a:t>
            </a:r>
            <a:r>
              <a:rPr lang="en-US" dirty="0"/>
              <a:t> = </a:t>
            </a:r>
            <a:r>
              <a:rPr lang="en-US" dirty="0" err="1"/>
              <a:t>c.customer_id</a:t>
            </a:r>
            <a:r>
              <a:rPr lang="en-US" dirty="0"/>
              <a:t> </a:t>
            </a:r>
          </a:p>
          <a:p>
            <a:r>
              <a:rPr lang="en-US" dirty="0"/>
              <a:t>			      WHERE </a:t>
            </a:r>
            <a:r>
              <a:rPr lang="en-US" dirty="0" err="1"/>
              <a:t>p.payment_date</a:t>
            </a:r>
            <a:r>
              <a:rPr lang="en-US" dirty="0"/>
              <a:t> BETWEEN '2007-01-01' AND '2007-12-25' </a:t>
            </a:r>
          </a:p>
          <a:p>
            <a:r>
              <a:rPr lang="en-US" dirty="0"/>
              <a:t>			      GROUP BY </a:t>
            </a:r>
            <a:r>
              <a:rPr lang="en-US" dirty="0" err="1"/>
              <a:t>full_name</a:t>
            </a:r>
            <a:r>
              <a:rPr lang="en-US" dirty="0"/>
              <a:t> ORDER BY </a:t>
            </a:r>
            <a:r>
              <a:rPr lang="en-US" dirty="0" err="1"/>
              <a:t>pay_amounts</a:t>
            </a:r>
            <a:r>
              <a:rPr lang="en-US" dirty="0"/>
              <a:t> DESC LIMIT 10) AS t2 ON t1.full_name=t2.full_name </a:t>
            </a:r>
          </a:p>
          <a:p>
            <a:r>
              <a:rPr lang="en-US" dirty="0"/>
              <a:t>        GROUP BY t1.pay_month, t2.full_name ,t2.pay_amounts ORDER BY t2.pay_amounts DESC ) AS t3 </a:t>
            </a:r>
          </a:p>
          <a:p>
            <a:r>
              <a:rPr lang="en-US" dirty="0"/>
              <a:t>GROUP BY </a:t>
            </a:r>
            <a:r>
              <a:rPr lang="en-US" dirty="0" err="1"/>
              <a:t>pay_month</a:t>
            </a:r>
            <a:r>
              <a:rPr lang="en-US" dirty="0"/>
              <a:t>, </a:t>
            </a:r>
            <a:r>
              <a:rPr lang="en-US" dirty="0" err="1"/>
              <a:t>full_name</a:t>
            </a:r>
            <a:r>
              <a:rPr lang="en-US" dirty="0"/>
              <a:t> , </a:t>
            </a:r>
            <a:r>
              <a:rPr lang="en-US" dirty="0" err="1"/>
              <a:t>pay_amount</a:t>
            </a:r>
            <a:r>
              <a:rPr lang="en-US" dirty="0"/>
              <a:t>, </a:t>
            </a:r>
            <a:r>
              <a:rPr lang="en-US" dirty="0" err="1"/>
              <a:t>pay_counterpermonth</a:t>
            </a:r>
            <a:r>
              <a:rPr lang="en-US" dirty="0"/>
              <a:t> ORDER BY </a:t>
            </a:r>
            <a:r>
              <a:rPr lang="en-US" dirty="0" err="1"/>
              <a:t>full_name</a:t>
            </a:r>
            <a:r>
              <a:rPr lang="en-US" dirty="0"/>
              <a:t>, </a:t>
            </a:r>
            <a:r>
              <a:rPr lang="en-US" dirty="0" err="1"/>
              <a:t>pay_month</a:t>
            </a:r>
            <a:r>
              <a:rPr lang="en-US" dirty="0"/>
              <a:t> </a:t>
            </a:r>
          </a:p>
          <a:p>
            <a:endParaRPr lang="en-VI" dirty="0"/>
          </a:p>
        </p:txBody>
      </p:sp>
      <p:sp>
        <p:nvSpPr>
          <p:cNvPr id="4" name="Slide Number Placeholder 3"/>
          <p:cNvSpPr>
            <a:spLocks noGrp="1"/>
          </p:cNvSpPr>
          <p:nvPr>
            <p:ph type="sldNum" sz="quarter" idx="5"/>
          </p:nvPr>
        </p:nvSpPr>
        <p:spPr/>
        <p:txBody>
          <a:bodyPr/>
          <a:lstStyle/>
          <a:p>
            <a:fld id="{E128D943-57A8-4EDA-B9BC-BE4288E5C478}" type="slidenum">
              <a:rPr lang="en-VI" smtClean="0"/>
              <a:t>2</a:t>
            </a:fld>
            <a:endParaRPr lang="en-VI"/>
          </a:p>
        </p:txBody>
      </p:sp>
    </p:spTree>
    <p:extLst>
      <p:ext uri="{BB962C8B-B14F-4D97-AF65-F5344CB8AC3E}">
        <p14:creationId xmlns:p14="http://schemas.microsoft.com/office/powerpoint/2010/main" val="366882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t3.full_name, t3.pay_month,(</a:t>
            </a:r>
            <a:r>
              <a:rPr lang="en-US" dirty="0" err="1"/>
              <a:t>pay_amount</a:t>
            </a:r>
            <a:r>
              <a:rPr lang="en-US" dirty="0"/>
              <a:t> - LAG(</a:t>
            </a:r>
            <a:r>
              <a:rPr lang="en-US" dirty="0" err="1"/>
              <a:t>pay_amount</a:t>
            </a:r>
            <a:r>
              <a:rPr lang="en-US" dirty="0"/>
              <a:t>) OVER (PARTITION BY t3.full_name ORDER BY t3.pay_month) ) AS </a:t>
            </a:r>
            <a:r>
              <a:rPr lang="en-US" dirty="0" err="1"/>
              <a:t>difference_in_payment</a:t>
            </a:r>
            <a:r>
              <a:rPr lang="en-US" dirty="0"/>
              <a:t> </a:t>
            </a:r>
          </a:p>
          <a:p>
            <a:r>
              <a:rPr lang="en-US" dirty="0"/>
              <a:t>  FROM (SELECT t2.full_name, t1.pay_month,</a:t>
            </a:r>
          </a:p>
          <a:p>
            <a:r>
              <a:rPr lang="en-US" dirty="0"/>
              <a:t>	              SUM(amount) AS </a:t>
            </a:r>
            <a:r>
              <a:rPr lang="en-US" dirty="0" err="1"/>
              <a:t>pay_amount</a:t>
            </a:r>
            <a:r>
              <a:rPr lang="en-US" dirty="0"/>
              <a:t>, </a:t>
            </a:r>
          </a:p>
          <a:p>
            <a:r>
              <a:rPr lang="en-US" dirty="0"/>
              <a:t>				  COUNT(*) AS </a:t>
            </a:r>
            <a:r>
              <a:rPr lang="en-US" dirty="0" err="1"/>
              <a:t>pay_counterpermonth</a:t>
            </a:r>
            <a:r>
              <a:rPr lang="en-US" dirty="0"/>
              <a:t> </a:t>
            </a:r>
          </a:p>
          <a:p>
            <a:r>
              <a:rPr lang="en-US" dirty="0"/>
              <a:t>		   FROM (SELECT CONCAT(</a:t>
            </a:r>
            <a:r>
              <a:rPr lang="en-US" dirty="0" err="1"/>
              <a:t>c.first_name</a:t>
            </a:r>
            <a:r>
              <a:rPr lang="en-US" dirty="0"/>
              <a:t>,' ',</a:t>
            </a:r>
            <a:r>
              <a:rPr lang="en-US" dirty="0" err="1"/>
              <a:t>c.last_name</a:t>
            </a:r>
            <a:r>
              <a:rPr lang="en-US" dirty="0"/>
              <a:t>) AS </a:t>
            </a:r>
            <a:r>
              <a:rPr lang="en-US" dirty="0" err="1"/>
              <a:t>Full_name</a:t>
            </a:r>
            <a:r>
              <a:rPr lang="en-US" dirty="0"/>
              <a:t>, </a:t>
            </a:r>
            <a:r>
              <a:rPr lang="en-US" dirty="0" err="1"/>
              <a:t>date_trunc</a:t>
            </a:r>
            <a:r>
              <a:rPr lang="en-US" dirty="0"/>
              <a:t>('month',</a:t>
            </a:r>
            <a:r>
              <a:rPr lang="en-US" dirty="0" err="1"/>
              <a:t>p.payment_date</a:t>
            </a:r>
            <a:r>
              <a:rPr lang="en-US" dirty="0"/>
              <a:t>) AS </a:t>
            </a:r>
            <a:r>
              <a:rPr lang="en-US" dirty="0" err="1"/>
              <a:t>pay_month</a:t>
            </a:r>
            <a:r>
              <a:rPr lang="en-US" dirty="0"/>
              <a:t>, </a:t>
            </a:r>
            <a:r>
              <a:rPr lang="en-US" dirty="0" err="1"/>
              <a:t>p.amount</a:t>
            </a:r>
            <a:r>
              <a:rPr lang="en-US" dirty="0"/>
              <a:t> </a:t>
            </a:r>
          </a:p>
          <a:p>
            <a:r>
              <a:rPr lang="en-US" dirty="0"/>
              <a:t>			        FROM payment AS p </a:t>
            </a:r>
          </a:p>
          <a:p>
            <a:r>
              <a:rPr lang="en-US" dirty="0"/>
              <a:t>			             JOIN customer AS c ON </a:t>
            </a:r>
            <a:r>
              <a:rPr lang="en-US" dirty="0" err="1"/>
              <a:t>p.customer_id</a:t>
            </a:r>
            <a:r>
              <a:rPr lang="en-US" dirty="0"/>
              <a:t> = </a:t>
            </a:r>
            <a:r>
              <a:rPr lang="en-US" dirty="0" err="1"/>
              <a:t>c.customer_id</a:t>
            </a:r>
            <a:r>
              <a:rPr lang="en-US" dirty="0"/>
              <a:t> </a:t>
            </a:r>
          </a:p>
          <a:p>
            <a:r>
              <a:rPr lang="en-US" dirty="0"/>
              <a:t>				 WHERE </a:t>
            </a:r>
            <a:r>
              <a:rPr lang="en-US" dirty="0" err="1"/>
              <a:t>p.payment_date</a:t>
            </a:r>
            <a:r>
              <a:rPr lang="en-US" dirty="0"/>
              <a:t> BETWEEN '2007-01-01' AND '2007-12-25') AS t1 </a:t>
            </a:r>
          </a:p>
          <a:p>
            <a:r>
              <a:rPr lang="en-US" dirty="0"/>
              <a:t>		     JOIN(SELECT SUM(</a:t>
            </a:r>
            <a:r>
              <a:rPr lang="en-US" dirty="0" err="1"/>
              <a:t>p.amount</a:t>
            </a:r>
            <a:r>
              <a:rPr lang="en-US" dirty="0"/>
              <a:t>) AS </a:t>
            </a:r>
            <a:r>
              <a:rPr lang="en-US" dirty="0" err="1"/>
              <a:t>pay_amounts</a:t>
            </a:r>
            <a:r>
              <a:rPr lang="en-US" dirty="0"/>
              <a:t>, CONCAT(</a:t>
            </a:r>
            <a:r>
              <a:rPr lang="en-US" dirty="0" err="1"/>
              <a:t>c.first_name</a:t>
            </a:r>
            <a:r>
              <a:rPr lang="en-US" dirty="0"/>
              <a:t>,' ',</a:t>
            </a:r>
            <a:r>
              <a:rPr lang="en-US" dirty="0" err="1"/>
              <a:t>c.last_name</a:t>
            </a:r>
            <a:r>
              <a:rPr lang="en-US" dirty="0"/>
              <a:t>) AS </a:t>
            </a:r>
            <a:r>
              <a:rPr lang="en-US" dirty="0" err="1"/>
              <a:t>Full_name</a:t>
            </a:r>
            <a:r>
              <a:rPr lang="en-US" dirty="0"/>
              <a:t> </a:t>
            </a:r>
          </a:p>
          <a:p>
            <a:r>
              <a:rPr lang="en-US" dirty="0"/>
              <a:t>		             FROM payment AS p </a:t>
            </a:r>
          </a:p>
          <a:p>
            <a:r>
              <a:rPr lang="en-US" dirty="0"/>
              <a:t>				        JOIN customer AS c ON </a:t>
            </a:r>
            <a:r>
              <a:rPr lang="en-US" dirty="0" err="1"/>
              <a:t>p.customer_id</a:t>
            </a:r>
            <a:r>
              <a:rPr lang="en-US" dirty="0"/>
              <a:t> = </a:t>
            </a:r>
            <a:r>
              <a:rPr lang="en-US" dirty="0" err="1"/>
              <a:t>c.customer_id</a:t>
            </a:r>
            <a:r>
              <a:rPr lang="en-US" dirty="0"/>
              <a:t> </a:t>
            </a:r>
          </a:p>
          <a:p>
            <a:r>
              <a:rPr lang="en-US" dirty="0"/>
              <a:t>			      WHERE </a:t>
            </a:r>
            <a:r>
              <a:rPr lang="en-US" dirty="0" err="1"/>
              <a:t>p.payment_date</a:t>
            </a:r>
            <a:r>
              <a:rPr lang="en-US" dirty="0"/>
              <a:t> BETWEEN '2007-01-01' AND '2007-12-25' </a:t>
            </a:r>
          </a:p>
          <a:p>
            <a:r>
              <a:rPr lang="en-US" dirty="0"/>
              <a:t>			      GROUP BY </a:t>
            </a:r>
            <a:r>
              <a:rPr lang="en-US" dirty="0" err="1"/>
              <a:t>full_name</a:t>
            </a:r>
            <a:r>
              <a:rPr lang="en-US" dirty="0"/>
              <a:t> ORDER BY </a:t>
            </a:r>
            <a:r>
              <a:rPr lang="en-US" dirty="0" err="1"/>
              <a:t>pay_amounts</a:t>
            </a:r>
            <a:r>
              <a:rPr lang="en-US" dirty="0"/>
              <a:t> DESC LIMIT 10) AS t2 ON t1.full_name=t2.full_name </a:t>
            </a:r>
          </a:p>
          <a:p>
            <a:r>
              <a:rPr lang="en-US" dirty="0"/>
              <a:t>        GROUP BY t1.pay_month, t2.full_name ,t2.pay_amounts ORDER BY t2.pay_amounts DESC ) AS t3 </a:t>
            </a:r>
          </a:p>
          <a:p>
            <a:r>
              <a:rPr lang="en-US" dirty="0"/>
              <a:t>GROUP BY </a:t>
            </a:r>
            <a:r>
              <a:rPr lang="en-US" dirty="0" err="1"/>
              <a:t>pay_month</a:t>
            </a:r>
            <a:r>
              <a:rPr lang="en-US" dirty="0"/>
              <a:t>, </a:t>
            </a:r>
            <a:r>
              <a:rPr lang="en-US" dirty="0" err="1"/>
              <a:t>full_name</a:t>
            </a:r>
            <a:r>
              <a:rPr lang="en-US" dirty="0"/>
              <a:t> , </a:t>
            </a:r>
            <a:r>
              <a:rPr lang="en-US" dirty="0" err="1"/>
              <a:t>pay_amount</a:t>
            </a:r>
            <a:r>
              <a:rPr lang="en-US" dirty="0"/>
              <a:t>, </a:t>
            </a:r>
            <a:r>
              <a:rPr lang="en-US" dirty="0" err="1"/>
              <a:t>pay_counterpermonth</a:t>
            </a:r>
            <a:r>
              <a:rPr lang="en-US" dirty="0"/>
              <a:t> ORDER BY </a:t>
            </a:r>
            <a:r>
              <a:rPr lang="en-US" dirty="0" err="1"/>
              <a:t>full_name</a:t>
            </a:r>
            <a:r>
              <a:rPr lang="en-US" dirty="0"/>
              <a:t>, </a:t>
            </a:r>
            <a:r>
              <a:rPr lang="en-US" dirty="0" err="1"/>
              <a:t>pay_month</a:t>
            </a:r>
            <a:r>
              <a:rPr lang="en-US" dirty="0"/>
              <a:t> </a:t>
            </a:r>
          </a:p>
          <a:p>
            <a:endParaRPr lang="en-VI" dirty="0"/>
          </a:p>
        </p:txBody>
      </p:sp>
      <p:sp>
        <p:nvSpPr>
          <p:cNvPr id="4" name="Slide Number Placeholder 3"/>
          <p:cNvSpPr>
            <a:spLocks noGrp="1"/>
          </p:cNvSpPr>
          <p:nvPr>
            <p:ph type="sldNum" sz="quarter" idx="5"/>
          </p:nvPr>
        </p:nvSpPr>
        <p:spPr/>
        <p:txBody>
          <a:bodyPr/>
          <a:lstStyle/>
          <a:p>
            <a:fld id="{E128D943-57A8-4EDA-B9BC-BE4288E5C478}" type="slidenum">
              <a:rPr lang="en-VI" smtClean="0"/>
              <a:t>3</a:t>
            </a:fld>
            <a:endParaRPr lang="en-VI"/>
          </a:p>
        </p:txBody>
      </p:sp>
    </p:spTree>
    <p:extLst>
      <p:ext uri="{BB962C8B-B14F-4D97-AF65-F5344CB8AC3E}">
        <p14:creationId xmlns:p14="http://schemas.microsoft.com/office/powerpoint/2010/main" val="181734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DISTINCT(title), name, </a:t>
            </a:r>
          </a:p>
          <a:p>
            <a:r>
              <a:rPr lang="en-US" dirty="0"/>
              <a:t>                COUNT(*) OVER(PARTITION BY title ORDER BY name) AS </a:t>
            </a:r>
            <a:r>
              <a:rPr lang="en-US" dirty="0" err="1"/>
              <a:t>rental_count</a:t>
            </a:r>
            <a:r>
              <a:rPr lang="en-US" dirty="0"/>
              <a:t> </a:t>
            </a:r>
          </a:p>
          <a:p>
            <a:r>
              <a:rPr lang="en-US" dirty="0"/>
              <a:t>   FROM (SELECT </a:t>
            </a:r>
            <a:r>
              <a:rPr lang="en-US" dirty="0" err="1"/>
              <a:t>f.title,c.name,r.inventory_id</a:t>
            </a:r>
            <a:r>
              <a:rPr lang="en-US" dirty="0"/>
              <a:t> </a:t>
            </a:r>
          </a:p>
          <a:p>
            <a:r>
              <a:rPr lang="en-US" dirty="0"/>
              <a:t>             FROM film AS f </a:t>
            </a:r>
          </a:p>
          <a:p>
            <a:r>
              <a:rPr lang="en-US" dirty="0"/>
              <a:t>                  JOIN </a:t>
            </a:r>
            <a:r>
              <a:rPr lang="en-US" dirty="0" err="1"/>
              <a:t>film_category</a:t>
            </a:r>
            <a:r>
              <a:rPr lang="en-US" dirty="0"/>
              <a:t> AS fc ON </a:t>
            </a:r>
            <a:r>
              <a:rPr lang="en-US" dirty="0" err="1"/>
              <a:t>f.film_id</a:t>
            </a:r>
            <a:r>
              <a:rPr lang="en-US" dirty="0"/>
              <a:t>=</a:t>
            </a:r>
            <a:r>
              <a:rPr lang="en-US" dirty="0" err="1"/>
              <a:t>fc.film_id</a:t>
            </a:r>
            <a:r>
              <a:rPr lang="en-US" dirty="0"/>
              <a:t> </a:t>
            </a:r>
          </a:p>
          <a:p>
            <a:r>
              <a:rPr lang="en-US" dirty="0"/>
              <a:t>				  JOIN category AS c ON </a:t>
            </a:r>
            <a:r>
              <a:rPr lang="en-US" dirty="0" err="1"/>
              <a:t>c.category_id</a:t>
            </a:r>
            <a:r>
              <a:rPr lang="en-US" dirty="0"/>
              <a:t>=</a:t>
            </a:r>
            <a:r>
              <a:rPr lang="en-US" dirty="0" err="1"/>
              <a:t>fc.category_id</a:t>
            </a:r>
            <a:r>
              <a:rPr lang="en-US" dirty="0"/>
              <a:t> </a:t>
            </a:r>
          </a:p>
          <a:p>
            <a:r>
              <a:rPr lang="en-US" dirty="0"/>
              <a:t>				  JOIN inventory AS </a:t>
            </a:r>
            <a:r>
              <a:rPr lang="en-US" dirty="0" err="1"/>
              <a:t>i</a:t>
            </a:r>
            <a:r>
              <a:rPr lang="en-US" dirty="0"/>
              <a:t> ON </a:t>
            </a:r>
            <a:r>
              <a:rPr lang="en-US" dirty="0" err="1"/>
              <a:t>f.film_id</a:t>
            </a:r>
            <a:r>
              <a:rPr lang="en-US" dirty="0"/>
              <a:t> = </a:t>
            </a:r>
            <a:r>
              <a:rPr lang="en-US" dirty="0" err="1"/>
              <a:t>i.film_id</a:t>
            </a:r>
            <a:r>
              <a:rPr lang="en-US" dirty="0"/>
              <a:t> </a:t>
            </a:r>
          </a:p>
          <a:p>
            <a:r>
              <a:rPr lang="en-US" dirty="0"/>
              <a:t>				  JOIN rental r ON </a:t>
            </a:r>
            <a:r>
              <a:rPr lang="en-US" dirty="0" err="1"/>
              <a:t>r.inventory_id</a:t>
            </a:r>
            <a:r>
              <a:rPr lang="en-US" dirty="0"/>
              <a:t> =</a:t>
            </a:r>
            <a:r>
              <a:rPr lang="en-US" dirty="0" err="1"/>
              <a:t>i.inventory_id</a:t>
            </a:r>
            <a:r>
              <a:rPr lang="en-US" dirty="0"/>
              <a:t>  </a:t>
            </a:r>
          </a:p>
          <a:p>
            <a:r>
              <a:rPr lang="en-US" dirty="0"/>
              <a:t>        WHERE c.name IN ('</a:t>
            </a:r>
            <a:r>
              <a:rPr lang="en-US" dirty="0" err="1"/>
              <a:t>Animation','Children','Classics','Comedy','Family</a:t>
            </a:r>
            <a:r>
              <a:rPr lang="en-US" dirty="0"/>
              <a:t>' ,'Music') </a:t>
            </a:r>
          </a:p>
          <a:p>
            <a:r>
              <a:rPr lang="en-US" dirty="0"/>
              <a:t>        ORDER BY 3) t1 </a:t>
            </a:r>
          </a:p>
          <a:p>
            <a:r>
              <a:rPr lang="en-US" dirty="0"/>
              <a:t>ORDER BY </a:t>
            </a:r>
            <a:r>
              <a:rPr lang="en-US" dirty="0" err="1"/>
              <a:t>name,title</a:t>
            </a:r>
            <a:endParaRPr lang="en-VI" dirty="0"/>
          </a:p>
        </p:txBody>
      </p:sp>
      <p:sp>
        <p:nvSpPr>
          <p:cNvPr id="4" name="Slide Number Placeholder 3"/>
          <p:cNvSpPr>
            <a:spLocks noGrp="1"/>
          </p:cNvSpPr>
          <p:nvPr>
            <p:ph type="sldNum" sz="quarter" idx="5"/>
          </p:nvPr>
        </p:nvSpPr>
        <p:spPr/>
        <p:txBody>
          <a:bodyPr/>
          <a:lstStyle/>
          <a:p>
            <a:fld id="{E128D943-57A8-4EDA-B9BC-BE4288E5C478}" type="slidenum">
              <a:rPr lang="en-VI" smtClean="0"/>
              <a:t>4</a:t>
            </a:fld>
            <a:endParaRPr lang="en-VI"/>
          </a:p>
        </p:txBody>
      </p:sp>
    </p:spTree>
    <p:extLst>
      <p:ext uri="{BB962C8B-B14F-4D97-AF65-F5344CB8AC3E}">
        <p14:creationId xmlns:p14="http://schemas.microsoft.com/office/powerpoint/2010/main" val="339652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BC19-5780-4C8E-B0A1-4C207BD05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I"/>
          </a:p>
        </p:txBody>
      </p:sp>
      <p:sp>
        <p:nvSpPr>
          <p:cNvPr id="3" name="Subtitle 2">
            <a:extLst>
              <a:ext uri="{FF2B5EF4-FFF2-40B4-BE49-F238E27FC236}">
                <a16:creationId xmlns:a16="http://schemas.microsoft.com/office/drawing/2014/main" id="{32EB2C75-93CD-4C0B-AFC9-0A7151B57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I"/>
          </a:p>
        </p:txBody>
      </p:sp>
      <p:sp>
        <p:nvSpPr>
          <p:cNvPr id="4" name="Date Placeholder 3">
            <a:extLst>
              <a:ext uri="{FF2B5EF4-FFF2-40B4-BE49-F238E27FC236}">
                <a16:creationId xmlns:a16="http://schemas.microsoft.com/office/drawing/2014/main" id="{DD64C036-A9A7-41FE-9290-C3908F558803}"/>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5" name="Footer Placeholder 4">
            <a:extLst>
              <a:ext uri="{FF2B5EF4-FFF2-40B4-BE49-F238E27FC236}">
                <a16:creationId xmlns:a16="http://schemas.microsoft.com/office/drawing/2014/main" id="{1F5D7906-A27C-4383-B5C6-0EDB0025EA92}"/>
              </a:ext>
            </a:extLst>
          </p:cNvPr>
          <p:cNvSpPr>
            <a:spLocks noGrp="1"/>
          </p:cNvSpPr>
          <p:nvPr>
            <p:ph type="ftr" sz="quarter" idx="11"/>
          </p:nvPr>
        </p:nvSpPr>
        <p:spPr/>
        <p:txBody>
          <a:bodyPr/>
          <a:lstStyle/>
          <a:p>
            <a:endParaRPr lang="en-VI"/>
          </a:p>
        </p:txBody>
      </p:sp>
      <p:sp>
        <p:nvSpPr>
          <p:cNvPr id="6" name="Slide Number Placeholder 5">
            <a:extLst>
              <a:ext uri="{FF2B5EF4-FFF2-40B4-BE49-F238E27FC236}">
                <a16:creationId xmlns:a16="http://schemas.microsoft.com/office/drawing/2014/main" id="{CAE017AF-0727-4F61-9080-9DCB1ACB7E28}"/>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407029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6173-5C7A-4D38-A59F-D80E2DB2D2AE}"/>
              </a:ext>
            </a:extLst>
          </p:cNvPr>
          <p:cNvSpPr>
            <a:spLocks noGrp="1"/>
          </p:cNvSpPr>
          <p:nvPr>
            <p:ph type="title"/>
          </p:nvPr>
        </p:nvSpPr>
        <p:spPr/>
        <p:txBody>
          <a:bodyPr/>
          <a:lstStyle/>
          <a:p>
            <a:r>
              <a:rPr lang="en-US"/>
              <a:t>Click to edit Master title style</a:t>
            </a:r>
            <a:endParaRPr lang="en-VI"/>
          </a:p>
        </p:txBody>
      </p:sp>
      <p:sp>
        <p:nvSpPr>
          <p:cNvPr id="3" name="Vertical Text Placeholder 2">
            <a:extLst>
              <a:ext uri="{FF2B5EF4-FFF2-40B4-BE49-F238E27FC236}">
                <a16:creationId xmlns:a16="http://schemas.microsoft.com/office/drawing/2014/main" id="{177E3D78-B0E8-4AEA-BB6D-49A50401C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Date Placeholder 3">
            <a:extLst>
              <a:ext uri="{FF2B5EF4-FFF2-40B4-BE49-F238E27FC236}">
                <a16:creationId xmlns:a16="http://schemas.microsoft.com/office/drawing/2014/main" id="{ABA26A79-EC18-418D-9945-7FF65EAB89A0}"/>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5" name="Footer Placeholder 4">
            <a:extLst>
              <a:ext uri="{FF2B5EF4-FFF2-40B4-BE49-F238E27FC236}">
                <a16:creationId xmlns:a16="http://schemas.microsoft.com/office/drawing/2014/main" id="{4228272A-5F9D-461C-9677-CC1E98F18E91}"/>
              </a:ext>
            </a:extLst>
          </p:cNvPr>
          <p:cNvSpPr>
            <a:spLocks noGrp="1"/>
          </p:cNvSpPr>
          <p:nvPr>
            <p:ph type="ftr" sz="quarter" idx="11"/>
          </p:nvPr>
        </p:nvSpPr>
        <p:spPr/>
        <p:txBody>
          <a:bodyPr/>
          <a:lstStyle/>
          <a:p>
            <a:endParaRPr lang="en-VI"/>
          </a:p>
        </p:txBody>
      </p:sp>
      <p:sp>
        <p:nvSpPr>
          <p:cNvPr id="6" name="Slide Number Placeholder 5">
            <a:extLst>
              <a:ext uri="{FF2B5EF4-FFF2-40B4-BE49-F238E27FC236}">
                <a16:creationId xmlns:a16="http://schemas.microsoft.com/office/drawing/2014/main" id="{ABEF17D9-FE4A-4119-8913-2F0536F2776B}"/>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17815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25392-18A5-4F00-B30B-E26308359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I"/>
          </a:p>
        </p:txBody>
      </p:sp>
      <p:sp>
        <p:nvSpPr>
          <p:cNvPr id="3" name="Vertical Text Placeholder 2">
            <a:extLst>
              <a:ext uri="{FF2B5EF4-FFF2-40B4-BE49-F238E27FC236}">
                <a16:creationId xmlns:a16="http://schemas.microsoft.com/office/drawing/2014/main" id="{B3287CA6-CC7D-4BB0-8BEE-1F7E66150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Date Placeholder 3">
            <a:extLst>
              <a:ext uri="{FF2B5EF4-FFF2-40B4-BE49-F238E27FC236}">
                <a16:creationId xmlns:a16="http://schemas.microsoft.com/office/drawing/2014/main" id="{4968E637-402B-48C2-9306-1E1A30A68F74}"/>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5" name="Footer Placeholder 4">
            <a:extLst>
              <a:ext uri="{FF2B5EF4-FFF2-40B4-BE49-F238E27FC236}">
                <a16:creationId xmlns:a16="http://schemas.microsoft.com/office/drawing/2014/main" id="{B3D9A6B6-FB22-40B9-B3C9-33548971B55E}"/>
              </a:ext>
            </a:extLst>
          </p:cNvPr>
          <p:cNvSpPr>
            <a:spLocks noGrp="1"/>
          </p:cNvSpPr>
          <p:nvPr>
            <p:ph type="ftr" sz="quarter" idx="11"/>
          </p:nvPr>
        </p:nvSpPr>
        <p:spPr/>
        <p:txBody>
          <a:bodyPr/>
          <a:lstStyle/>
          <a:p>
            <a:endParaRPr lang="en-VI"/>
          </a:p>
        </p:txBody>
      </p:sp>
      <p:sp>
        <p:nvSpPr>
          <p:cNvPr id="6" name="Slide Number Placeholder 5">
            <a:extLst>
              <a:ext uri="{FF2B5EF4-FFF2-40B4-BE49-F238E27FC236}">
                <a16:creationId xmlns:a16="http://schemas.microsoft.com/office/drawing/2014/main" id="{B2A29E81-C687-4896-830E-D00D8AAFEAC6}"/>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418055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C9C3-5EAA-4311-8B60-2D9601C6F303}"/>
              </a:ext>
            </a:extLst>
          </p:cNvPr>
          <p:cNvSpPr>
            <a:spLocks noGrp="1"/>
          </p:cNvSpPr>
          <p:nvPr>
            <p:ph type="title"/>
          </p:nvPr>
        </p:nvSpPr>
        <p:spPr/>
        <p:txBody>
          <a:bodyPr/>
          <a:lstStyle/>
          <a:p>
            <a:r>
              <a:rPr lang="en-US"/>
              <a:t>Click to edit Master title style</a:t>
            </a:r>
            <a:endParaRPr lang="en-VI"/>
          </a:p>
        </p:txBody>
      </p:sp>
      <p:sp>
        <p:nvSpPr>
          <p:cNvPr id="3" name="Content Placeholder 2">
            <a:extLst>
              <a:ext uri="{FF2B5EF4-FFF2-40B4-BE49-F238E27FC236}">
                <a16:creationId xmlns:a16="http://schemas.microsoft.com/office/drawing/2014/main" id="{A709306E-4396-4BD3-A7BA-936E07ADB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Date Placeholder 3">
            <a:extLst>
              <a:ext uri="{FF2B5EF4-FFF2-40B4-BE49-F238E27FC236}">
                <a16:creationId xmlns:a16="http://schemas.microsoft.com/office/drawing/2014/main" id="{F6FAEAEB-6697-431D-BDF6-8FEC7712E811}"/>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5" name="Footer Placeholder 4">
            <a:extLst>
              <a:ext uri="{FF2B5EF4-FFF2-40B4-BE49-F238E27FC236}">
                <a16:creationId xmlns:a16="http://schemas.microsoft.com/office/drawing/2014/main" id="{F1379645-5CB4-4004-8670-9EAC32614122}"/>
              </a:ext>
            </a:extLst>
          </p:cNvPr>
          <p:cNvSpPr>
            <a:spLocks noGrp="1"/>
          </p:cNvSpPr>
          <p:nvPr>
            <p:ph type="ftr" sz="quarter" idx="11"/>
          </p:nvPr>
        </p:nvSpPr>
        <p:spPr/>
        <p:txBody>
          <a:bodyPr/>
          <a:lstStyle/>
          <a:p>
            <a:endParaRPr lang="en-VI"/>
          </a:p>
        </p:txBody>
      </p:sp>
      <p:sp>
        <p:nvSpPr>
          <p:cNvPr id="6" name="Slide Number Placeholder 5">
            <a:extLst>
              <a:ext uri="{FF2B5EF4-FFF2-40B4-BE49-F238E27FC236}">
                <a16:creationId xmlns:a16="http://schemas.microsoft.com/office/drawing/2014/main" id="{C8FF16AC-252C-46AE-93AF-C9CBB567B896}"/>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311073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1DAF-A861-4D58-889F-2F7D9E367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I"/>
          </a:p>
        </p:txBody>
      </p:sp>
      <p:sp>
        <p:nvSpPr>
          <p:cNvPr id="3" name="Text Placeholder 2">
            <a:extLst>
              <a:ext uri="{FF2B5EF4-FFF2-40B4-BE49-F238E27FC236}">
                <a16:creationId xmlns:a16="http://schemas.microsoft.com/office/drawing/2014/main" id="{485861FB-72F3-42AF-BC8F-E8CAEFB47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E6B3B9-78BA-400C-BC54-7A65A85D3391}"/>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5" name="Footer Placeholder 4">
            <a:extLst>
              <a:ext uri="{FF2B5EF4-FFF2-40B4-BE49-F238E27FC236}">
                <a16:creationId xmlns:a16="http://schemas.microsoft.com/office/drawing/2014/main" id="{3F868182-A911-4BD5-BFC0-FE01B02F9A25}"/>
              </a:ext>
            </a:extLst>
          </p:cNvPr>
          <p:cNvSpPr>
            <a:spLocks noGrp="1"/>
          </p:cNvSpPr>
          <p:nvPr>
            <p:ph type="ftr" sz="quarter" idx="11"/>
          </p:nvPr>
        </p:nvSpPr>
        <p:spPr/>
        <p:txBody>
          <a:bodyPr/>
          <a:lstStyle/>
          <a:p>
            <a:endParaRPr lang="en-VI"/>
          </a:p>
        </p:txBody>
      </p:sp>
      <p:sp>
        <p:nvSpPr>
          <p:cNvPr id="6" name="Slide Number Placeholder 5">
            <a:extLst>
              <a:ext uri="{FF2B5EF4-FFF2-40B4-BE49-F238E27FC236}">
                <a16:creationId xmlns:a16="http://schemas.microsoft.com/office/drawing/2014/main" id="{B3FE9497-2C79-4812-BD62-E7F0B526E9CC}"/>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105219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4179-F281-471C-A188-21B8C7E18516}"/>
              </a:ext>
            </a:extLst>
          </p:cNvPr>
          <p:cNvSpPr>
            <a:spLocks noGrp="1"/>
          </p:cNvSpPr>
          <p:nvPr>
            <p:ph type="title"/>
          </p:nvPr>
        </p:nvSpPr>
        <p:spPr/>
        <p:txBody>
          <a:bodyPr/>
          <a:lstStyle/>
          <a:p>
            <a:r>
              <a:rPr lang="en-US"/>
              <a:t>Click to edit Master title style</a:t>
            </a:r>
            <a:endParaRPr lang="en-VI"/>
          </a:p>
        </p:txBody>
      </p:sp>
      <p:sp>
        <p:nvSpPr>
          <p:cNvPr id="3" name="Content Placeholder 2">
            <a:extLst>
              <a:ext uri="{FF2B5EF4-FFF2-40B4-BE49-F238E27FC236}">
                <a16:creationId xmlns:a16="http://schemas.microsoft.com/office/drawing/2014/main" id="{FCF9D2E0-841E-49E6-A32F-443B4F712D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Content Placeholder 3">
            <a:extLst>
              <a:ext uri="{FF2B5EF4-FFF2-40B4-BE49-F238E27FC236}">
                <a16:creationId xmlns:a16="http://schemas.microsoft.com/office/drawing/2014/main" id="{F48BE1ED-C379-4BB7-9BFA-A4B8A8EFA9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5" name="Date Placeholder 4">
            <a:extLst>
              <a:ext uri="{FF2B5EF4-FFF2-40B4-BE49-F238E27FC236}">
                <a16:creationId xmlns:a16="http://schemas.microsoft.com/office/drawing/2014/main" id="{DA41635A-1335-401E-B3D9-D25510B0D789}"/>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6" name="Footer Placeholder 5">
            <a:extLst>
              <a:ext uri="{FF2B5EF4-FFF2-40B4-BE49-F238E27FC236}">
                <a16:creationId xmlns:a16="http://schemas.microsoft.com/office/drawing/2014/main" id="{EEC409E9-2E9B-43C7-B2BC-10656B58ED3F}"/>
              </a:ext>
            </a:extLst>
          </p:cNvPr>
          <p:cNvSpPr>
            <a:spLocks noGrp="1"/>
          </p:cNvSpPr>
          <p:nvPr>
            <p:ph type="ftr" sz="quarter" idx="11"/>
          </p:nvPr>
        </p:nvSpPr>
        <p:spPr/>
        <p:txBody>
          <a:bodyPr/>
          <a:lstStyle/>
          <a:p>
            <a:endParaRPr lang="en-VI"/>
          </a:p>
        </p:txBody>
      </p:sp>
      <p:sp>
        <p:nvSpPr>
          <p:cNvPr id="7" name="Slide Number Placeholder 6">
            <a:extLst>
              <a:ext uri="{FF2B5EF4-FFF2-40B4-BE49-F238E27FC236}">
                <a16:creationId xmlns:a16="http://schemas.microsoft.com/office/drawing/2014/main" id="{DFD93A7C-433C-42D3-99FC-0794C675F911}"/>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21125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E90A-F520-46CC-BE88-B4D30B4B71B6}"/>
              </a:ext>
            </a:extLst>
          </p:cNvPr>
          <p:cNvSpPr>
            <a:spLocks noGrp="1"/>
          </p:cNvSpPr>
          <p:nvPr>
            <p:ph type="title"/>
          </p:nvPr>
        </p:nvSpPr>
        <p:spPr>
          <a:xfrm>
            <a:off x="839788" y="365125"/>
            <a:ext cx="10515600" cy="1325563"/>
          </a:xfrm>
        </p:spPr>
        <p:txBody>
          <a:bodyPr/>
          <a:lstStyle/>
          <a:p>
            <a:r>
              <a:rPr lang="en-US"/>
              <a:t>Click to edit Master title style</a:t>
            </a:r>
            <a:endParaRPr lang="en-VI"/>
          </a:p>
        </p:txBody>
      </p:sp>
      <p:sp>
        <p:nvSpPr>
          <p:cNvPr id="3" name="Text Placeholder 2">
            <a:extLst>
              <a:ext uri="{FF2B5EF4-FFF2-40B4-BE49-F238E27FC236}">
                <a16:creationId xmlns:a16="http://schemas.microsoft.com/office/drawing/2014/main" id="{2D76D32A-7009-4C98-A65B-B847375C1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57C440-86E5-4D9A-AC28-DCBF38A71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5" name="Text Placeholder 4">
            <a:extLst>
              <a:ext uri="{FF2B5EF4-FFF2-40B4-BE49-F238E27FC236}">
                <a16:creationId xmlns:a16="http://schemas.microsoft.com/office/drawing/2014/main" id="{B47E90A8-A469-4BD2-8376-A6CE443E7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E8DF13-4A5F-4F4D-81B8-5E8490AA91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7" name="Date Placeholder 6">
            <a:extLst>
              <a:ext uri="{FF2B5EF4-FFF2-40B4-BE49-F238E27FC236}">
                <a16:creationId xmlns:a16="http://schemas.microsoft.com/office/drawing/2014/main" id="{72241964-5FE1-4849-8F63-E01676DE2524}"/>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8" name="Footer Placeholder 7">
            <a:extLst>
              <a:ext uri="{FF2B5EF4-FFF2-40B4-BE49-F238E27FC236}">
                <a16:creationId xmlns:a16="http://schemas.microsoft.com/office/drawing/2014/main" id="{4B26CC5F-63D9-4D5F-87AF-5DDB2F3DE84B}"/>
              </a:ext>
            </a:extLst>
          </p:cNvPr>
          <p:cNvSpPr>
            <a:spLocks noGrp="1"/>
          </p:cNvSpPr>
          <p:nvPr>
            <p:ph type="ftr" sz="quarter" idx="11"/>
          </p:nvPr>
        </p:nvSpPr>
        <p:spPr/>
        <p:txBody>
          <a:bodyPr/>
          <a:lstStyle/>
          <a:p>
            <a:endParaRPr lang="en-VI"/>
          </a:p>
        </p:txBody>
      </p:sp>
      <p:sp>
        <p:nvSpPr>
          <p:cNvPr id="9" name="Slide Number Placeholder 8">
            <a:extLst>
              <a:ext uri="{FF2B5EF4-FFF2-40B4-BE49-F238E27FC236}">
                <a16:creationId xmlns:a16="http://schemas.microsoft.com/office/drawing/2014/main" id="{F607045C-2546-4F07-A546-D5E012A14BF4}"/>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161234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CAC4-945D-4783-AB6A-166524773CEA}"/>
              </a:ext>
            </a:extLst>
          </p:cNvPr>
          <p:cNvSpPr>
            <a:spLocks noGrp="1"/>
          </p:cNvSpPr>
          <p:nvPr>
            <p:ph type="title"/>
          </p:nvPr>
        </p:nvSpPr>
        <p:spPr/>
        <p:txBody>
          <a:bodyPr/>
          <a:lstStyle/>
          <a:p>
            <a:r>
              <a:rPr lang="en-US"/>
              <a:t>Click to edit Master title style</a:t>
            </a:r>
            <a:endParaRPr lang="en-VI"/>
          </a:p>
        </p:txBody>
      </p:sp>
      <p:sp>
        <p:nvSpPr>
          <p:cNvPr id="3" name="Date Placeholder 2">
            <a:extLst>
              <a:ext uri="{FF2B5EF4-FFF2-40B4-BE49-F238E27FC236}">
                <a16:creationId xmlns:a16="http://schemas.microsoft.com/office/drawing/2014/main" id="{BF8DED33-4F24-43DE-9322-24CC9E017302}"/>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4" name="Footer Placeholder 3">
            <a:extLst>
              <a:ext uri="{FF2B5EF4-FFF2-40B4-BE49-F238E27FC236}">
                <a16:creationId xmlns:a16="http://schemas.microsoft.com/office/drawing/2014/main" id="{780F5229-A1DD-4B8B-A762-4BCC26D86BB9}"/>
              </a:ext>
            </a:extLst>
          </p:cNvPr>
          <p:cNvSpPr>
            <a:spLocks noGrp="1"/>
          </p:cNvSpPr>
          <p:nvPr>
            <p:ph type="ftr" sz="quarter" idx="11"/>
          </p:nvPr>
        </p:nvSpPr>
        <p:spPr/>
        <p:txBody>
          <a:bodyPr/>
          <a:lstStyle/>
          <a:p>
            <a:endParaRPr lang="en-VI"/>
          </a:p>
        </p:txBody>
      </p:sp>
      <p:sp>
        <p:nvSpPr>
          <p:cNvPr id="5" name="Slide Number Placeholder 4">
            <a:extLst>
              <a:ext uri="{FF2B5EF4-FFF2-40B4-BE49-F238E27FC236}">
                <a16:creationId xmlns:a16="http://schemas.microsoft.com/office/drawing/2014/main" id="{D49D04A1-1B41-405F-B1B6-5E62B0348977}"/>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321507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EFCF1E-74F7-4560-91EB-2B6381D3A163}"/>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3" name="Footer Placeholder 2">
            <a:extLst>
              <a:ext uri="{FF2B5EF4-FFF2-40B4-BE49-F238E27FC236}">
                <a16:creationId xmlns:a16="http://schemas.microsoft.com/office/drawing/2014/main" id="{0E4F5BF8-809E-4775-975D-0E05F01D968C}"/>
              </a:ext>
            </a:extLst>
          </p:cNvPr>
          <p:cNvSpPr>
            <a:spLocks noGrp="1"/>
          </p:cNvSpPr>
          <p:nvPr>
            <p:ph type="ftr" sz="quarter" idx="11"/>
          </p:nvPr>
        </p:nvSpPr>
        <p:spPr/>
        <p:txBody>
          <a:bodyPr/>
          <a:lstStyle/>
          <a:p>
            <a:endParaRPr lang="en-VI"/>
          </a:p>
        </p:txBody>
      </p:sp>
      <p:sp>
        <p:nvSpPr>
          <p:cNvPr id="4" name="Slide Number Placeholder 3">
            <a:extLst>
              <a:ext uri="{FF2B5EF4-FFF2-40B4-BE49-F238E27FC236}">
                <a16:creationId xmlns:a16="http://schemas.microsoft.com/office/drawing/2014/main" id="{ABEFD742-83EF-49ED-B8B3-C7662677C9E5}"/>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234784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1D59-E23F-4E95-9BB1-83D9329A2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I"/>
          </a:p>
        </p:txBody>
      </p:sp>
      <p:sp>
        <p:nvSpPr>
          <p:cNvPr id="3" name="Content Placeholder 2">
            <a:extLst>
              <a:ext uri="{FF2B5EF4-FFF2-40B4-BE49-F238E27FC236}">
                <a16:creationId xmlns:a16="http://schemas.microsoft.com/office/drawing/2014/main" id="{63ED49F6-5CF8-4497-BF87-A1FDCE34F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Text Placeholder 3">
            <a:extLst>
              <a:ext uri="{FF2B5EF4-FFF2-40B4-BE49-F238E27FC236}">
                <a16:creationId xmlns:a16="http://schemas.microsoft.com/office/drawing/2014/main" id="{FB01F725-4D52-4D39-BA64-4E851E116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E12A80-C277-49A9-8284-447B6A756B80}"/>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6" name="Footer Placeholder 5">
            <a:extLst>
              <a:ext uri="{FF2B5EF4-FFF2-40B4-BE49-F238E27FC236}">
                <a16:creationId xmlns:a16="http://schemas.microsoft.com/office/drawing/2014/main" id="{E5AE6BD8-AC9C-42A2-829E-0B1564F497C4}"/>
              </a:ext>
            </a:extLst>
          </p:cNvPr>
          <p:cNvSpPr>
            <a:spLocks noGrp="1"/>
          </p:cNvSpPr>
          <p:nvPr>
            <p:ph type="ftr" sz="quarter" idx="11"/>
          </p:nvPr>
        </p:nvSpPr>
        <p:spPr/>
        <p:txBody>
          <a:bodyPr/>
          <a:lstStyle/>
          <a:p>
            <a:endParaRPr lang="en-VI"/>
          </a:p>
        </p:txBody>
      </p:sp>
      <p:sp>
        <p:nvSpPr>
          <p:cNvPr id="7" name="Slide Number Placeholder 6">
            <a:extLst>
              <a:ext uri="{FF2B5EF4-FFF2-40B4-BE49-F238E27FC236}">
                <a16:creationId xmlns:a16="http://schemas.microsoft.com/office/drawing/2014/main" id="{9181F419-9092-4BE5-9CE9-55FAD4A51E95}"/>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148269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B973-3987-4A3F-AD77-F87C3DBE1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I"/>
          </a:p>
        </p:txBody>
      </p:sp>
      <p:sp>
        <p:nvSpPr>
          <p:cNvPr id="3" name="Picture Placeholder 2">
            <a:extLst>
              <a:ext uri="{FF2B5EF4-FFF2-40B4-BE49-F238E27FC236}">
                <a16:creationId xmlns:a16="http://schemas.microsoft.com/office/drawing/2014/main" id="{46D61A26-5896-423D-96A6-B24728092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I"/>
          </a:p>
        </p:txBody>
      </p:sp>
      <p:sp>
        <p:nvSpPr>
          <p:cNvPr id="4" name="Text Placeholder 3">
            <a:extLst>
              <a:ext uri="{FF2B5EF4-FFF2-40B4-BE49-F238E27FC236}">
                <a16:creationId xmlns:a16="http://schemas.microsoft.com/office/drawing/2014/main" id="{189AF0CE-6680-4C74-9F6C-29356745C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0D713-F1AF-4344-AAB2-CF4BD20F7988}"/>
              </a:ext>
            </a:extLst>
          </p:cNvPr>
          <p:cNvSpPr>
            <a:spLocks noGrp="1"/>
          </p:cNvSpPr>
          <p:nvPr>
            <p:ph type="dt" sz="half" idx="10"/>
          </p:nvPr>
        </p:nvSpPr>
        <p:spPr/>
        <p:txBody>
          <a:bodyPr/>
          <a:lstStyle/>
          <a:p>
            <a:fld id="{34FA218E-F5C9-42D5-99EA-4182AF87C5C0}" type="datetimeFigureOut">
              <a:rPr lang="en-VI" smtClean="0"/>
              <a:t>2/11/2020</a:t>
            </a:fld>
            <a:endParaRPr lang="en-VI"/>
          </a:p>
        </p:txBody>
      </p:sp>
      <p:sp>
        <p:nvSpPr>
          <p:cNvPr id="6" name="Footer Placeholder 5">
            <a:extLst>
              <a:ext uri="{FF2B5EF4-FFF2-40B4-BE49-F238E27FC236}">
                <a16:creationId xmlns:a16="http://schemas.microsoft.com/office/drawing/2014/main" id="{1BE1F841-533B-42C6-BE89-5822C3D5300B}"/>
              </a:ext>
            </a:extLst>
          </p:cNvPr>
          <p:cNvSpPr>
            <a:spLocks noGrp="1"/>
          </p:cNvSpPr>
          <p:nvPr>
            <p:ph type="ftr" sz="quarter" idx="11"/>
          </p:nvPr>
        </p:nvSpPr>
        <p:spPr/>
        <p:txBody>
          <a:bodyPr/>
          <a:lstStyle/>
          <a:p>
            <a:endParaRPr lang="en-VI"/>
          </a:p>
        </p:txBody>
      </p:sp>
      <p:sp>
        <p:nvSpPr>
          <p:cNvPr id="7" name="Slide Number Placeholder 6">
            <a:extLst>
              <a:ext uri="{FF2B5EF4-FFF2-40B4-BE49-F238E27FC236}">
                <a16:creationId xmlns:a16="http://schemas.microsoft.com/office/drawing/2014/main" id="{0AE905FA-A2ED-40BD-B2C4-E82809F25706}"/>
              </a:ext>
            </a:extLst>
          </p:cNvPr>
          <p:cNvSpPr>
            <a:spLocks noGrp="1"/>
          </p:cNvSpPr>
          <p:nvPr>
            <p:ph type="sldNum" sz="quarter" idx="12"/>
          </p:nvPr>
        </p:nvSpPr>
        <p:spPr/>
        <p:txBody>
          <a:bodyPr/>
          <a:lstStyle/>
          <a:p>
            <a:fld id="{E1042CD5-9A60-4A6C-A5A6-CB91C3594F6F}" type="slidenum">
              <a:rPr lang="en-VI" smtClean="0"/>
              <a:t>‹#›</a:t>
            </a:fld>
            <a:endParaRPr lang="en-VI"/>
          </a:p>
        </p:txBody>
      </p:sp>
    </p:spTree>
    <p:extLst>
      <p:ext uri="{BB962C8B-B14F-4D97-AF65-F5344CB8AC3E}">
        <p14:creationId xmlns:p14="http://schemas.microsoft.com/office/powerpoint/2010/main" val="340485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7956A7-08F4-41B1-A15E-214082D39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I"/>
          </a:p>
        </p:txBody>
      </p:sp>
      <p:sp>
        <p:nvSpPr>
          <p:cNvPr id="3" name="Text Placeholder 2">
            <a:extLst>
              <a:ext uri="{FF2B5EF4-FFF2-40B4-BE49-F238E27FC236}">
                <a16:creationId xmlns:a16="http://schemas.microsoft.com/office/drawing/2014/main" id="{FEE20E93-618E-40D3-812C-A0161F1E36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Date Placeholder 3">
            <a:extLst>
              <a:ext uri="{FF2B5EF4-FFF2-40B4-BE49-F238E27FC236}">
                <a16:creationId xmlns:a16="http://schemas.microsoft.com/office/drawing/2014/main" id="{872E3072-DDFD-4C36-B70C-7C720A368B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A218E-F5C9-42D5-99EA-4182AF87C5C0}" type="datetimeFigureOut">
              <a:rPr lang="en-VI" smtClean="0"/>
              <a:t>2/11/2020</a:t>
            </a:fld>
            <a:endParaRPr lang="en-VI"/>
          </a:p>
        </p:txBody>
      </p:sp>
      <p:sp>
        <p:nvSpPr>
          <p:cNvPr id="5" name="Footer Placeholder 4">
            <a:extLst>
              <a:ext uri="{FF2B5EF4-FFF2-40B4-BE49-F238E27FC236}">
                <a16:creationId xmlns:a16="http://schemas.microsoft.com/office/drawing/2014/main" id="{48F96558-B94D-419A-ADCC-19AED3026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I"/>
          </a:p>
        </p:txBody>
      </p:sp>
      <p:sp>
        <p:nvSpPr>
          <p:cNvPr id="6" name="Slide Number Placeholder 5">
            <a:extLst>
              <a:ext uri="{FF2B5EF4-FFF2-40B4-BE49-F238E27FC236}">
                <a16:creationId xmlns:a16="http://schemas.microsoft.com/office/drawing/2014/main" id="{D956B57B-3D14-4896-9C97-8A4151B57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42CD5-9A60-4A6C-A5A6-CB91C3594F6F}" type="slidenum">
              <a:rPr lang="en-VI" smtClean="0"/>
              <a:t>‹#›</a:t>
            </a:fld>
            <a:endParaRPr lang="en-VI"/>
          </a:p>
        </p:txBody>
      </p:sp>
    </p:spTree>
    <p:extLst>
      <p:ext uri="{BB962C8B-B14F-4D97-AF65-F5344CB8AC3E}">
        <p14:creationId xmlns:p14="http://schemas.microsoft.com/office/powerpoint/2010/main" val="25454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0F9F90-BB21-486B-BF83-808B99ACC65C}"/>
              </a:ext>
            </a:extLst>
          </p:cNvPr>
          <p:cNvSpPr>
            <a:spLocks noGrp="1"/>
          </p:cNvSpPr>
          <p:nvPr>
            <p:ph type="title"/>
          </p:nvPr>
        </p:nvSpPr>
        <p:spPr/>
        <p:txBody>
          <a:bodyPr>
            <a:normAutofit/>
          </a:bodyPr>
          <a:lstStyle/>
          <a:p>
            <a:r>
              <a:rPr lang="en-US" sz="1800" b="1" u="sng" dirty="0">
                <a:latin typeface="Times New Roman" panose="02020603050405020304" pitchFamily="18" charset="0"/>
                <a:cs typeface="Times New Roman" panose="02020603050405020304" pitchFamily="18" charset="0"/>
              </a:rPr>
              <a:t>QN 1</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We want to find out how the two stores compare in their count of rental orders during every month for all the years we have data for. </a:t>
            </a:r>
            <a:r>
              <a:rPr lang="en-US" sz="1800" b="1" dirty="0">
                <a:latin typeface="Times New Roman" panose="02020603050405020304" pitchFamily="18" charset="0"/>
                <a:cs typeface="Times New Roman" panose="02020603050405020304" pitchFamily="18" charset="0"/>
              </a:rPr>
              <a:t>Write a query that returns the store ID for the store, the year and month and the number of rental orders each store has fulfilled for that month. Your table should include a column for each of the following: year, month, store ID and count of rental orders fulfilled during that month.</a:t>
            </a:r>
            <a:endParaRPr lang="en-VI" sz="1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77197A9-0091-4522-91FB-3A52BD3FAEE4}"/>
              </a:ext>
            </a:extLst>
          </p:cNvPr>
          <p:cNvSpPr>
            <a:spLocks noGrp="1"/>
          </p:cNvSpPr>
          <p:nvPr>
            <p:ph sz="half" idx="2"/>
          </p:nvPr>
        </p:nvSpPr>
        <p:spPr>
          <a:xfrm>
            <a:off x="7848600" y="1825624"/>
            <a:ext cx="3505199" cy="446087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Description</a:t>
            </a:r>
          </a:p>
          <a:p>
            <a:pPr marL="0" indent="0">
              <a:buNone/>
            </a:pPr>
            <a:r>
              <a:rPr lang="en-US" sz="1800" dirty="0">
                <a:latin typeface="Times New Roman" panose="02020603050405020304" pitchFamily="18" charset="0"/>
                <a:cs typeface="Times New Roman" panose="02020603050405020304" pitchFamily="18" charset="0"/>
              </a:rPr>
              <a:t>Basing on the totals of the count for the stores, store 1, rents out more movies than store 2 though the sales are not constantly high as there are some months when they go down</a:t>
            </a:r>
            <a:endParaRPr lang="en-VI" sz="1800"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358A3B07-7D38-4445-A83E-461BEF913940}"/>
              </a:ext>
            </a:extLst>
          </p:cNvPr>
          <p:cNvGraphicFramePr>
            <a:graphicFrameLocks noGrp="1"/>
          </p:cNvGraphicFramePr>
          <p:nvPr>
            <p:ph sz="half" idx="1"/>
            <p:extLst>
              <p:ext uri="{D42A27DB-BD31-4B8C-83A1-F6EECF244321}">
                <p14:modId xmlns:p14="http://schemas.microsoft.com/office/powerpoint/2010/main" val="1795178813"/>
              </p:ext>
            </p:extLst>
          </p:nvPr>
        </p:nvGraphicFramePr>
        <p:xfrm>
          <a:off x="838199" y="1825625"/>
          <a:ext cx="7010401" cy="46672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085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8AAF-C0D6-4CB7-AA91-6D0707B9FA0A}"/>
              </a:ext>
            </a:extLst>
          </p:cNvPr>
          <p:cNvSpPr>
            <a:spLocks noGrp="1"/>
          </p:cNvSpPr>
          <p:nvPr>
            <p:ph type="title"/>
          </p:nvPr>
        </p:nvSpPr>
        <p:spPr>
          <a:xfrm>
            <a:off x="838200" y="365125"/>
            <a:ext cx="10515600" cy="1219835"/>
          </a:xfrm>
        </p:spPr>
        <p:txBody>
          <a:bodyPr>
            <a:normAutofit/>
          </a:bodyPr>
          <a:lstStyle/>
          <a:p>
            <a:r>
              <a:rPr lang="en-US" sz="1800" b="1" u="sng" dirty="0">
                <a:latin typeface="Times New Roman" panose="02020603050405020304" pitchFamily="18" charset="0"/>
                <a:cs typeface="Times New Roman" panose="02020603050405020304" pitchFamily="18" charset="0"/>
              </a:rPr>
              <a:t>QN 2</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We would like to know who were our top 10 paying customers, how many payments they made on a monthly basis during 2007, and what was the amount of the monthly payments. </a:t>
            </a:r>
            <a:r>
              <a:rPr lang="en-US" sz="1800" b="1" dirty="0">
                <a:latin typeface="Times New Roman" panose="02020603050405020304" pitchFamily="18" charset="0"/>
                <a:cs typeface="Times New Roman" panose="02020603050405020304" pitchFamily="18" charset="0"/>
              </a:rPr>
              <a:t>Can you write a query to capture the customer name, month and year of payment, and total payment amount for each month by these top 10 paying customers?</a:t>
            </a:r>
            <a:endParaRPr lang="en-VI" sz="1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0873FA5-8417-471E-BBCC-DEC535C9E2D7}"/>
              </a:ext>
            </a:extLst>
          </p:cNvPr>
          <p:cNvSpPr>
            <a:spLocks noGrp="1"/>
          </p:cNvSpPr>
          <p:nvPr>
            <p:ph sz="half" idx="2"/>
          </p:nvPr>
        </p:nvSpPr>
        <p:spPr>
          <a:xfrm>
            <a:off x="9464040" y="1825625"/>
            <a:ext cx="1889760" cy="4592002"/>
          </a:xfrm>
        </p:spPr>
        <p:txBody>
          <a:bodyPr>
            <a:normAutofit/>
          </a:bodyPr>
          <a:lstStyle/>
          <a:p>
            <a:r>
              <a:rPr lang="en-US" sz="1600"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Description</a:t>
            </a:r>
          </a:p>
          <a:p>
            <a:pPr marL="0" indent="0">
              <a:buNone/>
            </a:pPr>
            <a:endParaRPr lang="en-US" sz="1600" b="1" u="sng"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An increase in the count of movies mean an increase in the amount paid</a:t>
            </a:r>
          </a:p>
          <a:p>
            <a:r>
              <a:rPr lang="en-US" sz="1600" dirty="0">
                <a:latin typeface="Times New Roman" panose="02020603050405020304" pitchFamily="18" charset="0"/>
                <a:cs typeface="Times New Roman" panose="02020603050405020304" pitchFamily="18" charset="0"/>
              </a:rPr>
              <a:t>The customers made a big payment in the fourth month of 2007</a:t>
            </a:r>
            <a:endParaRPr lang="en-VI" sz="1600"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3EEC3E04-5CA7-45F2-8ADF-04B2034E291F}"/>
              </a:ext>
            </a:extLst>
          </p:cNvPr>
          <p:cNvGraphicFramePr>
            <a:graphicFrameLocks noGrp="1"/>
          </p:cNvGraphicFramePr>
          <p:nvPr>
            <p:ph sz="half" idx="1"/>
            <p:extLst>
              <p:ext uri="{D42A27DB-BD31-4B8C-83A1-F6EECF244321}">
                <p14:modId xmlns:p14="http://schemas.microsoft.com/office/powerpoint/2010/main" val="506875460"/>
              </p:ext>
            </p:extLst>
          </p:nvPr>
        </p:nvGraphicFramePr>
        <p:xfrm>
          <a:off x="838200" y="1825624"/>
          <a:ext cx="8625840" cy="45920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767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0128-B120-48ED-A02E-979BC5046EA2}"/>
              </a:ext>
            </a:extLst>
          </p:cNvPr>
          <p:cNvSpPr>
            <a:spLocks noGrp="1"/>
          </p:cNvSpPr>
          <p:nvPr>
            <p:ph type="title"/>
          </p:nvPr>
        </p:nvSpPr>
        <p:spPr/>
        <p:txBody>
          <a:bodyPr>
            <a:normAutofit/>
          </a:bodyPr>
          <a:lstStyle/>
          <a:p>
            <a:r>
              <a:rPr lang="en-US" sz="1800" b="1" u="sng" dirty="0">
                <a:latin typeface="Times New Roman" panose="02020603050405020304" pitchFamily="18" charset="0"/>
                <a:cs typeface="Times New Roman" panose="02020603050405020304" pitchFamily="18" charset="0"/>
              </a:rPr>
              <a:t>QN 3</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Finally, for each of these top 10 paying customers, I would like to find out the difference across their monthly payments during 2007. Please go ahead and </a:t>
            </a:r>
            <a:r>
              <a:rPr lang="en-US" sz="1800" b="1" dirty="0">
                <a:latin typeface="Times New Roman" panose="02020603050405020304" pitchFamily="18" charset="0"/>
                <a:cs typeface="Times New Roman" panose="02020603050405020304" pitchFamily="18" charset="0"/>
              </a:rPr>
              <a:t>write a query to compare the payment amounts in each successive month.</a:t>
            </a:r>
            <a:r>
              <a:rPr lang="en-US" sz="1800" dirty="0">
                <a:latin typeface="Times New Roman" panose="02020603050405020304" pitchFamily="18" charset="0"/>
                <a:cs typeface="Times New Roman" panose="02020603050405020304" pitchFamily="18" charset="0"/>
              </a:rPr>
              <a:t> Repeat this for each of these 10 paying customers. Also, it will be tremendously helpful if you can identify the customer name who paid the most difference in terms of payments</a:t>
            </a:r>
            <a:endParaRPr lang="en-VI" sz="1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5583ED6-D6F9-4053-B421-AACE10ABB3F5}"/>
              </a:ext>
            </a:extLst>
          </p:cNvPr>
          <p:cNvSpPr>
            <a:spLocks noGrp="1"/>
          </p:cNvSpPr>
          <p:nvPr>
            <p:ph sz="half" idx="2"/>
          </p:nvPr>
        </p:nvSpPr>
        <p:spPr>
          <a:xfrm>
            <a:off x="9386888" y="1825625"/>
            <a:ext cx="1966912" cy="4667250"/>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Description</a:t>
            </a:r>
          </a:p>
          <a:p>
            <a:r>
              <a:rPr lang="en-US" sz="1800" dirty="0">
                <a:latin typeface="Times New Roman" panose="02020603050405020304" pitchFamily="18" charset="0"/>
                <a:cs typeface="Times New Roman" panose="02020603050405020304" pitchFamily="18" charset="0"/>
              </a:rPr>
              <a:t>Eleanor Hunt had the highest increase in the payment between the month of February and march</a:t>
            </a:r>
          </a:p>
          <a:p>
            <a:pPr marL="0" indent="0">
              <a:buNone/>
            </a:pPr>
            <a:r>
              <a:rPr lang="en-US" sz="1800" dirty="0">
                <a:latin typeface="Times New Roman" panose="02020603050405020304" pitchFamily="18" charset="0"/>
                <a:cs typeface="Times New Roman" panose="02020603050405020304" pitchFamily="18" charset="0"/>
              </a:rPr>
              <a:t>Marion Snyder had the highest decrease in the payment between the month of April and May</a:t>
            </a:r>
          </a:p>
          <a:p>
            <a:endParaRPr lang="en-VI" sz="1800" b="1" u="sng"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36CC43B3-1C6D-48B6-AF58-E147E24D01BB}"/>
              </a:ext>
            </a:extLst>
          </p:cNvPr>
          <p:cNvGraphicFramePr>
            <a:graphicFrameLocks noGrp="1"/>
          </p:cNvGraphicFramePr>
          <p:nvPr>
            <p:ph sz="half" idx="1"/>
            <p:extLst>
              <p:ext uri="{D42A27DB-BD31-4B8C-83A1-F6EECF244321}">
                <p14:modId xmlns:p14="http://schemas.microsoft.com/office/powerpoint/2010/main" val="2454585827"/>
              </p:ext>
            </p:extLst>
          </p:nvPr>
        </p:nvGraphicFramePr>
        <p:xfrm>
          <a:off x="838199" y="1825625"/>
          <a:ext cx="8548689" cy="46672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997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3BC8-0FB9-442B-9DB0-2AEE4C4CD126}"/>
              </a:ext>
            </a:extLst>
          </p:cNvPr>
          <p:cNvSpPr>
            <a:spLocks noGrp="1"/>
          </p:cNvSpPr>
          <p:nvPr>
            <p:ph type="title"/>
          </p:nvPr>
        </p:nvSpPr>
        <p:spPr>
          <a:xfrm>
            <a:off x="838199" y="379413"/>
            <a:ext cx="10515600" cy="1325563"/>
          </a:xfrm>
        </p:spPr>
        <p:txBody>
          <a:bodyPr>
            <a:normAutofit fontScale="90000"/>
          </a:bodyPr>
          <a:lstStyle/>
          <a:p>
            <a:pPr fontAlgn="base"/>
            <a:br>
              <a:rPr lang="en-US" sz="2000" dirty="0"/>
            </a:br>
            <a:br>
              <a:rPr lang="en-US" sz="2000" dirty="0"/>
            </a:br>
            <a:r>
              <a:rPr lang="en-US" sz="2000" b="1" u="sng" dirty="0"/>
              <a:t>QN 4</a:t>
            </a:r>
            <a:r>
              <a:rPr lang="en-US" sz="2000" b="1" dirty="0"/>
              <a:t>:</a:t>
            </a:r>
            <a:r>
              <a:rPr lang="en-US" sz="2000" dirty="0"/>
              <a:t> We want to understand more about the movies that families are watching. The following categories are considered family movies: Animation, Children, Classics, Comedy, Family and Music.</a:t>
            </a:r>
            <a:br>
              <a:rPr lang="en-US" sz="2000" dirty="0"/>
            </a:br>
            <a:r>
              <a:rPr lang="en-US" sz="2000" b="1" dirty="0"/>
              <a:t>Create a query that lists each movie, the film category it is classified in, and the number of times it has been rented out.</a:t>
            </a:r>
            <a:br>
              <a:rPr lang="en-US" dirty="0"/>
            </a:br>
            <a:endParaRPr lang="en-VI" dirty="0"/>
          </a:p>
        </p:txBody>
      </p:sp>
      <p:sp>
        <p:nvSpPr>
          <p:cNvPr id="4" name="Content Placeholder 3">
            <a:extLst>
              <a:ext uri="{FF2B5EF4-FFF2-40B4-BE49-F238E27FC236}">
                <a16:creationId xmlns:a16="http://schemas.microsoft.com/office/drawing/2014/main" id="{3D8548CB-90CA-4908-9DBD-8DAD6B0CB04E}"/>
              </a:ext>
            </a:extLst>
          </p:cNvPr>
          <p:cNvSpPr>
            <a:spLocks noGrp="1"/>
          </p:cNvSpPr>
          <p:nvPr>
            <p:ph sz="half" idx="2"/>
          </p:nvPr>
        </p:nvSpPr>
        <p:spPr>
          <a:xfrm>
            <a:off x="7272338" y="1825625"/>
            <a:ext cx="4081462" cy="4351338"/>
          </a:xfrm>
        </p:spPr>
        <p:txBody>
          <a:bodyPr>
            <a:normAutofit/>
          </a:bodyPr>
          <a:lstStyle/>
          <a:p>
            <a:pPr marL="0" indent="0">
              <a:buNone/>
            </a:pPr>
            <a:r>
              <a:rPr lang="en-US" sz="2000" b="1" u="sng" dirty="0"/>
              <a:t>Description</a:t>
            </a:r>
          </a:p>
          <a:p>
            <a:pPr marL="0" indent="0">
              <a:buNone/>
            </a:pPr>
            <a:r>
              <a:rPr lang="en-US" sz="2000" dirty="0"/>
              <a:t>The animation category is the most rented out.</a:t>
            </a:r>
          </a:p>
          <a:p>
            <a:pPr marL="0" indent="0">
              <a:buNone/>
            </a:pPr>
            <a:endParaRPr lang="en-US" sz="2000" dirty="0"/>
          </a:p>
        </p:txBody>
      </p:sp>
      <p:graphicFrame>
        <p:nvGraphicFramePr>
          <p:cNvPr id="5" name="Content Placeholder 4">
            <a:extLst>
              <a:ext uri="{FF2B5EF4-FFF2-40B4-BE49-F238E27FC236}">
                <a16:creationId xmlns:a16="http://schemas.microsoft.com/office/drawing/2014/main" id="{9F9A1322-7899-4162-95FE-767DC6B1F7F7}"/>
              </a:ext>
            </a:extLst>
          </p:cNvPr>
          <p:cNvGraphicFramePr>
            <a:graphicFrameLocks noGrp="1"/>
          </p:cNvGraphicFramePr>
          <p:nvPr>
            <p:ph sz="half" idx="1"/>
            <p:extLst>
              <p:ext uri="{D42A27DB-BD31-4B8C-83A1-F6EECF244321}">
                <p14:modId xmlns:p14="http://schemas.microsoft.com/office/powerpoint/2010/main" val="1344146179"/>
              </p:ext>
            </p:extLst>
          </p:nvPr>
        </p:nvGraphicFramePr>
        <p:xfrm>
          <a:off x="838199" y="1704976"/>
          <a:ext cx="6434139" cy="44719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5416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192</TotalTime>
  <Words>1437</Words>
  <Application>Microsoft Office PowerPoint</Application>
  <PresentationFormat>Widescreen</PresentationFormat>
  <Paragraphs>76</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QN 1: We want to find out how the two stores compare in their count of rental orders during every month for all the years we have data for. Write a query that returns the store ID for the store, the year and month and the number of rental orders each store has fulfilled for that month. Your table should include a column for each of the following: year, month, store ID and count of rental orders fulfilled during that month.</vt:lpstr>
      <vt:lpstr>QN 2: We would like to know who were our top 10 paying customers, how many payments they made on a monthly basis during 2007, and what was the amount of the monthly payments. Can you write a query to capture the customer name, month and year of payment, and total payment amount for each month by these top 10 paying customers?</vt:lpstr>
      <vt:lpstr>QN 3: Finally, for each of these top 10 paying customers, I would like to find out the difference across their monthly payments during 2007. Please go ahead and write a query to compare the payment amounts in each successive month. Repeat this for each of these 10 paying customers. Also, it will be tremendously helpful if you can identify the customer name who paid the most difference in terms of payments</vt:lpstr>
      <vt:lpstr>  QN 4: We want to understand more about the movies that families are watching. The following categories are considered family movies: Animation, Children, Classics, Comedy, Family and Music. Create a query that lists each movie, the film category it is classified in, and the number of times it has been rented out.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QN: We want to find out how the two stores compare in their count of rental orders during every month for all the years we have data for. Write a query that returns the store ID for the store, the year and month and the number of rental orders each store has fulfilled for that month. Your table should include a column for each of the following: year, month, store ID and count of rental orders fulfilled during that month.</dc:title>
  <dc:creator>ERINAH</dc:creator>
  <cp:lastModifiedBy>ERINAH</cp:lastModifiedBy>
  <cp:revision>14</cp:revision>
  <dcterms:created xsi:type="dcterms:W3CDTF">2020-02-11T07:26:15Z</dcterms:created>
  <dcterms:modified xsi:type="dcterms:W3CDTF">2020-02-11T13:59:21Z</dcterms:modified>
</cp:coreProperties>
</file>