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345" r:id="rId3"/>
    <p:sldId id="555" r:id="rId4"/>
    <p:sldId id="440" r:id="rId5"/>
    <p:sldId id="541" r:id="rId6"/>
    <p:sldId id="554" r:id="rId7"/>
    <p:sldId id="556" r:id="rId8"/>
    <p:sldId id="545" r:id="rId9"/>
    <p:sldId id="557" r:id="rId10"/>
    <p:sldId id="548" r:id="rId11"/>
    <p:sldId id="551" r:id="rId12"/>
    <p:sldId id="549" r:id="rId13"/>
    <p:sldId id="559" r:id="rId14"/>
    <p:sldId id="543" r:id="rId15"/>
    <p:sldId id="544" r:id="rId16"/>
    <p:sldId id="546" r:id="rId17"/>
    <p:sldId id="547" r:id="rId18"/>
    <p:sldId id="560" r:id="rId19"/>
    <p:sldId id="553" r:id="rId20"/>
    <p:sldId id="542" r:id="rId21"/>
    <p:sldId id="561" r:id="rId22"/>
    <p:sldId id="469" r:id="rId23"/>
  </p:sldIdLst>
  <p:sldSz cx="9144000" cy="5143500" type="screen16x9"/>
  <p:notesSz cx="10234613" cy="710406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54CC"/>
    <a:srgbClr val="00FF00"/>
    <a:srgbClr val="FFFFFF"/>
    <a:srgbClr val="9C3443"/>
    <a:srgbClr val="3399FF"/>
    <a:srgbClr val="33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87823" autoAdjust="0"/>
  </p:normalViewPr>
  <p:slideViewPr>
    <p:cSldViewPr>
      <p:cViewPr varScale="1">
        <p:scale>
          <a:sx n="150" d="100"/>
          <a:sy n="150" d="100"/>
        </p:scale>
        <p:origin x="720" y="-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890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  <a:flatTx/>
          </a:bodyPr>
          <a:lstStyle>
            <a:lvl1pPr algn="l" eaLnBrk="1" hangingPunct="1">
              <a:spcBef>
                <a:spcPct val="20000"/>
              </a:spcBef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0"/>
            <a:ext cx="4434999" cy="3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  <a:flatTx/>
          </a:bodyPr>
          <a:lstStyle>
            <a:lvl1pPr algn="r" eaLnBrk="1" hangingPunct="1">
              <a:spcBef>
                <a:spcPct val="20000"/>
              </a:spcBef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9550" y="533400"/>
            <a:ext cx="4735513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4430"/>
            <a:ext cx="7505383" cy="319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8860"/>
            <a:ext cx="4434999" cy="3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  <a:flatTx/>
          </a:bodyPr>
          <a:lstStyle>
            <a:lvl1pPr algn="l" eaLnBrk="1" hangingPunct="1">
              <a:spcBef>
                <a:spcPct val="20000"/>
              </a:spcBef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614" y="6748860"/>
            <a:ext cx="4434999" cy="3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  <a:flatTx/>
          </a:bodyPr>
          <a:lstStyle>
            <a:lvl1pPr algn="r" eaLnBrk="1" hangingPunct="1">
              <a:spcBef>
                <a:spcPct val="20000"/>
              </a:spcBef>
              <a:defRPr sz="13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EDB46EF-1E01-42C9-8719-975FBB2BD9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BC306FF-79C3-468A-91D3-3CCA65FD9BEE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10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2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11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0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12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5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13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14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51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15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32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16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7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17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7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18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44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19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8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8BC306FF-79C3-468A-91D3-3CCA65FD9BEE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2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63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20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93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074CFF98-97E2-4534-9D3A-D752526A91A6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21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3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4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2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5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9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6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9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7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7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8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B541D4A-316B-455B-9601-C4134E568FE4}" type="slidenum">
              <a:rPr lang="pt-BR" altLang="pt-BR" smtClean="0">
                <a:latin typeface="Verdana" panose="020B0604030504040204" pitchFamily="34" charset="0"/>
              </a:rPr>
              <a:pPr>
                <a:spcBef>
                  <a:spcPct val="20000"/>
                </a:spcBef>
              </a:pPr>
              <a:t>9</a:t>
            </a:fld>
            <a:endParaRPr lang="pt-BR" altLang="pt-BR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9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F170-85E3-49A8-929C-8D11F035FD6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3239-3297-4D11-8C7E-51B091DA186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34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275BE-4DDF-448C-9C40-4331755B6031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56D95-CD80-4CFE-A01C-F94DE3CA87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8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B198-5E77-4134-8C03-277FFCA6D2E1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AD9A-E22D-464F-AE4F-BA03ECB640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856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9FC2-2BCD-4A52-8010-9BD1AF742E13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34E51-013D-49CB-AE81-EEE68BC88C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9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EE4B1-4FE0-4D89-AE2A-96D5E2DABA3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9D003-4C32-46B5-BACB-09AC35CFAF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9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5D88C-C3BA-47AE-AE8B-2B2AE145A43A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E743B-FD3C-4A36-AB22-EB83451B4A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9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2DABA-D155-488C-A0BB-A77893D13B51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D8D34-0A67-41E6-9CD9-1C693D410A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8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D1321-EC83-4A18-BDD2-E5DF64B6A049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B50D-B8DC-490F-9EB7-02704CF3D0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79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DCA3-1D20-4F58-BC3B-EAE5972C3D7E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A5CD0-5E51-4AA7-82DC-24EAE33AA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80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C757-48BB-414C-96CC-8F210E176090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F2ADD-0ACB-4B1C-8490-594B419670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4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A387E-1CB5-4433-A138-FEA851F71C9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8E19-98F6-417F-BFE3-8F42BE4BDA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3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80C10-A261-42B2-AA49-11D95E56992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303C-6387-4713-9B45-C7371265FB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5643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32505-76C2-47CD-BE08-5348D48AA7C5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D91E-B4D1-4B0F-8C4A-D1B14EFBCB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60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4E11-3F1C-402D-BA8E-86B16B87D2AD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C3F9B-AC8F-41BA-964C-6FC87EAD9B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FF616-B6DC-4E7A-AB60-8495E23F88C0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DEA16-17E4-4DD5-A8F4-01BCE9F17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FA21-984F-4439-BC9E-13CFAC72F3B8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6B2C3-5162-4CFA-A839-C09B6CD113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0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4885-2323-48AD-8DEB-E95B74F7680A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82ACA-AC88-448F-8A49-ACCD560A94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02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77A16-EC3C-47C9-A554-EC1192C34C63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DFCF-0645-43D7-AD31-B699219EB1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14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82D3-284E-4584-9774-38EA49CB234B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1257D-D999-4A98-98B0-5BA9C8BA52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88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572E-91A6-4788-977B-67FE49CD660C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CD61-B574-4C42-A0DF-199DE14B8B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8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224C1-4F93-4A2C-9E74-A199B4E390D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1E45-0076-4DD6-B71D-C7AC4FEC64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641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B85FC-45FD-45D5-B55B-D3B843956224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F74A4-D952-4265-B707-684E1357DB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1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BF5C22-3A17-4CFE-9E74-5140450B3AFA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1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D60737-A0AB-4C28-B64E-3AD343A760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29" name="Imagem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14388"/>
            <a:ext cx="9161463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028"/>
          <p:cNvSpPr>
            <a:spLocks noChangeArrowheads="1"/>
          </p:cNvSpPr>
          <p:nvPr userDrawn="1"/>
        </p:nvSpPr>
        <p:spPr bwMode="auto">
          <a:xfrm>
            <a:off x="19050" y="-7938"/>
            <a:ext cx="948372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14300"/>
            <a:ext cx="13541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6466AA-B95B-4C4E-B3E3-6EEF066DA9A9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2E1CB0-88A7-4D68-8594-CB2D9245A3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054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28"/>
          <p:cNvSpPr>
            <a:spLocks noChangeArrowheads="1"/>
          </p:cNvSpPr>
          <p:nvPr userDrawn="1"/>
        </p:nvSpPr>
        <p:spPr bwMode="auto">
          <a:xfrm>
            <a:off x="19050" y="-7938"/>
            <a:ext cx="948372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1028"/>
          <p:cNvSpPr>
            <a:spLocks noChangeArrowheads="1"/>
          </p:cNvSpPr>
          <p:nvPr userDrawn="1"/>
        </p:nvSpPr>
        <p:spPr bwMode="auto">
          <a:xfrm>
            <a:off x="-171450" y="4292600"/>
            <a:ext cx="948372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>
              <a:solidFill>
                <a:srgbClr val="333399"/>
              </a:solidFill>
              <a:latin typeface="Arial Black" panose="020B0A04020102020204" pitchFamily="34" charset="0"/>
              <a:cs typeface="Aharoni" pitchFamily="2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pic>
        <p:nvPicPr>
          <p:cNvPr id="2057" name="Imagem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2863"/>
            <a:ext cx="90011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5"/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14300"/>
            <a:ext cx="13541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-88900" y="0"/>
            <a:ext cx="9829800" cy="6027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5363" name="Rectangle 1028"/>
          <p:cNvSpPr>
            <a:spLocks noChangeArrowheads="1"/>
          </p:cNvSpPr>
          <p:nvPr/>
        </p:nvSpPr>
        <p:spPr bwMode="auto">
          <a:xfrm>
            <a:off x="114300" y="0"/>
            <a:ext cx="93726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r>
              <a:rPr lang="pt-BR" altLang="pt-BR" sz="4000" b="1">
                <a:solidFill>
                  <a:srgbClr val="336699"/>
                </a:solidFill>
                <a:latin typeface="Georgia" panose="02040502050405020303" pitchFamily="18" charset="0"/>
              </a:rPr>
              <a:t>Apresentação:</a:t>
            </a:r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47825"/>
            <a:ext cx="57816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77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8" y="0"/>
            <a:ext cx="3076190" cy="5314286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199432" y="0"/>
            <a:ext cx="4262585" cy="5442292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“Detalhe da Proposta”: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Aprova ou Rejeita uma Proposta: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-Nome da Proposta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-ID da Proposta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-Empresa de Venda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-Empresa de Fat.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+ 1)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-Data Inicial – Data Final 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-Cliente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-Agência 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-Valor da Negociação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(formatar R$ . ,)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-Desconto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(Formatar 00,0000%)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-Executivo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“Aprovar”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Confirma aprovação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 vai para a tela de Propostas.(Tela 2)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“Reprovar”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Confirma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Reprovação, justifica e vai para a tela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de Propostas.(Tela 2)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3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7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69" y="52526"/>
            <a:ext cx="3076575" cy="5495925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421438" y="36099"/>
            <a:ext cx="3750482" cy="5216596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Tela de Filtros de Propostas: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Permite consultar as últimas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propostas realizadas.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Filtros: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-Id da Proposta: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nnnnnnn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Empresa Venda: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nnn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-Período Inicial/Final: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r>
              <a:rPr lang="pt-BR" sz="8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(mm/aa)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Executivo: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Cliente: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Agência: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Status: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 Preencher ao menos um  campo para realizar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consulta )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“Pesquisa”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(Executa a Consulta,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trazendo todas as Propostas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existentes que atendam ao filtro.)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(Tela 2)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4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6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44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..............................;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62061"/>
            <a:ext cx="1656184" cy="30209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406" y="8972"/>
            <a:ext cx="3085714" cy="547619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14168" y="235474"/>
            <a:ext cx="3947849" cy="4568524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Menu Principal: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Ver Propostas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últimas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Propostas Vigentes.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 SIM AGENCIA 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Negociações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Mostra as negociações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realizadas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   ( SIM AGENCIA/SCTV)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Configurações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Configurações do Ambiente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Sair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Sai do sistema.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3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13" y="0"/>
            <a:ext cx="3143250" cy="514350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292080" y="235474"/>
            <a:ext cx="4225105" cy="5216596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“Negociações”: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Mostra as Negociações da mais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recente para a mais antiga: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</a:t>
            </a:r>
            <a:r>
              <a:rPr lang="pt-BR" sz="14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Nr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. Negociação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-Data Inicial / Final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-Origem de Venda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(SCTV/MMA/SIM)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-Empresa Venda 	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-Empresa Fat 	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-Cliente   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	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-Agência	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-Executivo	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-Valor 	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	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-Desconto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“&gt;”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vai para tela de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detalhe da Negociação.  (Tela 6)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“Filtro” 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– vai para tela de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filtros da Negociação. onde pode-se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pesquisar negociações especificas.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(Tela 8)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5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2" name="Retângulo 1"/>
          <p:cNvSpPr/>
          <p:nvPr/>
        </p:nvSpPr>
        <p:spPr>
          <a:xfrm>
            <a:off x="3203848" y="3723878"/>
            <a:ext cx="648072" cy="36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82567" y="0"/>
            <a:ext cx="3152553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9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293" y="13519"/>
            <a:ext cx="3076575" cy="54102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5352921" y="100473"/>
            <a:ext cx="3801240" cy="5327782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Tela de Consulta Negociação: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-Número da Negociação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-Origem de Venda  </a:t>
            </a:r>
            <a:r>
              <a:rPr lang="pt-BR" sz="105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(SCTV/MMA/SIM)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Empresa Venda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Empresa Fat. 	 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1)</a:t>
            </a:r>
            <a:endParaRPr lang="pt-BR" sz="10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-Valor	/ Desconto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-Cliente   	 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um)</a:t>
            </a: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-Agência  	 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um)</a:t>
            </a:r>
            <a:r>
              <a:rPr lang="pt-BR" sz="10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-Executivo 	 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ter + de um)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-Tipo de Venda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-Período Inicial – Final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6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“Detalhe”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consulta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negociação Mês a Mês, Mapa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Mapa com os valores investidos.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(Tela 7)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6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“Negociações”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vai para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de Negociações. (Tela 5)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6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4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25" y="7851"/>
            <a:ext cx="3114675" cy="5305425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252392" y="42434"/>
            <a:ext cx="3891607" cy="5216596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Detalhe da Negociação: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-Número Negociação  - Período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-Valor Negociação      - Desconto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Abaixo abre uma lista com as vendas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por Período/Mapa da Negociação: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(Pode haver + de 1 mapa por Mês)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(Necessário “Scroll” da tela)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-Numero do Contrato – Desconto Contr.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-Nome do Cliente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(apenas 1)</a:t>
            </a: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-Empresa Venda / Empresa Fat.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(neste caso apenas 1 empresa por mapa)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-Mês/ano -N=Valor Negociado do Mês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-E=Valor Exibido do Mês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-F=Valor Faturado do Mês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-Tipo de Venda       -Abrangência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B050"/>
                </a:solidFill>
                <a:latin typeface="Verdana" pitchFamily="34" charset="0"/>
                <a:cs typeface="Times New Roman" charset="0"/>
              </a:rPr>
              <a:t>Abaixo um totalizador GERAL do Período.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“Voltar”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: Tela Anterior (Tela 6)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“Negociações”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: vai para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Negociações.(Tela 5)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7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76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02" y="-1031"/>
            <a:ext cx="3161905" cy="5152381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14168" y="235474"/>
            <a:ext cx="3750482" cy="5216596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Tela de Filtros de Negociação: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Permite consultar as últimas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negociações realizadas.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Filtros: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-Número da Negociação: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nnnnnn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-Empresa Venda: </a:t>
            </a:r>
            <a:r>
              <a:rPr lang="pt-BR" sz="105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5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nnn</a:t>
            </a:r>
            <a:r>
              <a:rPr lang="pt-BR" sz="105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-Empresa Faturamento: </a:t>
            </a:r>
            <a:r>
              <a:rPr lang="pt-BR" sz="105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5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nnn</a:t>
            </a:r>
            <a:r>
              <a:rPr lang="pt-BR" sz="105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Período Inicial/Final: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(mm/aa)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Executivo: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-Cliente: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Agência: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</a:t>
            </a:r>
            <a:r>
              <a:rPr lang="pt-BR" sz="1000" dirty="0" err="1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xxxxxx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(Preencher ao menos um campo para realizar 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Pesquisa 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“Pesquisa” 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(Executa a Consulta,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trazendo todas as Negociações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existentes que atendam o filtro.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(Tela 5)</a:t>
            </a:r>
            <a:endParaRPr lang="en-US" sz="14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8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212850" y="0"/>
            <a:ext cx="312227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17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44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62061"/>
            <a:ext cx="1656184" cy="30209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406" y="8972"/>
            <a:ext cx="3085714" cy="547619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14168" y="235474"/>
            <a:ext cx="3947849" cy="4568524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Menu Principal: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Ver Propostas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últimas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Propostas Vigentes.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 SIM AGENCIA 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Negociações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negociações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realizadas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( SIM AGENCIA/SCTV)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Configurações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Configurações do Ambiente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b="1" dirty="0">
              <a:solidFill>
                <a:srgbClr val="FF0000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Sair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Sai do sistema.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0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41" y="9391"/>
            <a:ext cx="3143776" cy="5514286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292080" y="235474"/>
            <a:ext cx="4225105" cy="5216596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“Configurações”: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Nesta função o usuário pode escolher: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 Receber Notificações de Proposta;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- Receber Notificações de Novas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Negociações.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Bastando que o usuário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“marque/desmarque” a opção para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receber ou não as notificações.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Botão “Sair” sai do Aplicativo.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en-US" sz="14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2" name="Retângulo 1"/>
          <p:cNvSpPr/>
          <p:nvPr/>
        </p:nvSpPr>
        <p:spPr>
          <a:xfrm>
            <a:off x="3203848" y="3723878"/>
            <a:ext cx="648072" cy="36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82567" y="0"/>
            <a:ext cx="3152553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40" y="0"/>
            <a:ext cx="3165835" cy="514350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185140" y="0"/>
            <a:ext cx="314998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180064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292080" y="0"/>
            <a:ext cx="4225105" cy="5452070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“Notificações”: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O usuário irá receber notificações em seu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dispositivo móvel quando: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For necessária uma aprovação 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“SIM VENDAS” para uma proposta que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esta fora dos limites de desconto estipulados.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Quando uma “Negociação Nova” for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criada, seja através do SIM VENDAS ou através do SCTV.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Importante: No caso da notificação da “Negociação” o usuário é apenas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notificado da ação de venda, podendo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consultar a negociação criada, sem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poder para altera-la.</a:t>
            </a:r>
          </a:p>
        </p:txBody>
      </p:sp>
    </p:spTree>
    <p:extLst>
      <p:ext uri="{BB962C8B-B14F-4D97-AF65-F5344CB8AC3E}">
        <p14:creationId xmlns:p14="http://schemas.microsoft.com/office/powerpoint/2010/main" val="276364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-88900" y="0"/>
            <a:ext cx="9829800" cy="6027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grpSp>
        <p:nvGrpSpPr>
          <p:cNvPr id="5" name="Agrupar 4"/>
          <p:cNvGrpSpPr/>
          <p:nvPr/>
        </p:nvGrpSpPr>
        <p:grpSpPr>
          <a:xfrm>
            <a:off x="2639374" y="987574"/>
            <a:ext cx="4322451" cy="3528392"/>
            <a:chOff x="5435208" y="1540279"/>
            <a:chExt cx="1217667" cy="929942"/>
          </a:xfrm>
        </p:grpSpPr>
        <p:sp>
          <p:nvSpPr>
            <p:cNvPr id="6" name="Rectangle 1026"/>
            <p:cNvSpPr>
              <a:spLocks noChangeArrowheads="1"/>
            </p:cNvSpPr>
            <p:nvPr/>
          </p:nvSpPr>
          <p:spPr bwMode="auto">
            <a:xfrm>
              <a:off x="5477623" y="1540279"/>
              <a:ext cx="1073651" cy="923136"/>
            </a:xfrm>
            <a:prstGeom prst="rect">
              <a:avLst/>
            </a:prstGeom>
            <a:solidFill>
              <a:srgbClr val="FFFFFF"/>
            </a:solidFill>
            <a:ln w="25400" cmpd="tri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pic>
          <p:nvPicPr>
            <p:cNvPr id="7" name="Imagem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843" y="1580462"/>
              <a:ext cx="841486" cy="62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5435208" y="2241085"/>
              <a:ext cx="1217667" cy="22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r>
                <a:rPr lang="pt-BR" altLang="pt-BR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haroni" pitchFamily="2" charset="0"/>
                </a:rPr>
                <a:t>VENDAS</a:t>
              </a:r>
            </a:p>
            <a:p>
              <a:pPr algn="ctr" eaLnBrk="1" hangingPunct="1"/>
              <a:r>
                <a:rPr lang="pt-BR" altLang="pt-BR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MOBILE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7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252536" y="0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40" y="0"/>
            <a:ext cx="3165835" cy="514350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185140" y="0"/>
            <a:ext cx="314998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180064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292080" y="0"/>
            <a:ext cx="4225105" cy="5452070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4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“Notificações”: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Ações do sistema em cada tipo de Notificação: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Þ"/>
              <a:defRPr/>
            </a:pP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“Notificação de Proposta” – </a:t>
            </a: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Quando o usuário clica na Notificação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o sistema vai direto para a função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de Detalhe da Proposta, permitindo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ao usuário Aprovar/Reprovar a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Proposta. (Tela 3).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Þ"/>
              <a:defRPr/>
            </a:pP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“Notificação de Negociação” –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usuário clica na notificação e o sistema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vai direto para a função de Consulta da Negociação, permitindo ao usuário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consultar a negociação que foi realizada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(Tela 6).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4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26"/>
          <p:cNvSpPr>
            <a:spLocks noChangeArrowheads="1"/>
          </p:cNvSpPr>
          <p:nvPr/>
        </p:nvSpPr>
        <p:spPr bwMode="auto">
          <a:xfrm>
            <a:off x="539750" y="941388"/>
            <a:ext cx="8158163" cy="3862387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endParaRPr lang="pt-BR" sz="1800" b="1" dirty="0">
              <a:solidFill>
                <a:srgbClr val="000099"/>
              </a:solidFill>
            </a:endParaRP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endParaRPr lang="pt-BR" sz="1800" b="1" dirty="0">
              <a:solidFill>
                <a:srgbClr val="000099"/>
              </a:solidFill>
            </a:endParaRP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CARTV </a:t>
            </a: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Central de Tecnologia em Informática</a:t>
            </a: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endParaRPr lang="pt-BR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Contato:</a:t>
            </a: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 Leopoldo Pelodan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(011) 2251.1080 / (011) 2251.1886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(012) 9 8145-8000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1800" dirty="0">
                <a:solidFill>
                  <a:schemeClr val="bg1"/>
                </a:solidFill>
                <a:latin typeface="Arial Black" panose="020B0A04020102020204" pitchFamily="34" charset="0"/>
              </a:rPr>
              <a:t>E-mail: lpelodan@cartv.com.br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pt-BR" sz="1200" dirty="0">
              <a:solidFill>
                <a:srgbClr val="000099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pt-BR" sz="1200" dirty="0">
                <a:solidFill>
                  <a:srgbClr val="000099"/>
                </a:solidFill>
              </a:rPr>
              <a:t> 					</a:t>
            </a:r>
            <a:endParaRPr lang="pt-BR" sz="1100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7412" name="Rectangle 1028"/>
          <p:cNvSpPr>
            <a:spLocks noChangeArrowheads="1"/>
          </p:cNvSpPr>
          <p:nvPr/>
        </p:nvSpPr>
        <p:spPr bwMode="auto">
          <a:xfrm>
            <a:off x="-76200" y="4300538"/>
            <a:ext cx="937260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b="1">
              <a:solidFill>
                <a:srgbClr val="333399"/>
              </a:solidFill>
              <a:latin typeface="Arial Black" panose="020B0A04020102020204" pitchFamily="34" charset="0"/>
              <a:cs typeface="Aharoni" pitchFamily="2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-107950" y="0"/>
            <a:ext cx="93726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r>
              <a:rPr lang="pt-BR" altLang="pt-BR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EBBA2A07-1668-4D8B-A938-C7EE5AEF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" y="49212"/>
            <a:ext cx="93726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r>
              <a:rPr lang="pt-BR" altLang="pt-BR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FIM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92444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Agrupar 5"/>
          <p:cNvGrpSpPr>
            <a:grpSpLocks/>
          </p:cNvGrpSpPr>
          <p:nvPr/>
        </p:nvGrpSpPr>
        <p:grpSpPr bwMode="auto">
          <a:xfrm>
            <a:off x="2771775" y="1131888"/>
            <a:ext cx="5073650" cy="4210050"/>
            <a:chOff x="2771800" y="1131590"/>
            <a:chExt cx="5074096" cy="4210000"/>
          </a:xfrm>
        </p:grpSpPr>
        <p:grpSp>
          <p:nvGrpSpPr>
            <p:cNvPr id="7" name="Agrupar 6"/>
            <p:cNvGrpSpPr/>
            <p:nvPr/>
          </p:nvGrpSpPr>
          <p:grpSpPr>
            <a:xfrm>
              <a:off x="2771800" y="11315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21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22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Agrupar 7"/>
            <p:cNvGrpSpPr/>
            <p:nvPr/>
          </p:nvGrpSpPr>
          <p:grpSpPr>
            <a:xfrm>
              <a:off x="2924200" y="12839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9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20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Agrupar 8"/>
            <p:cNvGrpSpPr/>
            <p:nvPr/>
          </p:nvGrpSpPr>
          <p:grpSpPr>
            <a:xfrm>
              <a:off x="3076600" y="14363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7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8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3229000" y="15887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5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6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3381400" y="17411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3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4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323527" y="941388"/>
            <a:ext cx="8690297" cy="420211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55848" y="1085580"/>
            <a:ext cx="7848600" cy="393444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57150" cap="flat" cmpd="thinThick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Objetivo deste documento:</a:t>
            </a:r>
          </a:p>
          <a:p>
            <a:pPr marL="0" indent="0" eaLnBrk="1" hangingPunct="1"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Descrever as funcionalidades do módulo “SIM VENDAS MOBILE”, 	permitindo a consulta das propostas e negociações realizadas 	nas plataformas SCTV e SIM VENDAS.</a:t>
            </a:r>
          </a:p>
          <a:p>
            <a:pPr marL="0" indent="0" eaLnBrk="1" hangingPunct="1"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pt-BR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 		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323527" y="941388"/>
            <a:ext cx="8690297" cy="420211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76264" y="1075223"/>
            <a:ext cx="7848600" cy="393444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57150" cap="flat" cmpd="thinThick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8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	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4036" name="Rectangle 1028"/>
          <p:cNvSpPr>
            <a:spLocks noChangeArrowheads="1"/>
          </p:cNvSpPr>
          <p:nvPr/>
        </p:nvSpPr>
        <p:spPr bwMode="auto">
          <a:xfrm>
            <a:off x="-107950" y="0"/>
            <a:ext cx="93726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r>
              <a:rPr lang="pt-BR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Objetivo:</a:t>
            </a:r>
          </a:p>
        </p:txBody>
      </p:sp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311509" y="1237045"/>
            <a:ext cx="1217667" cy="929942"/>
            <a:chOff x="5435208" y="1540279"/>
            <a:chExt cx="1217667" cy="929942"/>
          </a:xfrm>
        </p:grpSpPr>
        <p:sp>
          <p:nvSpPr>
            <p:cNvPr id="31" name="Rectangle 1026"/>
            <p:cNvSpPr>
              <a:spLocks noChangeArrowheads="1"/>
            </p:cNvSpPr>
            <p:nvPr/>
          </p:nvSpPr>
          <p:spPr bwMode="auto">
            <a:xfrm>
              <a:off x="5477623" y="1540279"/>
              <a:ext cx="1073651" cy="923136"/>
            </a:xfrm>
            <a:prstGeom prst="rect">
              <a:avLst/>
            </a:prstGeom>
            <a:solidFill>
              <a:srgbClr val="FFFFFF"/>
            </a:solidFill>
            <a:ln w="25400" cmpd="tri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pic>
          <p:nvPicPr>
            <p:cNvPr id="32" name="Imagem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843" y="1580462"/>
              <a:ext cx="841486" cy="62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1028"/>
            <p:cNvSpPr>
              <a:spLocks noChangeArrowheads="1"/>
            </p:cNvSpPr>
            <p:nvPr/>
          </p:nvSpPr>
          <p:spPr bwMode="auto">
            <a:xfrm>
              <a:off x="5435208" y="2241085"/>
              <a:ext cx="1217667" cy="22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haroni" pitchFamily="2" charset="0"/>
                </a:rPr>
                <a:t>VENDAS</a:t>
              </a:r>
              <a:endParaRPr lang="pt-BR" altLang="pt-B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35" y="3151226"/>
            <a:ext cx="766524" cy="1448864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146020" y="1040187"/>
            <a:ext cx="5538089" cy="372877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Gestão de Propostas: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Ser notificado, aprovar, reprovar e consultar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propostas geradas no SIM VENDAS, através de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um dispositivo mobile: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* Funcionalidades dependem do acesso do usuário.</a:t>
            </a:r>
          </a:p>
        </p:txBody>
      </p:sp>
      <p:sp>
        <p:nvSpPr>
          <p:cNvPr id="2" name="Seta para Cima e para Baixo 1"/>
          <p:cNvSpPr/>
          <p:nvPr/>
        </p:nvSpPr>
        <p:spPr>
          <a:xfrm>
            <a:off x="1729425" y="2330422"/>
            <a:ext cx="38183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1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323527" y="941388"/>
            <a:ext cx="8690297" cy="420211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55848" y="1085580"/>
            <a:ext cx="7848600" cy="393444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57150" cap="flat" cmpd="thinThick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</a:p>
          <a:p>
            <a:pPr marL="0" indent="0" eaLnBrk="1" hangingPunct="1">
              <a:buFontTx/>
              <a:buNone/>
              <a:defRPr/>
            </a:pPr>
            <a:endParaRPr lang="pt-BR" sz="8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	  		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4036" name="Rectangle 1028"/>
          <p:cNvSpPr>
            <a:spLocks noChangeArrowheads="1"/>
          </p:cNvSpPr>
          <p:nvPr/>
        </p:nvSpPr>
        <p:spPr bwMode="auto">
          <a:xfrm>
            <a:off x="-107950" y="0"/>
            <a:ext cx="93726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 dirty="0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r>
              <a:rPr lang="pt-BR" altLang="pt-BR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Objetivo:</a:t>
            </a:r>
          </a:p>
        </p:txBody>
      </p:sp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grpSp>
        <p:nvGrpSpPr>
          <p:cNvPr id="24" name="Agrupar 1">
            <a:extLst>
              <a:ext uri="{FF2B5EF4-FFF2-40B4-BE49-F238E27FC236}">
                <a16:creationId xmlns:a16="http://schemas.microsoft.com/office/drawing/2014/main" id="{28266C5D-84D6-43F6-BE36-B9F77E83865E}"/>
              </a:ext>
            </a:extLst>
          </p:cNvPr>
          <p:cNvGrpSpPr>
            <a:grpSpLocks/>
          </p:cNvGrpSpPr>
          <p:nvPr/>
        </p:nvGrpSpPr>
        <p:grpSpPr bwMode="auto">
          <a:xfrm>
            <a:off x="1035756" y="1166753"/>
            <a:ext cx="1258112" cy="971786"/>
            <a:chOff x="5542948" y="1936701"/>
            <a:chExt cx="2304256" cy="2016224"/>
          </a:xfrm>
        </p:grpSpPr>
        <p:sp>
          <p:nvSpPr>
            <p:cNvPr id="25" name="Rectangle 1026">
              <a:extLst>
                <a:ext uri="{FF2B5EF4-FFF2-40B4-BE49-F238E27FC236}">
                  <a16:creationId xmlns:a16="http://schemas.microsoft.com/office/drawing/2014/main" id="{45F3E961-3AC4-4001-914F-0A8ED5226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48" y="1936701"/>
              <a:ext cx="2304256" cy="2016224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pt-BR" altLang="pt-BR" sz="180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0E0F784-9AF1-4252-B561-6867BFCF96DF}"/>
                </a:ext>
              </a:extLst>
            </p:cNvPr>
            <p:cNvSpPr/>
            <p:nvPr/>
          </p:nvSpPr>
          <p:spPr>
            <a:xfrm>
              <a:off x="5579474" y="1976391"/>
              <a:ext cx="2239146" cy="1936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pic>
          <p:nvPicPr>
            <p:cNvPr id="27" name="Imagem 2">
              <a:extLst>
                <a:ext uri="{FF2B5EF4-FFF2-40B4-BE49-F238E27FC236}">
                  <a16:creationId xmlns:a16="http://schemas.microsoft.com/office/drawing/2014/main" id="{321DE5B9-FC7F-45A3-8956-BA20DE627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573" y="2288827"/>
              <a:ext cx="1971006" cy="131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Agrupar 33"/>
          <p:cNvGrpSpPr/>
          <p:nvPr/>
        </p:nvGrpSpPr>
        <p:grpSpPr>
          <a:xfrm>
            <a:off x="3800577" y="1229087"/>
            <a:ext cx="1217667" cy="929942"/>
            <a:chOff x="5435208" y="1540279"/>
            <a:chExt cx="1217667" cy="929942"/>
          </a:xfrm>
        </p:grpSpPr>
        <p:sp>
          <p:nvSpPr>
            <p:cNvPr id="31" name="Rectangle 1026"/>
            <p:cNvSpPr>
              <a:spLocks noChangeArrowheads="1"/>
            </p:cNvSpPr>
            <p:nvPr/>
          </p:nvSpPr>
          <p:spPr bwMode="auto">
            <a:xfrm>
              <a:off x="5477623" y="1540279"/>
              <a:ext cx="1073651" cy="923136"/>
            </a:xfrm>
            <a:prstGeom prst="rect">
              <a:avLst/>
            </a:prstGeom>
            <a:solidFill>
              <a:srgbClr val="FFFFFF"/>
            </a:solidFill>
            <a:ln w="25400" cmpd="tri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pic>
          <p:nvPicPr>
            <p:cNvPr id="32" name="Imagem 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843" y="1580462"/>
              <a:ext cx="841486" cy="62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1028"/>
            <p:cNvSpPr>
              <a:spLocks noChangeArrowheads="1"/>
            </p:cNvSpPr>
            <p:nvPr/>
          </p:nvSpPr>
          <p:spPr bwMode="auto">
            <a:xfrm>
              <a:off x="5435208" y="2241085"/>
              <a:ext cx="1217667" cy="22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6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haroni" pitchFamily="2" charset="0"/>
                </a:rPr>
                <a:t>VENDAS</a:t>
              </a:r>
              <a:endParaRPr lang="pt-BR" altLang="pt-BR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2366458" y="2152048"/>
            <a:ext cx="1396873" cy="2331987"/>
            <a:chOff x="3686198" y="2565713"/>
            <a:chExt cx="1396873" cy="233198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936" y="3448836"/>
              <a:ext cx="766524" cy="1448864"/>
            </a:xfrm>
            <a:prstGeom prst="rect">
              <a:avLst/>
            </a:prstGeom>
          </p:spPr>
        </p:pic>
        <p:sp>
          <p:nvSpPr>
            <p:cNvPr id="6" name="Seta para Baixo 5"/>
            <p:cNvSpPr/>
            <p:nvPr/>
          </p:nvSpPr>
          <p:spPr>
            <a:xfrm rot="19379232">
              <a:off x="3686198" y="2565713"/>
              <a:ext cx="398140" cy="6775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eta para Baixo 37"/>
            <p:cNvSpPr/>
            <p:nvPr/>
          </p:nvSpPr>
          <p:spPr>
            <a:xfrm rot="2008367">
              <a:off x="4684931" y="2570956"/>
              <a:ext cx="398140" cy="6775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037146" y="1040187"/>
            <a:ext cx="3646963" cy="372877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Consulta de Negociações: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Ser notificado, permitindo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Consultar as Negociações no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dispositivo móvel, sempre que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uma nova venda for realizada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 uma negociação gerada,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seja via SCTV ou SIM VENDAS.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* Funcionalidades dependem do acesso do usuário.</a:t>
            </a:r>
            <a:endParaRPr lang="pt-BR" sz="8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Agrupar 5"/>
          <p:cNvGrpSpPr>
            <a:grpSpLocks/>
          </p:cNvGrpSpPr>
          <p:nvPr/>
        </p:nvGrpSpPr>
        <p:grpSpPr bwMode="auto">
          <a:xfrm>
            <a:off x="2771775" y="1131888"/>
            <a:ext cx="5073650" cy="4210050"/>
            <a:chOff x="2771800" y="1131590"/>
            <a:chExt cx="5074096" cy="4210000"/>
          </a:xfrm>
        </p:grpSpPr>
        <p:grpSp>
          <p:nvGrpSpPr>
            <p:cNvPr id="7" name="Agrupar 6"/>
            <p:cNvGrpSpPr/>
            <p:nvPr/>
          </p:nvGrpSpPr>
          <p:grpSpPr>
            <a:xfrm>
              <a:off x="2771800" y="11315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21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22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Agrupar 7"/>
            <p:cNvGrpSpPr/>
            <p:nvPr/>
          </p:nvGrpSpPr>
          <p:grpSpPr>
            <a:xfrm>
              <a:off x="2924200" y="12839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9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20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Agrupar 8"/>
            <p:cNvGrpSpPr/>
            <p:nvPr/>
          </p:nvGrpSpPr>
          <p:grpSpPr>
            <a:xfrm>
              <a:off x="3076600" y="14363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7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8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3229000" y="15887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5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6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3381400" y="1741190"/>
              <a:ext cx="4464496" cy="3600400"/>
              <a:chOff x="2483768" y="915566"/>
              <a:chExt cx="4464496" cy="36004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13" name="Rectangle 1026"/>
              <p:cNvSpPr>
                <a:spLocks noChangeArrowheads="1"/>
              </p:cNvSpPr>
              <p:nvPr/>
            </p:nvSpPr>
            <p:spPr bwMode="auto">
              <a:xfrm>
                <a:off x="2483768" y="915566"/>
                <a:ext cx="4464496" cy="3600400"/>
              </a:xfrm>
              <a:prstGeom prst="rect">
                <a:avLst/>
              </a:prstGeom>
              <a:solidFill>
                <a:schemeClr val="tx2">
                  <a:lumMod val="50000"/>
                  <a:alpha val="94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pt-BR" altLang="pt-BR" sz="1800" b="1">
                  <a:ln w="66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14" name="Imagem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987574"/>
                <a:ext cx="43370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323527" y="941388"/>
            <a:ext cx="8690297" cy="420211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55848" y="1085580"/>
            <a:ext cx="7848600" cy="393444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57150" cap="flat" cmpd="thinThick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  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O SIM VENDAS, tela a tela: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	</a:t>
            </a:r>
            <a:endParaRPr lang="pt-BR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Arial" charset="0"/>
              </a:rPr>
              <a:t>     			</a:t>
            </a:r>
            <a:endParaRPr lang="en-US" sz="1600" b="1" dirty="0">
              <a:solidFill>
                <a:srgbClr val="000099"/>
              </a:solidFill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44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62061"/>
            <a:ext cx="1656184" cy="30209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406" y="8972"/>
            <a:ext cx="3085714" cy="547619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14168" y="235474"/>
            <a:ext cx="3947849" cy="4568524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Menu Principal: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Ver Propostas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últimas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Propostas Vigentes.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</a:t>
            </a: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 SIM AGENCIA 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Negociações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negociações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realizadas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( SIM AGENCIA/SCTV)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Configurações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Configurações do Ambiente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Sair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Sai do sistema.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8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44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62061"/>
            <a:ext cx="1656184" cy="30209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406" y="8972"/>
            <a:ext cx="3085714" cy="547619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14168" y="235474"/>
            <a:ext cx="3947849" cy="4568524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Menu Principal: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Ver Propostas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Mostra as últimas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Propostas Vigentes.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     </a:t>
            </a:r>
            <a:r>
              <a:rPr lang="pt-BR" sz="10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( SIM AGENCIA 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Negociações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Mostra as negociações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realizadas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   ( SIM AGENCIA/SCTV)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Configurações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Configurações do Ambiente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Sair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Sai do sistema.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6"/>
          <p:cNvSpPr>
            <a:spLocks noChangeArrowheads="1"/>
          </p:cNvSpPr>
          <p:nvPr/>
        </p:nvSpPr>
        <p:spPr bwMode="auto">
          <a:xfrm>
            <a:off x="-94040" y="-9778"/>
            <a:ext cx="9517186" cy="545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8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00" y="1641411"/>
            <a:ext cx="1656184" cy="302090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49" y="24888"/>
            <a:ext cx="3105150" cy="5467350"/>
          </a:xfrm>
          <a:prstGeom prst="rect">
            <a:avLst/>
          </a:prstGeom>
        </p:spPr>
      </p:pic>
      <p:sp>
        <p:nvSpPr>
          <p:cNvPr id="44037" name="Rectangle 1028"/>
          <p:cNvSpPr>
            <a:spLocks noChangeArrowheads="1"/>
          </p:cNvSpPr>
          <p:nvPr/>
        </p:nvSpPr>
        <p:spPr bwMode="auto">
          <a:xfrm>
            <a:off x="-76200" y="4733925"/>
            <a:ext cx="937260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4000" b="1">
              <a:solidFill>
                <a:srgbClr val="336699"/>
              </a:solidFill>
              <a:latin typeface="Georgia" panose="02040502050405020303" pitchFamily="18" charset="0"/>
            </a:endParaRPr>
          </a:p>
          <a:p>
            <a:pPr algn="ctr" eaLnBrk="1" hangingPunct="1"/>
            <a:endParaRPr lang="pt-BR" altLang="pt-BR" sz="3200" b="1">
              <a:solidFill>
                <a:srgbClr val="333399"/>
              </a:solidFill>
              <a:cs typeface="Aharoni" pitchFamily="2" charset="0"/>
            </a:endParaRPr>
          </a:p>
          <a:p>
            <a:pPr algn="ctr" eaLnBrk="1" hangingPunct="1"/>
            <a:endParaRPr lang="pt-BR" altLang="pt-BR" sz="3600" b="1">
              <a:solidFill>
                <a:srgbClr val="336699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364367" y="4822"/>
            <a:ext cx="711689" cy="206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318012" y="4155926"/>
            <a:ext cx="758044" cy="934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199432" y="0"/>
            <a:ext cx="4262585" cy="5442292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“Ver Propostas”: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Mostra a relação de propostas, já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carregando a tela com Propostas da mais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recente para a mais antiga: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  <a:endParaRPr lang="pt-BR" sz="1000" b="1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ID da Proposta - Nome da Proposta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-Cliente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-Empresa de Venda – Desconto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-Valor da Negociação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-Executivo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-Data Inicial – Data Final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-Status da Proposta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    -Tipo da Proposta (Com PI/Sem PI)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2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(Necessário “scroll” tela para “paginar” propostas)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sz="12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	</a:t>
            </a: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“&gt;” 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Função de aprovação das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propostas: Esta função permite autorizar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ou rejeitar uma proposta. (Tela 3)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0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(Necessário ver acesso do usuário)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Botão </a:t>
            </a:r>
            <a:r>
              <a:rPr lang="pt-BR" sz="14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“Filtros”</a:t>
            </a: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– Função de Filtro: função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que permite pesquisar propostas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400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específicas.  (Tela 4)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sz="1600" dirty="0">
              <a:solidFill>
                <a:srgbClr val="000099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39999"/>
            <a:ext cx="1096153" cy="550945"/>
          </a:xfrm>
          <a:prstGeom prst="rect">
            <a:avLst/>
          </a:prstGeom>
          <a:noFill/>
          <a:ln w="57150" cap="flat" cmpd="thinThick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pt-BR" sz="10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TELA 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pt-BR" sz="1600" b="1" dirty="0">
                <a:solidFill>
                  <a:srgbClr val="000099"/>
                </a:solidFill>
                <a:latin typeface="Verdana" pitchFamily="34" charset="0"/>
                <a:cs typeface="Times New Roman" charset="0"/>
              </a:rPr>
              <a:t>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249406" y="0"/>
            <a:ext cx="3085714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1037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6728</TotalTime>
  <Words>1578</Words>
  <Application>Microsoft Office PowerPoint</Application>
  <PresentationFormat>Apresentação na tela (16:9)</PresentationFormat>
  <Paragraphs>533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Georgia</vt:lpstr>
      <vt:lpstr>Symbol</vt:lpstr>
      <vt:lpstr>Times New Roman</vt:lpstr>
      <vt:lpstr>Verdana</vt:lpstr>
      <vt:lpstr>Personalizar design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Cartv Assessoria a Radio e Televisao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Cartv Assessoria a Radio e Televisao</dc:creator>
  <cp:lastModifiedBy>JOAO MARIA JM. SILVA</cp:lastModifiedBy>
  <cp:revision>403</cp:revision>
  <cp:lastPrinted>2018-05-30T19:48:57Z</cp:lastPrinted>
  <dcterms:created xsi:type="dcterms:W3CDTF">2005-04-18T21:06:05Z</dcterms:created>
  <dcterms:modified xsi:type="dcterms:W3CDTF">2020-02-06T08:33:05Z</dcterms:modified>
</cp:coreProperties>
</file>