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384" r:id="rId3"/>
    <p:sldId id="322" r:id="rId4"/>
    <p:sldId id="377" r:id="rId5"/>
    <p:sldId id="346" r:id="rId6"/>
    <p:sldId id="347" r:id="rId7"/>
    <p:sldId id="378" r:id="rId8"/>
    <p:sldId id="348" r:id="rId9"/>
    <p:sldId id="349" r:id="rId10"/>
    <p:sldId id="379" r:id="rId11"/>
    <p:sldId id="352" r:id="rId12"/>
    <p:sldId id="381" r:id="rId13"/>
    <p:sldId id="360" r:id="rId14"/>
    <p:sldId id="361" r:id="rId15"/>
    <p:sldId id="362" r:id="rId16"/>
    <p:sldId id="382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83" r:id="rId29"/>
    <p:sldId id="345" r:id="rId3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FF"/>
    <a:srgbClr val="003399"/>
    <a:srgbClr val="CC0000"/>
    <a:srgbClr val="D13409"/>
    <a:srgbClr val="0066FF"/>
    <a:srgbClr val="0099FF"/>
    <a:srgbClr val="339933"/>
    <a:srgbClr val="FFC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9" autoAdjust="0"/>
    <p:restoredTop sz="95702" autoAdjust="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2F4E-3A5C-41E2-BFAE-A7CCAA6E622A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F2F36-BFC8-4695-9447-92610BB2DF9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0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009E-EF71-4A0E-8591-5C805CDAC41F}" type="slidenum">
              <a:rPr lang="es-ES"/>
              <a:pPr/>
              <a:t>6</a:t>
            </a:fld>
            <a:endParaRPr lang="es-E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65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_marcacion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479"/>
            <a:ext cx="11715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6" b="4843"/>
          <a:stretch/>
        </p:blipFill>
        <p:spPr bwMode="auto">
          <a:xfrm>
            <a:off x="7812360" y="4869160"/>
            <a:ext cx="1296384" cy="19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59632" y="399802"/>
            <a:ext cx="7643192" cy="7969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Aft>
                <a:spcPts val="0"/>
              </a:spcAft>
              <a:defRPr sz="34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674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PE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AA96-572F-40BB-A9C0-7D442ADFFD7A}" type="datetime1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AF958-DD60-47B8-A695-C12D30183E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3AD98F-96E6-4748-A408-C57DC5382FB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5534-0387-4280-A9C4-0DC87D0ADA3C}" type="datetimeFigureOut">
              <a:rPr lang="es-PE" smtClean="0"/>
              <a:pPr/>
              <a:t>02/04/2016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C6F4-7E2B-4103-8D4A-ACF9AE59C80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  <p:sldLayoutId id="2147483666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es.wikipedia.org/wiki/Firewal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mailto:pjleon69@gmail.com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localhost/AppWeb1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localhost/WebAPP1/calculadora.asmx?WSD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67544" y="1844824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94C8"/>
                </a:solidFill>
              </a:rPr>
              <a:t>TITULO</a:t>
            </a:r>
            <a:endParaRPr lang="es-ES" sz="2800" b="1" dirty="0">
              <a:solidFill>
                <a:srgbClr val="0094C8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321703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Desarrollo de Software II</a:t>
            </a:r>
          </a:p>
          <a:p>
            <a:pPr algn="ctr"/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Semana Nro. 1</a:t>
            </a:r>
          </a:p>
          <a:p>
            <a:pPr algn="ctr"/>
            <a:endParaRPr lang="es-P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CuadroTexto"/>
          <p:cNvSpPr txBox="1">
            <a:spLocks noChangeArrowheads="1"/>
          </p:cNvSpPr>
          <p:nvPr/>
        </p:nvSpPr>
        <p:spPr bwMode="auto">
          <a:xfrm>
            <a:off x="500063" y="214313"/>
            <a:ext cx="807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2400" b="1">
                <a:solidFill>
                  <a:schemeClr val="bg1"/>
                </a:solidFill>
              </a:rPr>
              <a:t>Introducción a Expression Blend</a:t>
            </a:r>
            <a:endParaRPr lang="es-PE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2291" name="Picture 3" descr="bl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27584" y="1556792"/>
            <a:ext cx="7643192" cy="796950"/>
          </a:xfrm>
        </p:spPr>
        <p:txBody>
          <a:bodyPr/>
          <a:lstStyle/>
          <a:p>
            <a:r>
              <a:rPr lang="es-PE" dirty="0" smtClean="0">
                <a:solidFill>
                  <a:srgbClr val="0066CC"/>
                </a:solidFill>
              </a:rPr>
              <a:t>Tema </a:t>
            </a:r>
            <a:r>
              <a:rPr lang="es-ES" sz="3600" dirty="0" smtClean="0">
                <a:solidFill>
                  <a:srgbClr val="0066CC"/>
                </a:solidFill>
              </a:rPr>
              <a:t>3. Estándares empleados en los Servicios Web</a:t>
            </a:r>
            <a:endParaRPr lang="es-PE" dirty="0">
              <a:solidFill>
                <a:srgbClr val="0066CC"/>
              </a:solidFill>
            </a:endParaRPr>
          </a:p>
        </p:txBody>
      </p:sp>
      <p:pic>
        <p:nvPicPr>
          <p:cNvPr id="6" name="5 Imagen" descr="ParaTem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2852936"/>
            <a:ext cx="3657600" cy="2420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6 Flecha curvada hacia la izquierda">
            <a:hlinkClick r:id="rId4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836712"/>
            <a:ext cx="7643192" cy="796950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rgbClr val="0066CC"/>
                </a:solidFill>
              </a:rPr>
              <a:t>3. Estándares </a:t>
            </a:r>
            <a:r>
              <a:rPr lang="es-ES" sz="4000" b="1" dirty="0">
                <a:solidFill>
                  <a:srgbClr val="0066CC"/>
                </a:solidFill>
              </a:rPr>
              <a:t>empleados en los Servicios Web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844825"/>
            <a:ext cx="8463314" cy="394162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1800" dirty="0">
                <a:solidFill>
                  <a:srgbClr val="0066CC"/>
                </a:solidFill>
              </a:rPr>
              <a:t>Web </a:t>
            </a:r>
            <a:r>
              <a:rPr lang="es-ES" sz="1800" dirty="0" err="1">
                <a:solidFill>
                  <a:srgbClr val="0066CC"/>
                </a:solidFill>
              </a:rPr>
              <a:t>Services</a:t>
            </a:r>
            <a:r>
              <a:rPr lang="es-ES" sz="1800" dirty="0">
                <a:solidFill>
                  <a:srgbClr val="0066CC"/>
                </a:solidFill>
              </a:rPr>
              <a:t> </a:t>
            </a:r>
            <a:r>
              <a:rPr lang="es-ES" sz="1800" dirty="0" err="1">
                <a:solidFill>
                  <a:srgbClr val="0066CC"/>
                </a:solidFill>
              </a:rPr>
              <a:t>Protocol</a:t>
            </a:r>
            <a:r>
              <a:rPr lang="es-ES" sz="1800" dirty="0">
                <a:solidFill>
                  <a:srgbClr val="0066CC"/>
                </a:solidFill>
              </a:rPr>
              <a:t> </a:t>
            </a:r>
            <a:r>
              <a:rPr lang="es-ES" sz="1800" dirty="0" err="1">
                <a:solidFill>
                  <a:srgbClr val="0066CC"/>
                </a:solidFill>
              </a:rPr>
              <a:t>Stack</a:t>
            </a:r>
            <a:r>
              <a:rPr lang="es-ES" sz="1800" dirty="0">
                <a:solidFill>
                  <a:srgbClr val="0066CC"/>
                </a:solidFill>
              </a:rPr>
              <a:t>: conjunto de servicios y protocolos de los servicios Web. </a:t>
            </a:r>
          </a:p>
          <a:p>
            <a:pPr>
              <a:lnSpc>
                <a:spcPct val="80000"/>
              </a:lnSpc>
            </a:pPr>
            <a:r>
              <a:rPr lang="es-ES" sz="1800" dirty="0">
                <a:solidFill>
                  <a:srgbClr val="0066CC"/>
                </a:solidFill>
              </a:rPr>
              <a:t>XML (Extensible </a:t>
            </a:r>
            <a:r>
              <a:rPr lang="es-ES" sz="1800" dirty="0" err="1">
                <a:solidFill>
                  <a:srgbClr val="0066CC"/>
                </a:solidFill>
              </a:rPr>
              <a:t>Markup</a:t>
            </a:r>
            <a:r>
              <a:rPr lang="es-ES" sz="1800" dirty="0">
                <a:solidFill>
                  <a:srgbClr val="0066CC"/>
                </a:solidFill>
              </a:rPr>
              <a:t> </a:t>
            </a:r>
            <a:r>
              <a:rPr lang="es-ES" sz="1800" dirty="0" err="1">
                <a:solidFill>
                  <a:srgbClr val="0066CC"/>
                </a:solidFill>
              </a:rPr>
              <a:t>Language</a:t>
            </a:r>
            <a:r>
              <a:rPr lang="es-ES" sz="1800" dirty="0">
                <a:solidFill>
                  <a:srgbClr val="0066CC"/>
                </a:solidFill>
              </a:rPr>
              <a:t>): Es el formato estándar para los datos que se vayan a intercambiar. </a:t>
            </a:r>
          </a:p>
          <a:p>
            <a:pPr>
              <a:lnSpc>
                <a:spcPct val="80000"/>
              </a:lnSpc>
            </a:pPr>
            <a:r>
              <a:rPr lang="es-ES" sz="1800" dirty="0">
                <a:solidFill>
                  <a:srgbClr val="0066CC"/>
                </a:solidFill>
              </a:rPr>
              <a:t>SOAP (Simple </a:t>
            </a:r>
            <a:r>
              <a:rPr lang="es-ES" sz="1800" dirty="0" err="1">
                <a:solidFill>
                  <a:srgbClr val="0066CC"/>
                </a:solidFill>
              </a:rPr>
              <a:t>Object</a:t>
            </a:r>
            <a:r>
              <a:rPr lang="es-ES" sz="1800" dirty="0">
                <a:solidFill>
                  <a:srgbClr val="0066CC"/>
                </a:solidFill>
              </a:rPr>
              <a:t> Access </a:t>
            </a:r>
            <a:r>
              <a:rPr lang="es-ES" sz="1800" dirty="0" err="1">
                <a:solidFill>
                  <a:srgbClr val="0066CC"/>
                </a:solidFill>
              </a:rPr>
              <a:t>Protocol</a:t>
            </a:r>
            <a:r>
              <a:rPr lang="es-ES" sz="1800" dirty="0">
                <a:solidFill>
                  <a:srgbClr val="0066CC"/>
                </a:solidFill>
              </a:rPr>
              <a:t>) o XML-RPC (XML </a:t>
            </a:r>
            <a:r>
              <a:rPr lang="es-ES" sz="1800" dirty="0" err="1">
                <a:solidFill>
                  <a:srgbClr val="0066CC"/>
                </a:solidFill>
              </a:rPr>
              <a:t>Remote</a:t>
            </a:r>
            <a:r>
              <a:rPr lang="es-ES" sz="1800" dirty="0">
                <a:solidFill>
                  <a:srgbClr val="0066CC"/>
                </a:solidFill>
              </a:rPr>
              <a:t> Producer </a:t>
            </a:r>
            <a:r>
              <a:rPr lang="es-ES" sz="1800" dirty="0" err="1">
                <a:solidFill>
                  <a:srgbClr val="0066CC"/>
                </a:solidFill>
              </a:rPr>
              <a:t>Call</a:t>
            </a:r>
            <a:r>
              <a:rPr lang="es-ES" sz="1800" dirty="0">
                <a:solidFill>
                  <a:srgbClr val="0066CC"/>
                </a:solidFill>
              </a:rPr>
              <a:t>): Protocolos sobre los que se establece el intercambio. </a:t>
            </a:r>
          </a:p>
          <a:p>
            <a:pPr>
              <a:lnSpc>
                <a:spcPct val="80000"/>
              </a:lnSpc>
            </a:pPr>
            <a:r>
              <a:rPr lang="es-ES" sz="1800" dirty="0">
                <a:solidFill>
                  <a:srgbClr val="0066CC"/>
                </a:solidFill>
              </a:rPr>
              <a:t>Otros protocolos: los datos en XML también pueden enviarse de una aplicación a otra mediante protocolos normales como HTTP (</a:t>
            </a:r>
            <a:r>
              <a:rPr lang="es-ES" sz="1800" dirty="0" err="1">
                <a:solidFill>
                  <a:srgbClr val="0066CC"/>
                </a:solidFill>
              </a:rPr>
              <a:t>Hypertext</a:t>
            </a:r>
            <a:r>
              <a:rPr lang="es-ES" sz="1800" dirty="0">
                <a:solidFill>
                  <a:srgbClr val="0066CC"/>
                </a:solidFill>
              </a:rPr>
              <a:t> Transfer </a:t>
            </a:r>
            <a:r>
              <a:rPr lang="es-ES" sz="1800" dirty="0" err="1">
                <a:solidFill>
                  <a:srgbClr val="0066CC"/>
                </a:solidFill>
              </a:rPr>
              <a:t>Protocol</a:t>
            </a:r>
            <a:r>
              <a:rPr lang="es-ES" sz="1800" dirty="0">
                <a:solidFill>
                  <a:srgbClr val="0066CC"/>
                </a:solidFill>
              </a:rPr>
              <a:t>), FTP (</a:t>
            </a:r>
            <a:r>
              <a:rPr lang="es-ES" sz="1800" dirty="0" err="1">
                <a:solidFill>
                  <a:srgbClr val="0066CC"/>
                </a:solidFill>
              </a:rPr>
              <a:t>File</a:t>
            </a:r>
            <a:r>
              <a:rPr lang="es-ES" sz="1800" dirty="0">
                <a:solidFill>
                  <a:srgbClr val="0066CC"/>
                </a:solidFill>
              </a:rPr>
              <a:t> Transfer </a:t>
            </a:r>
            <a:r>
              <a:rPr lang="es-ES" sz="1800" dirty="0" err="1">
                <a:solidFill>
                  <a:srgbClr val="0066CC"/>
                </a:solidFill>
              </a:rPr>
              <a:t>Protocol</a:t>
            </a:r>
            <a:r>
              <a:rPr lang="es-ES" sz="1800" dirty="0">
                <a:solidFill>
                  <a:srgbClr val="0066CC"/>
                </a:solidFill>
              </a:rPr>
              <a:t>), o SMTP (Simple Mail Transfer </a:t>
            </a:r>
            <a:r>
              <a:rPr lang="es-ES" sz="1800" dirty="0" err="1">
                <a:solidFill>
                  <a:srgbClr val="0066CC"/>
                </a:solidFill>
              </a:rPr>
              <a:t>Protocol</a:t>
            </a:r>
            <a:r>
              <a:rPr lang="es-ES" sz="1800" dirty="0">
                <a:solidFill>
                  <a:srgbClr val="0066CC"/>
                </a:solidFill>
              </a:rPr>
              <a:t>). </a:t>
            </a:r>
          </a:p>
          <a:p>
            <a:pPr>
              <a:lnSpc>
                <a:spcPct val="80000"/>
              </a:lnSpc>
            </a:pPr>
            <a:r>
              <a:rPr lang="es-ES" sz="1800" dirty="0">
                <a:solidFill>
                  <a:srgbClr val="0066CC"/>
                </a:solidFill>
              </a:rPr>
              <a:t>WSDL (Web </a:t>
            </a:r>
            <a:r>
              <a:rPr lang="es-ES" sz="1800" dirty="0" err="1">
                <a:solidFill>
                  <a:srgbClr val="0066CC"/>
                </a:solidFill>
              </a:rPr>
              <a:t>Services</a:t>
            </a:r>
            <a:r>
              <a:rPr lang="es-ES" sz="1800" dirty="0">
                <a:solidFill>
                  <a:srgbClr val="0066CC"/>
                </a:solidFill>
              </a:rPr>
              <a:t> </a:t>
            </a:r>
            <a:r>
              <a:rPr lang="es-ES" sz="1800" dirty="0" err="1">
                <a:solidFill>
                  <a:srgbClr val="0066CC"/>
                </a:solidFill>
              </a:rPr>
              <a:t>Description</a:t>
            </a:r>
            <a:r>
              <a:rPr lang="es-ES" sz="1800" dirty="0">
                <a:solidFill>
                  <a:srgbClr val="0066CC"/>
                </a:solidFill>
              </a:rPr>
              <a:t> </a:t>
            </a:r>
            <a:r>
              <a:rPr lang="es-ES" sz="1800" dirty="0" err="1">
                <a:solidFill>
                  <a:srgbClr val="0066CC"/>
                </a:solidFill>
              </a:rPr>
              <a:t>Languages</a:t>
            </a:r>
            <a:r>
              <a:rPr lang="es-ES" sz="1800" dirty="0">
                <a:solidFill>
                  <a:srgbClr val="0066CC"/>
                </a:solidFill>
              </a:rPr>
              <a:t>): Es el lenguaje de la interfaz pública para los servicios Web. Es una descripción basada en XML de los requisitos funcionales necesarios para establecer una comunicación con los servicios Web. </a:t>
            </a:r>
          </a:p>
          <a:p>
            <a:pPr>
              <a:lnSpc>
                <a:spcPct val="80000"/>
              </a:lnSpc>
            </a:pPr>
            <a:r>
              <a:rPr lang="es-ES" sz="1800" dirty="0">
                <a:solidFill>
                  <a:srgbClr val="0066CC"/>
                </a:solidFill>
              </a:rPr>
              <a:t>UDDI (Universal </a:t>
            </a:r>
            <a:r>
              <a:rPr lang="es-ES" sz="1800" dirty="0" err="1">
                <a:solidFill>
                  <a:srgbClr val="0066CC"/>
                </a:solidFill>
              </a:rPr>
              <a:t>Description</a:t>
            </a:r>
            <a:r>
              <a:rPr lang="es-ES" sz="1800" dirty="0">
                <a:solidFill>
                  <a:srgbClr val="0066CC"/>
                </a:solidFill>
              </a:rPr>
              <a:t>, </a:t>
            </a:r>
            <a:r>
              <a:rPr lang="es-ES" sz="1800" dirty="0" err="1">
                <a:solidFill>
                  <a:srgbClr val="0066CC"/>
                </a:solidFill>
              </a:rPr>
              <a:t>Discovery</a:t>
            </a:r>
            <a:r>
              <a:rPr lang="es-ES" sz="1800" dirty="0">
                <a:solidFill>
                  <a:srgbClr val="0066CC"/>
                </a:solidFill>
              </a:rPr>
              <a:t> and </a:t>
            </a:r>
            <a:r>
              <a:rPr lang="es-ES" sz="1800" dirty="0" err="1">
                <a:solidFill>
                  <a:srgbClr val="0066CC"/>
                </a:solidFill>
              </a:rPr>
              <a:t>Integration</a:t>
            </a:r>
            <a:r>
              <a:rPr lang="es-ES" sz="1800" dirty="0">
                <a:solidFill>
                  <a:srgbClr val="0066CC"/>
                </a:solidFill>
              </a:rPr>
              <a:t>): Protocolo para publicar la información de los servicios Web. Permite a las aplicaciones comprobar qué servicios web están disponibles. 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solidFill>
                  <a:srgbClr val="0066CC"/>
                </a:solidFill>
              </a:rPr>
              <a:t>WS-Security (Web Service Security): </a:t>
            </a:r>
            <a:r>
              <a:rPr lang="en-GB" sz="1800" dirty="0" err="1">
                <a:solidFill>
                  <a:srgbClr val="0066CC"/>
                </a:solidFill>
              </a:rPr>
              <a:t>Protocolo</a:t>
            </a:r>
            <a:r>
              <a:rPr lang="en-GB" sz="1800" dirty="0">
                <a:solidFill>
                  <a:srgbClr val="0066CC"/>
                </a:solidFill>
              </a:rPr>
              <a:t> de </a:t>
            </a:r>
            <a:r>
              <a:rPr lang="en-GB" sz="1800" dirty="0" err="1">
                <a:solidFill>
                  <a:srgbClr val="0066CC"/>
                </a:solidFill>
              </a:rPr>
              <a:t>seguridad</a:t>
            </a:r>
            <a:r>
              <a:rPr lang="en-GB" sz="1800" dirty="0">
                <a:solidFill>
                  <a:srgbClr val="0066CC"/>
                </a:solidFill>
              </a:rPr>
              <a:t> </a:t>
            </a:r>
            <a:r>
              <a:rPr lang="en-GB" sz="1800" dirty="0" err="1">
                <a:solidFill>
                  <a:srgbClr val="0066CC"/>
                </a:solidFill>
              </a:rPr>
              <a:t>aceptado</a:t>
            </a:r>
            <a:r>
              <a:rPr lang="en-GB" sz="1800" dirty="0">
                <a:solidFill>
                  <a:srgbClr val="0066CC"/>
                </a:solidFill>
              </a:rPr>
              <a:t> </a:t>
            </a:r>
            <a:r>
              <a:rPr lang="en-GB" sz="1800" dirty="0" err="1">
                <a:solidFill>
                  <a:srgbClr val="0066CC"/>
                </a:solidFill>
              </a:rPr>
              <a:t>como</a:t>
            </a:r>
            <a:r>
              <a:rPr lang="en-GB" sz="1800" dirty="0">
                <a:solidFill>
                  <a:srgbClr val="0066CC"/>
                </a:solidFill>
              </a:rPr>
              <a:t> </a:t>
            </a:r>
            <a:r>
              <a:rPr lang="en-GB" sz="1800" dirty="0" err="1">
                <a:solidFill>
                  <a:srgbClr val="0066CC"/>
                </a:solidFill>
              </a:rPr>
              <a:t>estándar</a:t>
            </a:r>
            <a:r>
              <a:rPr lang="en-GB" sz="1800" dirty="0">
                <a:solidFill>
                  <a:srgbClr val="0066CC"/>
                </a:solidFill>
              </a:rPr>
              <a:t> </a:t>
            </a:r>
            <a:r>
              <a:rPr lang="en-GB" sz="1800" dirty="0" err="1">
                <a:solidFill>
                  <a:srgbClr val="0066CC"/>
                </a:solidFill>
              </a:rPr>
              <a:t>por</a:t>
            </a:r>
            <a:r>
              <a:rPr lang="en-GB" sz="1800" dirty="0">
                <a:solidFill>
                  <a:srgbClr val="0066CC"/>
                </a:solidFill>
              </a:rPr>
              <a:t> OASIS (Organization for the Advancement of Structured Information Standards). </a:t>
            </a:r>
            <a:r>
              <a:rPr lang="es-ES" sz="1800" dirty="0">
                <a:solidFill>
                  <a:srgbClr val="0066CC"/>
                </a:solidFill>
              </a:rPr>
              <a:t>Garantiza la autenticación de los actores y la confidencialidad de los mensajes enviados.</a:t>
            </a:r>
          </a:p>
          <a:p>
            <a:pPr>
              <a:lnSpc>
                <a:spcPct val="80000"/>
              </a:lnSpc>
            </a:pPr>
            <a:endParaRPr lang="es-ES" sz="1800" dirty="0">
              <a:solidFill>
                <a:srgbClr val="0066CC"/>
              </a:solidFill>
            </a:endParaRPr>
          </a:p>
        </p:txBody>
      </p:sp>
      <p:sp>
        <p:nvSpPr>
          <p:cNvPr id="4" name="3 Flecha curvada hacia la izquierda">
            <a:hlinkClick r:id="rId2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CuadroTexto"/>
          <p:cNvSpPr txBox="1">
            <a:spLocks noChangeArrowheads="1"/>
          </p:cNvSpPr>
          <p:nvPr/>
        </p:nvSpPr>
        <p:spPr bwMode="auto">
          <a:xfrm>
            <a:off x="500063" y="214313"/>
            <a:ext cx="807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2400" b="1">
                <a:solidFill>
                  <a:schemeClr val="bg1"/>
                </a:solidFill>
              </a:rPr>
              <a:t>Introducción a Expression Blend</a:t>
            </a:r>
            <a:endParaRPr lang="es-PE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2291" name="Picture 3" descr="bl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27584" y="980728"/>
            <a:ext cx="7643192" cy="796950"/>
          </a:xfrm>
        </p:spPr>
        <p:txBody>
          <a:bodyPr/>
          <a:lstStyle/>
          <a:p>
            <a:r>
              <a:rPr lang="es-PE" dirty="0" smtClean="0">
                <a:solidFill>
                  <a:srgbClr val="0066CC"/>
                </a:solidFill>
              </a:rPr>
              <a:t>Tema 4: </a:t>
            </a:r>
            <a:r>
              <a:rPr lang="es-ES" dirty="0" smtClean="0">
                <a:solidFill>
                  <a:srgbClr val="0066CC"/>
                </a:solidFill>
              </a:rPr>
              <a:t>Ventajas y Desventajas de los Servicio WEB</a:t>
            </a:r>
            <a:endParaRPr lang="es-PE" dirty="0">
              <a:solidFill>
                <a:srgbClr val="0066CC"/>
              </a:solidFill>
            </a:endParaRPr>
          </a:p>
        </p:txBody>
      </p:sp>
      <p:pic>
        <p:nvPicPr>
          <p:cNvPr id="6" name="5 Imagen" descr="ParaTem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76872"/>
            <a:ext cx="3657600" cy="2420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6 Flecha curvada hacia la izquierda">
            <a:hlinkClick r:id="rId4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643192" cy="796950"/>
          </a:xfrm>
        </p:spPr>
        <p:txBody>
          <a:bodyPr/>
          <a:lstStyle/>
          <a:p>
            <a:r>
              <a:rPr lang="es-ES" sz="3600" dirty="0">
                <a:solidFill>
                  <a:srgbClr val="0066CC"/>
                </a:solidFill>
              </a:rPr>
              <a:t>4</a:t>
            </a:r>
            <a:r>
              <a:rPr lang="es-ES" sz="3600" b="1" dirty="0" smtClean="0">
                <a:solidFill>
                  <a:srgbClr val="0066CC"/>
                </a:solidFill>
              </a:rPr>
              <a:t>.1  Ventajas </a:t>
            </a:r>
            <a:r>
              <a:rPr lang="es-ES" sz="3600" b="1" dirty="0">
                <a:solidFill>
                  <a:srgbClr val="0066CC"/>
                </a:solidFill>
              </a:rPr>
              <a:t>de los servicios Web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rgbClr val="0066CC"/>
                </a:solidFill>
              </a:rPr>
              <a:t>Aportan interoperabilidad entre aplicaciones de software independientemente de sus propiedades o de las plataformas sobre las que se instalen. 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rgbClr val="0066CC"/>
                </a:solidFill>
              </a:rPr>
              <a:t>Los servicios Web fomentan los estándares y protocolos basados en texto, que hacen más fácil acceder a su contenido y entender su funcionamiento. 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rgbClr val="0066CC"/>
                </a:solidFill>
              </a:rPr>
              <a:t>Al apoyarse en HTTP, los servicios Web pueden aprovecharse de los sistemas de seguridad </a:t>
            </a:r>
            <a:r>
              <a:rPr lang="es-ES" sz="2400" i="1" dirty="0">
                <a:solidFill>
                  <a:srgbClr val="0066CC"/>
                </a:solidFill>
                <a:hlinkClick r:id="rId2" tooltip="Firewall"/>
              </a:rPr>
              <a:t>firewall</a:t>
            </a:r>
            <a:r>
              <a:rPr lang="es-ES" sz="2400" dirty="0">
                <a:solidFill>
                  <a:srgbClr val="0066CC"/>
                </a:solidFill>
              </a:rPr>
              <a:t> sin necesidad de cambiar las reglas de filtrado. 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rgbClr val="0066CC"/>
                </a:solidFill>
              </a:rPr>
              <a:t>Permiten que servicios y software de diferentes compañías ubicadas en diferentes lugares geográficos puedan ser combinados fácilmente para proveer servicios integrados. </a:t>
            </a:r>
          </a:p>
        </p:txBody>
      </p:sp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147248" cy="796950"/>
          </a:xfrm>
        </p:spPr>
        <p:txBody>
          <a:bodyPr/>
          <a:lstStyle/>
          <a:p>
            <a:r>
              <a:rPr lang="es-ES" sz="3600" dirty="0">
                <a:solidFill>
                  <a:srgbClr val="0066CC"/>
                </a:solidFill>
              </a:rPr>
              <a:t>4</a:t>
            </a:r>
            <a:r>
              <a:rPr lang="es-ES" sz="3600" b="1" dirty="0" smtClean="0">
                <a:solidFill>
                  <a:srgbClr val="0066CC"/>
                </a:solidFill>
              </a:rPr>
              <a:t>.2 Inconvenientes </a:t>
            </a:r>
            <a:r>
              <a:rPr lang="es-ES" sz="3600" b="1" dirty="0">
                <a:solidFill>
                  <a:srgbClr val="0066CC"/>
                </a:solidFill>
              </a:rPr>
              <a:t>de los Servicios Web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28800"/>
            <a:ext cx="8712968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rgbClr val="0066CC"/>
                </a:solidFill>
              </a:rPr>
              <a:t>Para realizar transacciones no pueden compararse en su grado de desarrollo con los estándares abiertos de computación distribuida como CORBA (</a:t>
            </a:r>
            <a:r>
              <a:rPr lang="es-ES" sz="2400" dirty="0" err="1">
                <a:solidFill>
                  <a:srgbClr val="0066CC"/>
                </a:solidFill>
              </a:rPr>
              <a:t>Common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Object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Request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Broker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Architecture</a:t>
            </a:r>
            <a:r>
              <a:rPr lang="es-ES" sz="2400" dirty="0">
                <a:solidFill>
                  <a:srgbClr val="0066CC"/>
                </a:solidFill>
              </a:rPr>
              <a:t>). 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rgbClr val="0066CC"/>
                </a:solidFill>
              </a:rPr>
              <a:t>Su rendimiento es bajo si se compara con otros modelos de computación distribuida, tales como RMI (</a:t>
            </a:r>
            <a:r>
              <a:rPr lang="es-ES" sz="2400" dirty="0" err="1">
                <a:solidFill>
                  <a:srgbClr val="0066CC"/>
                </a:solidFill>
              </a:rPr>
              <a:t>Remote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Method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Invocation</a:t>
            </a:r>
            <a:r>
              <a:rPr lang="es-ES" sz="2400" dirty="0">
                <a:solidFill>
                  <a:srgbClr val="0066CC"/>
                </a:solidFill>
              </a:rPr>
              <a:t>), CORBA, o DCOM (</a:t>
            </a:r>
            <a:r>
              <a:rPr lang="es-ES" sz="2400" dirty="0" err="1">
                <a:solidFill>
                  <a:srgbClr val="0066CC"/>
                </a:solidFill>
              </a:rPr>
              <a:t>Distributed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Component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Object</a:t>
            </a:r>
            <a:r>
              <a:rPr lang="es-ES" sz="2400" dirty="0">
                <a:solidFill>
                  <a:srgbClr val="0066CC"/>
                </a:solidFill>
              </a:rPr>
              <a:t> </a:t>
            </a:r>
            <a:r>
              <a:rPr lang="es-ES" sz="2400" dirty="0" err="1">
                <a:solidFill>
                  <a:srgbClr val="0066CC"/>
                </a:solidFill>
              </a:rPr>
              <a:t>Model</a:t>
            </a:r>
            <a:r>
              <a:rPr lang="es-ES" sz="2400" dirty="0">
                <a:solidFill>
                  <a:srgbClr val="0066CC"/>
                </a:solidFill>
              </a:rPr>
              <a:t>). Es uno de los inconvenientes derivados de adoptar un formato basado en texto. Y es que entre los objetivos de XML no se encuentra </a:t>
            </a:r>
            <a:r>
              <a:rPr lang="es-ES" sz="2400" dirty="0" smtClean="0">
                <a:solidFill>
                  <a:srgbClr val="0066CC"/>
                </a:solidFill>
              </a:rPr>
              <a:t>la </a:t>
            </a:r>
            <a:r>
              <a:rPr lang="es-ES" sz="2400" dirty="0">
                <a:solidFill>
                  <a:srgbClr val="0066CC"/>
                </a:solidFill>
              </a:rPr>
              <a:t>eficacia de procesamiento. 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rgbClr val="0066CC"/>
                </a:solidFill>
              </a:rPr>
              <a:t>Al apoyarse en HTTP, pueden esquivar medidas de seguridad basadas en firewall cuyas reglas tratan de bloquear o auditar la comunicación entre programas a ambos lados de la barrera. </a:t>
            </a:r>
          </a:p>
        </p:txBody>
      </p:sp>
      <p:sp>
        <p:nvSpPr>
          <p:cNvPr id="4" name="3 Flecha curvada hacia la izquierda">
            <a:hlinkClick r:id="rId2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64704"/>
            <a:ext cx="7643192" cy="796950"/>
          </a:xfrm>
        </p:spPr>
        <p:txBody>
          <a:bodyPr/>
          <a:lstStyle/>
          <a:p>
            <a:r>
              <a:rPr lang="es-ES" sz="3600" dirty="0">
                <a:solidFill>
                  <a:srgbClr val="0066CC"/>
                </a:solidFill>
              </a:rPr>
              <a:t>4</a:t>
            </a:r>
            <a:r>
              <a:rPr lang="es-ES" sz="3600" dirty="0" smtClean="0">
                <a:solidFill>
                  <a:srgbClr val="0066CC"/>
                </a:solidFill>
              </a:rPr>
              <a:t>.3 Razones </a:t>
            </a:r>
            <a:r>
              <a:rPr lang="es-ES" sz="3600" dirty="0">
                <a:solidFill>
                  <a:srgbClr val="0066CC"/>
                </a:solidFill>
              </a:rPr>
              <a:t>para crear Servicios Web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r>
              <a:rPr lang="es-ES" sz="2800" dirty="0">
                <a:solidFill>
                  <a:srgbClr val="0066CC"/>
                </a:solidFill>
              </a:rPr>
              <a:t>Se basan en HTTP sobre TCP (</a:t>
            </a:r>
            <a:r>
              <a:rPr lang="es-ES" sz="2800" dirty="0" err="1">
                <a:solidFill>
                  <a:srgbClr val="0066CC"/>
                </a:solidFill>
              </a:rPr>
              <a:t>Transmission</a:t>
            </a:r>
            <a:r>
              <a:rPr lang="es-ES" sz="2800" dirty="0">
                <a:solidFill>
                  <a:srgbClr val="0066CC"/>
                </a:solidFill>
              </a:rPr>
              <a:t> Control </a:t>
            </a:r>
            <a:r>
              <a:rPr lang="es-ES" sz="2800" dirty="0" err="1">
                <a:solidFill>
                  <a:srgbClr val="0066CC"/>
                </a:solidFill>
              </a:rPr>
              <a:t>Protocol</a:t>
            </a:r>
            <a:r>
              <a:rPr lang="es-ES" sz="2800" dirty="0">
                <a:solidFill>
                  <a:srgbClr val="0066CC"/>
                </a:solidFill>
              </a:rPr>
              <a:t>) en el puerto 80. </a:t>
            </a:r>
          </a:p>
          <a:p>
            <a:r>
              <a:rPr lang="es-ES" sz="2800" dirty="0">
                <a:solidFill>
                  <a:srgbClr val="0066CC"/>
                </a:solidFill>
              </a:rPr>
              <a:t>Antes de que existiera SOAP, no había buenas interfaces para acceder a las funcionalidades de otros ordenadores en red. </a:t>
            </a:r>
          </a:p>
          <a:p>
            <a:r>
              <a:rPr lang="es-ES" sz="2800" dirty="0">
                <a:solidFill>
                  <a:srgbClr val="0066CC"/>
                </a:solidFill>
              </a:rPr>
              <a:t>Pueden aportar gran independencia entre la aplicación que usa el servicio Web y el propio servicio. </a:t>
            </a:r>
          </a:p>
        </p:txBody>
      </p:sp>
      <p:sp>
        <p:nvSpPr>
          <p:cNvPr id="4" name="3 Flecha curvada hacia la izquierda">
            <a:hlinkClick r:id="rId2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CuadroTexto"/>
          <p:cNvSpPr txBox="1">
            <a:spLocks noChangeArrowheads="1"/>
          </p:cNvSpPr>
          <p:nvPr/>
        </p:nvSpPr>
        <p:spPr bwMode="auto">
          <a:xfrm>
            <a:off x="500063" y="214313"/>
            <a:ext cx="807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2400" b="1">
                <a:solidFill>
                  <a:schemeClr val="bg1"/>
                </a:solidFill>
              </a:rPr>
              <a:t>Introducción a Expression Blend</a:t>
            </a:r>
            <a:endParaRPr lang="es-PE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2291" name="Picture 3" descr="bl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27584" y="980728"/>
            <a:ext cx="7643192" cy="796950"/>
          </a:xfrm>
        </p:spPr>
        <p:txBody>
          <a:bodyPr/>
          <a:lstStyle/>
          <a:p>
            <a:r>
              <a:rPr lang="es-PE" dirty="0" smtClean="0">
                <a:solidFill>
                  <a:srgbClr val="0066CC"/>
                </a:solidFill>
              </a:rPr>
              <a:t>Tema 5: </a:t>
            </a:r>
            <a:r>
              <a:rPr lang="es-ES" dirty="0" smtClean="0">
                <a:solidFill>
                  <a:srgbClr val="0066CC"/>
                </a:solidFill>
              </a:rPr>
              <a:t>Creando y consumiendo un Servicio WEB con Visual Studio 2012</a:t>
            </a:r>
            <a:endParaRPr lang="es-PE" dirty="0">
              <a:solidFill>
                <a:srgbClr val="0066CC"/>
              </a:solidFill>
            </a:endParaRPr>
          </a:p>
        </p:txBody>
      </p:sp>
      <p:pic>
        <p:nvPicPr>
          <p:cNvPr id="6" name="5 Imagen" descr="ParaTem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76872"/>
            <a:ext cx="3657600" cy="2420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6 Flecha curvada hacia la izquierda">
            <a:hlinkClick r:id="rId4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48680"/>
            <a:ext cx="7643192" cy="796950"/>
          </a:xfrm>
        </p:spPr>
        <p:txBody>
          <a:bodyPr/>
          <a:lstStyle/>
          <a:p>
            <a:r>
              <a:rPr lang="es-ES" sz="3600" dirty="0">
                <a:solidFill>
                  <a:srgbClr val="0066CC"/>
                </a:solidFill>
              </a:rPr>
              <a:t>5</a:t>
            </a:r>
            <a:r>
              <a:rPr lang="es-ES" sz="3600" dirty="0" smtClean="0">
                <a:solidFill>
                  <a:srgbClr val="0066CC"/>
                </a:solidFill>
              </a:rPr>
              <a:t>.1 Crear </a:t>
            </a:r>
            <a:r>
              <a:rPr lang="es-ES" sz="3600" dirty="0">
                <a:solidFill>
                  <a:srgbClr val="0066CC"/>
                </a:solidFill>
              </a:rPr>
              <a:t>un Servicio Web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8229600" cy="4784725"/>
          </a:xfrm>
        </p:spPr>
        <p:txBody>
          <a:bodyPr/>
          <a:lstStyle/>
          <a:p>
            <a:r>
              <a:rPr lang="es-ES" sz="2400" dirty="0">
                <a:solidFill>
                  <a:srgbClr val="0066CC"/>
                </a:solidFill>
              </a:rPr>
              <a:t>1. Agregar un nuevo elemento tipo “Servicio Web” al proyecto Web. </a:t>
            </a:r>
            <a:r>
              <a:rPr lang="es-ES" sz="2400" dirty="0" smtClean="0">
                <a:solidFill>
                  <a:srgbClr val="0066CC"/>
                </a:solidFill>
              </a:rPr>
              <a:t>Debe seleccionar la </a:t>
            </a:r>
            <a:r>
              <a:rPr lang="es-ES" sz="2400" dirty="0" err="1" smtClean="0">
                <a:solidFill>
                  <a:srgbClr val="0066CC"/>
                </a:solidFill>
              </a:rPr>
              <a:t>version</a:t>
            </a:r>
            <a:r>
              <a:rPr lang="es-ES" sz="2400" dirty="0" smtClean="0">
                <a:solidFill>
                  <a:srgbClr val="0066CC"/>
                </a:solidFill>
              </a:rPr>
              <a:t> de Framework  3.5 y nombrar </a:t>
            </a:r>
            <a:r>
              <a:rPr lang="es-ES" sz="2400" dirty="0">
                <a:solidFill>
                  <a:srgbClr val="0066CC"/>
                </a:solidFill>
              </a:rPr>
              <a:t>al </a:t>
            </a:r>
            <a:r>
              <a:rPr lang="es-ES" sz="2400" dirty="0" smtClean="0">
                <a:solidFill>
                  <a:srgbClr val="0066CC"/>
                </a:solidFill>
              </a:rPr>
              <a:t>sitio : </a:t>
            </a:r>
            <a:r>
              <a:rPr lang="es-ES" sz="2400" dirty="0">
                <a:solidFill>
                  <a:srgbClr val="0066CC"/>
                </a:solidFill>
              </a:rPr>
              <a:t>Calculadora.asmx</a:t>
            </a:r>
          </a:p>
          <a:p>
            <a:endParaRPr lang="es-ES" sz="2400" dirty="0">
              <a:solidFill>
                <a:srgbClr val="0066CC"/>
              </a:solidFill>
            </a:endParaRPr>
          </a:p>
        </p:txBody>
      </p:sp>
      <p:sp>
        <p:nvSpPr>
          <p:cNvPr id="5" name="4 Flecha curvada hacia la izquierda">
            <a:hlinkClick r:id="rId2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719536"/>
            <a:ext cx="85153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66CC"/>
                </a:solidFill>
              </a:rPr>
              <a:t>5.1 Crear </a:t>
            </a:r>
            <a:r>
              <a:rPr lang="es-ES" dirty="0">
                <a:solidFill>
                  <a:srgbClr val="0066CC"/>
                </a:solidFill>
              </a:rPr>
              <a:t>un Servicio Web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8229600" cy="5000625"/>
          </a:xfrm>
        </p:spPr>
        <p:txBody>
          <a:bodyPr/>
          <a:lstStyle/>
          <a:p>
            <a:r>
              <a:rPr lang="es-ES" dirty="0" smtClean="0">
                <a:solidFill>
                  <a:srgbClr val="0066CC"/>
                </a:solidFill>
              </a:rPr>
              <a:t>Escribir </a:t>
            </a:r>
            <a:r>
              <a:rPr lang="es-ES" dirty="0">
                <a:solidFill>
                  <a:srgbClr val="0066CC"/>
                </a:solidFill>
              </a:rPr>
              <a:t>el código que define la funcionalidad del servicio.</a:t>
            </a:r>
          </a:p>
          <a:p>
            <a:endParaRPr lang="es-ES" dirty="0">
              <a:solidFill>
                <a:srgbClr val="0066CC"/>
              </a:solidFill>
            </a:endParaRPr>
          </a:p>
        </p:txBody>
      </p:sp>
      <p:pic>
        <p:nvPicPr>
          <p:cNvPr id="16388" name="Picture 4" descr="CodigoServic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14554"/>
            <a:ext cx="8391554" cy="3865582"/>
          </a:xfrm>
          <a:prstGeom prst="rect">
            <a:avLst/>
          </a:prstGeom>
          <a:noFill/>
        </p:spPr>
      </p:pic>
      <p:sp>
        <p:nvSpPr>
          <p:cNvPr id="5" name="4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0066CC"/>
                </a:solidFill>
              </a:rPr>
              <a:t>5</a:t>
            </a:r>
            <a:r>
              <a:rPr lang="es-ES" sz="3600" dirty="0" smtClean="0">
                <a:solidFill>
                  <a:srgbClr val="0066CC"/>
                </a:solidFill>
              </a:rPr>
              <a:t>.2 Probar un </a:t>
            </a:r>
            <a:r>
              <a:rPr lang="es-ES" sz="3600" dirty="0">
                <a:solidFill>
                  <a:srgbClr val="0066CC"/>
                </a:solidFill>
              </a:rPr>
              <a:t>Servicio Web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s-ES" sz="2400" dirty="0" smtClean="0">
                <a:solidFill>
                  <a:srgbClr val="0066CC"/>
                </a:solidFill>
              </a:rPr>
              <a:t>“Ejecutar</a:t>
            </a:r>
            <a:r>
              <a:rPr lang="es-ES" sz="2400" dirty="0">
                <a:solidFill>
                  <a:srgbClr val="0066CC"/>
                </a:solidFill>
              </a:rPr>
              <a:t>” archivo “.</a:t>
            </a:r>
            <a:r>
              <a:rPr lang="es-ES" sz="2400" dirty="0" err="1">
                <a:solidFill>
                  <a:srgbClr val="0066CC"/>
                </a:solidFill>
              </a:rPr>
              <a:t>asmx</a:t>
            </a:r>
            <a:r>
              <a:rPr lang="es-ES" sz="2400" dirty="0">
                <a:solidFill>
                  <a:srgbClr val="0066CC"/>
                </a:solidFill>
              </a:rPr>
              <a:t>” en el explorador.</a:t>
            </a:r>
          </a:p>
          <a:p>
            <a:pPr>
              <a:buFontTx/>
              <a:buNone/>
            </a:pPr>
            <a:endParaRPr lang="es-ES" sz="2400" dirty="0"/>
          </a:p>
          <a:p>
            <a:pPr>
              <a:buFontTx/>
              <a:buNone/>
            </a:pPr>
            <a:endParaRPr lang="es-ES" sz="2400" dirty="0"/>
          </a:p>
        </p:txBody>
      </p:sp>
      <p:pic>
        <p:nvPicPr>
          <p:cNvPr id="17413" name="Picture 5" descr="servicioWeb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80375" cy="3802062"/>
          </a:xfrm>
          <a:prstGeom prst="rect">
            <a:avLst/>
          </a:prstGeom>
          <a:noFill/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8313" y="5589588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dirty="0">
                <a:solidFill>
                  <a:srgbClr val="0066CC"/>
                </a:solidFill>
              </a:rPr>
              <a:t>Nota: observar las opciones para ver la descripción de servicios (</a:t>
            </a:r>
            <a:r>
              <a:rPr lang="es-ES" b="1" dirty="0" err="1">
                <a:solidFill>
                  <a:srgbClr val="0066CC"/>
                </a:solidFill>
              </a:rPr>
              <a:t>Service</a:t>
            </a:r>
            <a:r>
              <a:rPr lang="es-ES" b="1" dirty="0">
                <a:solidFill>
                  <a:srgbClr val="0066CC"/>
                </a:solidFill>
              </a:rPr>
              <a:t> </a:t>
            </a:r>
            <a:r>
              <a:rPr lang="es-ES" b="1" dirty="0" err="1">
                <a:solidFill>
                  <a:srgbClr val="0066CC"/>
                </a:solidFill>
              </a:rPr>
              <a:t>Description</a:t>
            </a:r>
            <a:r>
              <a:rPr lang="es-ES" b="1" dirty="0">
                <a:solidFill>
                  <a:srgbClr val="0066CC"/>
                </a:solidFill>
              </a:rPr>
              <a:t>) y probar la función del Servicio Web (Sumar).</a:t>
            </a:r>
          </a:p>
        </p:txBody>
      </p:sp>
      <p:sp>
        <p:nvSpPr>
          <p:cNvPr id="6" name="5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643192" cy="796950"/>
          </a:xfrm>
        </p:spPr>
        <p:txBody>
          <a:bodyPr/>
          <a:lstStyle/>
          <a:p>
            <a:r>
              <a:rPr lang="es-ES" dirty="0" smtClean="0">
                <a:solidFill>
                  <a:srgbClr val="0066CC"/>
                </a:solidFill>
              </a:rPr>
              <a:t>DESARROLLO DE SOFTWARE III</a:t>
            </a:r>
            <a:endParaRPr lang="es-ES" dirty="0">
              <a:solidFill>
                <a:srgbClr val="0066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184" y="1844824"/>
            <a:ext cx="8229600" cy="2880320"/>
          </a:xfrm>
        </p:spPr>
        <p:txBody>
          <a:bodyPr/>
          <a:lstStyle/>
          <a:p>
            <a:pPr algn="ctr">
              <a:buNone/>
            </a:pPr>
            <a:r>
              <a:rPr lang="es-ES" sz="2800" dirty="0">
                <a:solidFill>
                  <a:srgbClr val="0066CC"/>
                </a:solidFill>
              </a:rPr>
              <a:t> </a:t>
            </a:r>
            <a:r>
              <a:rPr lang="es-ES" sz="2800" dirty="0" smtClean="0">
                <a:solidFill>
                  <a:srgbClr val="0066CC"/>
                </a:solidFill>
              </a:rPr>
              <a:t>Instructor: José León </a:t>
            </a:r>
            <a:r>
              <a:rPr lang="es-ES" sz="2800" dirty="0" err="1">
                <a:solidFill>
                  <a:srgbClr val="0066CC"/>
                </a:solidFill>
              </a:rPr>
              <a:t>C</a:t>
            </a:r>
            <a:r>
              <a:rPr lang="es-ES" sz="2800" dirty="0" err="1" smtClean="0">
                <a:solidFill>
                  <a:srgbClr val="0066CC"/>
                </a:solidFill>
              </a:rPr>
              <a:t>abel</a:t>
            </a:r>
            <a:endParaRPr lang="es-ES" sz="2800" dirty="0" smtClean="0">
              <a:solidFill>
                <a:srgbClr val="0066CC"/>
              </a:solidFill>
            </a:endParaRPr>
          </a:p>
          <a:p>
            <a:pPr algn="ctr">
              <a:buNone/>
            </a:pPr>
            <a:r>
              <a:rPr lang="es-ES" sz="2800" dirty="0" smtClean="0">
                <a:solidFill>
                  <a:srgbClr val="0066CC"/>
                </a:solidFill>
              </a:rPr>
              <a:t>E_ mail : </a:t>
            </a:r>
            <a:r>
              <a:rPr lang="es-ES" sz="2800" dirty="0" smtClean="0">
                <a:solidFill>
                  <a:srgbClr val="0066CC"/>
                </a:solidFill>
                <a:hlinkClick r:id="rId2"/>
              </a:rPr>
              <a:t>pjleon69@gmail.com</a:t>
            </a:r>
            <a:endParaRPr lang="es-ES" sz="2800" dirty="0" smtClean="0">
              <a:solidFill>
                <a:srgbClr val="0066CC"/>
              </a:solidFill>
            </a:endParaRPr>
          </a:p>
          <a:p>
            <a:pPr algn="ctr">
              <a:buNone/>
            </a:pPr>
            <a:r>
              <a:rPr lang="es-ES" sz="2800" dirty="0" smtClean="0">
                <a:solidFill>
                  <a:srgbClr val="0066CC"/>
                </a:solidFill>
              </a:rPr>
              <a:t>Horario: Sábados  </a:t>
            </a:r>
            <a:r>
              <a:rPr lang="es-ES" sz="2800" dirty="0" smtClean="0">
                <a:solidFill>
                  <a:srgbClr val="0066CC"/>
                </a:solidFill>
              </a:rPr>
              <a:t>10:00 - 14:00 </a:t>
            </a:r>
          </a:p>
          <a:p>
            <a:pPr algn="ctr">
              <a:buNone/>
            </a:pPr>
            <a:r>
              <a:rPr lang="es-ES" sz="2800" dirty="0" smtClean="0">
                <a:solidFill>
                  <a:srgbClr val="0066CC"/>
                </a:solidFill>
              </a:rPr>
              <a:t>Tolerancia</a:t>
            </a:r>
            <a:r>
              <a:rPr lang="es-ES" sz="2800" dirty="0" smtClean="0">
                <a:solidFill>
                  <a:srgbClr val="0066CC"/>
                </a:solidFill>
              </a:rPr>
              <a:t>: hasta las </a:t>
            </a:r>
            <a:r>
              <a:rPr lang="es-ES" sz="2800" dirty="0" smtClean="0">
                <a:solidFill>
                  <a:srgbClr val="0066CC"/>
                </a:solidFill>
              </a:rPr>
              <a:t>10:30 </a:t>
            </a:r>
            <a:endParaRPr lang="es-ES" sz="2800" dirty="0">
              <a:solidFill>
                <a:srgbClr val="0066CC"/>
              </a:solidFill>
            </a:endParaRPr>
          </a:p>
        </p:txBody>
      </p:sp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44823"/>
            <a:ext cx="8642350" cy="4281339"/>
          </a:xfrm>
        </p:spPr>
        <p:txBody>
          <a:bodyPr/>
          <a:lstStyle/>
          <a:p>
            <a:r>
              <a:rPr lang="es-ES" sz="2000" dirty="0"/>
              <a:t>Al hacer clic en el vínculo “Sumar” se puede ejecutar y probar el Servicio Web.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32772" name="Picture 4" descr="servicioWeb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14422"/>
            <a:ext cx="8562975" cy="4929222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99802"/>
            <a:ext cx="7643192" cy="796950"/>
          </a:xfrm>
        </p:spPr>
        <p:txBody>
          <a:bodyPr/>
          <a:lstStyle/>
          <a:p>
            <a:r>
              <a:rPr lang="es-ES" sz="3600" dirty="0" smtClean="0">
                <a:solidFill>
                  <a:srgbClr val="0066CC"/>
                </a:solidFill>
              </a:rPr>
              <a:t>5.2 Probando un </a:t>
            </a:r>
            <a:r>
              <a:rPr lang="es-ES" sz="3600" dirty="0">
                <a:solidFill>
                  <a:srgbClr val="0066CC"/>
                </a:solidFill>
              </a:rPr>
              <a:t>Servicio Web</a:t>
            </a:r>
          </a:p>
        </p:txBody>
      </p:sp>
      <p:sp>
        <p:nvSpPr>
          <p:cNvPr id="6" name="5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99"/>
            <a:ext cx="8507413" cy="4497363"/>
          </a:xfrm>
        </p:spPr>
        <p:txBody>
          <a:bodyPr/>
          <a:lstStyle/>
          <a:p>
            <a:r>
              <a:rPr lang="es-ES" sz="2000" dirty="0"/>
              <a:t>Al hacer un clic en la opción “</a:t>
            </a:r>
            <a:r>
              <a:rPr lang="es-ES" sz="2000" dirty="0" err="1"/>
              <a:t>Service</a:t>
            </a:r>
            <a:r>
              <a:rPr lang="es-ES" sz="2000" dirty="0"/>
              <a:t> </a:t>
            </a:r>
            <a:r>
              <a:rPr lang="es-ES" sz="2000" dirty="0" err="1"/>
              <a:t>Description</a:t>
            </a:r>
            <a:r>
              <a:rPr lang="es-ES" sz="2000" dirty="0"/>
              <a:t>” se muestra el archivo XML que escribe el servicio (protocolos, parámetros, etc.)</a:t>
            </a:r>
          </a:p>
          <a:p>
            <a:endParaRPr lang="es-ES" sz="2000" dirty="0"/>
          </a:p>
          <a:p>
            <a:endParaRPr lang="es-ES" dirty="0"/>
          </a:p>
        </p:txBody>
      </p:sp>
      <p:pic>
        <p:nvPicPr>
          <p:cNvPr id="33796" name="Picture 4" descr="servicioWeb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8513763" cy="4962525"/>
          </a:xfrm>
          <a:prstGeom prst="rect">
            <a:avLst/>
          </a:prstGeom>
          <a:noFill/>
        </p:spPr>
      </p:pic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85728"/>
            <a:ext cx="7643192" cy="796950"/>
          </a:xfrm>
        </p:spPr>
        <p:txBody>
          <a:bodyPr/>
          <a:lstStyle/>
          <a:p>
            <a:r>
              <a:rPr lang="es-ES" sz="3600" dirty="0">
                <a:solidFill>
                  <a:srgbClr val="0066CC"/>
                </a:solidFill>
              </a:rPr>
              <a:t>5</a:t>
            </a:r>
            <a:r>
              <a:rPr lang="es-ES" sz="3600" dirty="0" smtClean="0">
                <a:solidFill>
                  <a:srgbClr val="0066CC"/>
                </a:solidFill>
              </a:rPr>
              <a:t>.2 Probando un </a:t>
            </a:r>
            <a:r>
              <a:rPr lang="es-ES" sz="3600" dirty="0">
                <a:solidFill>
                  <a:srgbClr val="0066CC"/>
                </a:solidFill>
              </a:rPr>
              <a:t>Servicio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7643192" cy="796950"/>
          </a:xfrm>
        </p:spPr>
        <p:txBody>
          <a:bodyPr/>
          <a:lstStyle/>
          <a:p>
            <a:r>
              <a:rPr lang="es-ES" sz="3600" dirty="0">
                <a:solidFill>
                  <a:srgbClr val="0066CC"/>
                </a:solidFill>
              </a:rPr>
              <a:t>5</a:t>
            </a:r>
            <a:r>
              <a:rPr lang="es-ES" sz="3600" dirty="0" smtClean="0">
                <a:solidFill>
                  <a:srgbClr val="0066CC"/>
                </a:solidFill>
              </a:rPr>
              <a:t>.3 </a:t>
            </a:r>
            <a:r>
              <a:rPr lang="es-ES" sz="3600" dirty="0">
                <a:solidFill>
                  <a:srgbClr val="0066CC"/>
                </a:solidFill>
              </a:rPr>
              <a:t>Consumo de un Servicio Web.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714489"/>
            <a:ext cx="8229600" cy="214313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66CC"/>
                </a:solidFill>
              </a:rPr>
              <a:t>El consumo consiste en realizar las tareas necesarias para acceder a un Servicio Web y usar su funcionalidad en una aplicación.</a:t>
            </a:r>
          </a:p>
        </p:txBody>
      </p:sp>
      <p:sp>
        <p:nvSpPr>
          <p:cNvPr id="4" name="3 Flecha curvada hacia la izquierda">
            <a:hlinkClick r:id="rId2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7170" name="Picture 2" descr="http://falagan.files.wordpress.com/2011/12/webserv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429000"/>
            <a:ext cx="5581644" cy="3046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643192" cy="796950"/>
          </a:xfrm>
        </p:spPr>
        <p:txBody>
          <a:bodyPr/>
          <a:lstStyle/>
          <a:p>
            <a:r>
              <a:rPr lang="es-ES" dirty="0">
                <a:solidFill>
                  <a:srgbClr val="0066CC"/>
                </a:solidFill>
              </a:rPr>
              <a:t>5</a:t>
            </a:r>
            <a:r>
              <a:rPr lang="es-ES" dirty="0" smtClean="0">
                <a:solidFill>
                  <a:srgbClr val="0066CC"/>
                </a:solidFill>
              </a:rPr>
              <a:t>.3 Usar </a:t>
            </a:r>
            <a:r>
              <a:rPr lang="es-ES" dirty="0">
                <a:solidFill>
                  <a:srgbClr val="0066CC"/>
                </a:solidFill>
              </a:rPr>
              <a:t>un Servicio Web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s-ES" dirty="0">
                <a:solidFill>
                  <a:srgbClr val="0066CC"/>
                </a:solidFill>
              </a:rPr>
              <a:t>Identificar o descubrir los Servicios Web existentes en un servidor.</a:t>
            </a:r>
          </a:p>
          <a:p>
            <a:pPr marL="609600" indent="-609600">
              <a:buFontTx/>
              <a:buNone/>
            </a:pPr>
            <a:r>
              <a:rPr lang="es-ES" dirty="0">
                <a:solidFill>
                  <a:srgbClr val="0066CC"/>
                </a:solidFill>
              </a:rPr>
              <a:t>Herramienta: disco.exe</a:t>
            </a:r>
          </a:p>
          <a:p>
            <a:pPr marL="609600" indent="-609600">
              <a:buFontTx/>
              <a:buNone/>
            </a:pPr>
            <a:r>
              <a:rPr lang="es-ES" dirty="0">
                <a:solidFill>
                  <a:srgbClr val="0066CC"/>
                </a:solidFill>
              </a:rPr>
              <a:t>Ejemplo: </a:t>
            </a:r>
          </a:p>
          <a:p>
            <a:pPr marL="609600" indent="-609600">
              <a:buFontTx/>
              <a:buNone/>
            </a:pPr>
            <a:r>
              <a:rPr lang="es-ES" sz="1800" dirty="0">
                <a:solidFill>
                  <a:srgbClr val="0066CC"/>
                </a:solidFill>
              </a:rPr>
              <a:t>C:\&gt; disco </a:t>
            </a:r>
            <a:r>
              <a:rPr lang="es-ES" sz="1800" dirty="0">
                <a:solidFill>
                  <a:srgbClr val="0066CC"/>
                </a:solidFill>
                <a:hlinkClick r:id="rId2"/>
              </a:rPr>
              <a:t>http://www.acme.com</a:t>
            </a:r>
            <a:r>
              <a:rPr lang="es-ES" sz="1800" dirty="0">
                <a:solidFill>
                  <a:srgbClr val="0066CC"/>
                </a:solidFill>
              </a:rPr>
              <a:t>  /</a:t>
            </a:r>
            <a:r>
              <a:rPr lang="es-ES" sz="1800" dirty="0" err="1">
                <a:solidFill>
                  <a:srgbClr val="0066CC"/>
                </a:solidFill>
              </a:rPr>
              <a:t>username:xxxx</a:t>
            </a:r>
            <a:r>
              <a:rPr lang="es-ES" sz="1800" dirty="0">
                <a:solidFill>
                  <a:srgbClr val="0066CC"/>
                </a:solidFill>
              </a:rPr>
              <a:t> /</a:t>
            </a:r>
            <a:r>
              <a:rPr lang="es-ES" sz="1800" dirty="0" err="1">
                <a:solidFill>
                  <a:srgbClr val="0066CC"/>
                </a:solidFill>
              </a:rPr>
              <a:t>password</a:t>
            </a:r>
            <a:r>
              <a:rPr lang="es-ES" sz="1800" dirty="0">
                <a:solidFill>
                  <a:srgbClr val="0066CC"/>
                </a:solidFill>
              </a:rPr>
              <a:t>: </a:t>
            </a:r>
            <a:r>
              <a:rPr lang="es-ES" sz="1800" dirty="0" err="1">
                <a:solidFill>
                  <a:srgbClr val="0066CC"/>
                </a:solidFill>
              </a:rPr>
              <a:t>yyyy</a:t>
            </a:r>
            <a:endParaRPr lang="es-ES" sz="1800" dirty="0">
              <a:solidFill>
                <a:srgbClr val="0066CC"/>
              </a:solidFill>
            </a:endParaRPr>
          </a:p>
          <a:p>
            <a:pPr marL="609600" indent="-609600">
              <a:buFontTx/>
              <a:buNone/>
            </a:pPr>
            <a:endParaRPr lang="es-ES" sz="1800" dirty="0">
              <a:solidFill>
                <a:srgbClr val="0066CC"/>
              </a:solidFill>
            </a:endParaRPr>
          </a:p>
          <a:p>
            <a:pPr marL="609600" indent="-609600">
              <a:buFontTx/>
              <a:buNone/>
            </a:pPr>
            <a:r>
              <a:rPr lang="es-ES" sz="1800" dirty="0">
                <a:solidFill>
                  <a:srgbClr val="0066CC"/>
                </a:solidFill>
              </a:rPr>
              <a:t>Nota: </a:t>
            </a:r>
          </a:p>
          <a:p>
            <a:pPr marL="609600" indent="-609600">
              <a:buFontTx/>
              <a:buNone/>
            </a:pPr>
            <a:r>
              <a:rPr lang="es-ES" sz="1800" dirty="0">
                <a:solidFill>
                  <a:srgbClr val="0066CC"/>
                </a:solidFill>
              </a:rPr>
              <a:t>-	La herramienta se ejecuta en la consola de Visual Studio.NET. Tienen que tenerse permisos en el servidor.</a:t>
            </a:r>
          </a:p>
          <a:p>
            <a:pPr marL="609600" indent="-609600">
              <a:buFontTx/>
              <a:buChar char="-"/>
            </a:pPr>
            <a:r>
              <a:rPr lang="es-ES" sz="1800" dirty="0">
                <a:solidFill>
                  <a:srgbClr val="0066CC"/>
                </a:solidFill>
              </a:rPr>
              <a:t>Opcional si se conoce la ubicación del Servicio Web.</a:t>
            </a:r>
          </a:p>
          <a:p>
            <a:pPr marL="609600" indent="-609600">
              <a:buFontTx/>
              <a:buChar char="-"/>
            </a:pPr>
            <a:r>
              <a:rPr lang="es-ES" sz="1800" dirty="0">
                <a:solidFill>
                  <a:srgbClr val="0066CC"/>
                </a:solidFill>
              </a:rPr>
              <a:t>Ayuda: disco /?</a:t>
            </a:r>
          </a:p>
          <a:p>
            <a:pPr marL="609600" indent="-609600">
              <a:buFontTx/>
              <a:buNone/>
            </a:pPr>
            <a:endParaRPr lang="es-ES" sz="1800" dirty="0">
              <a:solidFill>
                <a:srgbClr val="0066CC"/>
              </a:solidFill>
            </a:endParaRPr>
          </a:p>
        </p:txBody>
      </p:sp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836712"/>
            <a:ext cx="7643192" cy="796950"/>
          </a:xfrm>
        </p:spPr>
        <p:txBody>
          <a:bodyPr/>
          <a:lstStyle/>
          <a:p>
            <a:r>
              <a:rPr lang="es-ES" dirty="0">
                <a:solidFill>
                  <a:srgbClr val="0066CC"/>
                </a:solidFill>
              </a:rPr>
              <a:t>5</a:t>
            </a:r>
            <a:r>
              <a:rPr lang="es-ES" dirty="0" smtClean="0">
                <a:solidFill>
                  <a:srgbClr val="0066CC"/>
                </a:solidFill>
              </a:rPr>
              <a:t>.3 Usar </a:t>
            </a:r>
            <a:r>
              <a:rPr lang="es-ES" dirty="0">
                <a:solidFill>
                  <a:srgbClr val="0066CC"/>
                </a:solidFill>
              </a:rPr>
              <a:t>un Servicio Web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s-ES" dirty="0">
                <a:solidFill>
                  <a:srgbClr val="0066CC"/>
                </a:solidFill>
              </a:rPr>
              <a:t>2. Crear una clase Proxy.</a:t>
            </a:r>
          </a:p>
          <a:p>
            <a:pPr>
              <a:buFontTx/>
              <a:buNone/>
            </a:pPr>
            <a:r>
              <a:rPr lang="es-ES" dirty="0">
                <a:solidFill>
                  <a:srgbClr val="0066CC"/>
                </a:solidFill>
              </a:rPr>
              <a:t>Esta sirve como intermediaria entre el Servicio Web y el consumidor. Se puede generar con la herramienta: wsdl.exe.</a:t>
            </a:r>
          </a:p>
          <a:p>
            <a:pPr>
              <a:buFontTx/>
              <a:buNone/>
            </a:pPr>
            <a:endParaRPr lang="es-ES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r>
              <a:rPr lang="es-ES" dirty="0">
                <a:solidFill>
                  <a:srgbClr val="0066CC"/>
                </a:solidFill>
              </a:rPr>
              <a:t>Ejemplo:</a:t>
            </a:r>
          </a:p>
          <a:p>
            <a:pPr>
              <a:buFontTx/>
              <a:buNone/>
            </a:pPr>
            <a:r>
              <a:rPr lang="es-ES" sz="1800" dirty="0" err="1">
                <a:solidFill>
                  <a:srgbClr val="0066CC"/>
                </a:solidFill>
              </a:rPr>
              <a:t>wsdl</a:t>
            </a:r>
            <a:r>
              <a:rPr lang="es-ES" sz="1800" dirty="0">
                <a:solidFill>
                  <a:srgbClr val="0066CC"/>
                </a:solidFill>
              </a:rPr>
              <a:t> /</a:t>
            </a:r>
            <a:r>
              <a:rPr lang="es-ES" sz="1800" dirty="0" err="1">
                <a:solidFill>
                  <a:srgbClr val="0066CC"/>
                </a:solidFill>
              </a:rPr>
              <a:t>language:VB</a:t>
            </a:r>
            <a:r>
              <a:rPr lang="es-ES" sz="1800" dirty="0">
                <a:solidFill>
                  <a:srgbClr val="0066CC"/>
                </a:solidFill>
              </a:rPr>
              <a:t> </a:t>
            </a:r>
            <a:r>
              <a:rPr lang="es-ES" sz="1800" dirty="0">
                <a:solidFill>
                  <a:srgbClr val="0066CC"/>
                </a:solidFill>
                <a:hlinkClick r:id="rId2"/>
              </a:rPr>
              <a:t>http://localhost/WebAPP1/calculadora.asmx?WSDL</a:t>
            </a:r>
            <a:endParaRPr lang="es-ES" sz="18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s-ES" sz="18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r>
              <a:rPr lang="es-ES" sz="1800" dirty="0">
                <a:solidFill>
                  <a:srgbClr val="0066CC"/>
                </a:solidFill>
              </a:rPr>
              <a:t>Nota: observar en el proyecto el archivo </a:t>
            </a:r>
            <a:r>
              <a:rPr lang="es-ES" sz="1800" dirty="0" err="1">
                <a:solidFill>
                  <a:srgbClr val="0066CC"/>
                </a:solidFill>
              </a:rPr>
              <a:t>Calculadora.vb</a:t>
            </a:r>
            <a:r>
              <a:rPr lang="es-ES" sz="1800" dirty="0">
                <a:solidFill>
                  <a:srgbClr val="0066CC"/>
                </a:solidFill>
              </a:rPr>
              <a:t> generado.</a:t>
            </a:r>
          </a:p>
        </p:txBody>
      </p:sp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643192" cy="796950"/>
          </a:xfrm>
        </p:spPr>
        <p:txBody>
          <a:bodyPr/>
          <a:lstStyle/>
          <a:p>
            <a:r>
              <a:rPr lang="es-ES" sz="3200" dirty="0">
                <a:solidFill>
                  <a:srgbClr val="0066CC"/>
                </a:solidFill>
              </a:rPr>
              <a:t>5</a:t>
            </a:r>
            <a:r>
              <a:rPr lang="es-ES" sz="3200" dirty="0" smtClean="0">
                <a:solidFill>
                  <a:srgbClr val="0066CC"/>
                </a:solidFill>
              </a:rPr>
              <a:t>.3 Usar </a:t>
            </a:r>
            <a:r>
              <a:rPr lang="es-ES" sz="3200" dirty="0">
                <a:solidFill>
                  <a:srgbClr val="0066CC"/>
                </a:solidFill>
              </a:rPr>
              <a:t>un Servicio Web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24744"/>
            <a:ext cx="8229600" cy="1512838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solidFill>
                  <a:srgbClr val="0066CC"/>
                </a:solidFill>
              </a:rPr>
              <a:t>Otra manera de crear la clase “proxy” es agregando una referencia Web en el proyecto que usará el servicio. Para esto seleccionar el proyecto y la opción “Agregar referencia Web”, buscar el servicio y seleccionarlo. Como se muestra:</a:t>
            </a:r>
          </a:p>
          <a:p>
            <a:endParaRPr lang="es-ES" sz="2400" dirty="0">
              <a:solidFill>
                <a:srgbClr val="0066CC"/>
              </a:solidFill>
            </a:endParaRPr>
          </a:p>
          <a:p>
            <a:endParaRPr lang="es-ES" sz="2400" dirty="0">
              <a:solidFill>
                <a:srgbClr val="0066CC"/>
              </a:solidFill>
            </a:endParaRPr>
          </a:p>
          <a:p>
            <a:endParaRPr lang="es-ES" sz="2400" dirty="0">
              <a:solidFill>
                <a:srgbClr val="0066CC"/>
              </a:solidFill>
            </a:endParaRPr>
          </a:p>
        </p:txBody>
      </p:sp>
      <p:pic>
        <p:nvPicPr>
          <p:cNvPr id="34820" name="Picture 4" descr="servicioWeb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80928"/>
            <a:ext cx="5193258" cy="3710524"/>
          </a:xfrm>
          <a:prstGeom prst="rect">
            <a:avLst/>
          </a:prstGeom>
          <a:noFill/>
        </p:spPr>
      </p:pic>
      <p:sp>
        <p:nvSpPr>
          <p:cNvPr id="5" name="4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12776"/>
            <a:ext cx="8964488" cy="1511573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0066CC"/>
                </a:solidFill>
              </a:rPr>
              <a:t>Con lo anterior, el cliente del Servicio Web, puede usarlo. Se crea un objeto de la clase y se invocan los métodos.</a:t>
            </a:r>
          </a:p>
          <a:p>
            <a:r>
              <a:rPr lang="es-ES" sz="2800" dirty="0">
                <a:solidFill>
                  <a:srgbClr val="0066CC"/>
                </a:solidFill>
              </a:rPr>
              <a:t>El Servicio Web se usará en una página .</a:t>
            </a:r>
            <a:r>
              <a:rPr lang="es-ES" sz="2800" dirty="0" err="1">
                <a:solidFill>
                  <a:srgbClr val="0066CC"/>
                </a:solidFill>
              </a:rPr>
              <a:t>aspx</a:t>
            </a:r>
            <a:r>
              <a:rPr lang="es-ES" sz="2800" dirty="0">
                <a:solidFill>
                  <a:srgbClr val="0066CC"/>
                </a:solidFill>
              </a:rPr>
              <a:t> con el siguiente diseño (todos los controles son del lado del servidor).</a:t>
            </a:r>
          </a:p>
          <a:p>
            <a:endParaRPr lang="es-ES" sz="2800" dirty="0">
              <a:solidFill>
                <a:srgbClr val="0066CC"/>
              </a:solidFill>
            </a:endParaRPr>
          </a:p>
          <a:p>
            <a:endParaRPr lang="es-ES" sz="2800" dirty="0">
              <a:solidFill>
                <a:srgbClr val="0066CC"/>
              </a:solidFill>
            </a:endParaRPr>
          </a:p>
          <a:p>
            <a:endParaRPr lang="es-ES" sz="2800" dirty="0">
              <a:solidFill>
                <a:srgbClr val="0066CC"/>
              </a:solidFill>
            </a:endParaRPr>
          </a:p>
        </p:txBody>
      </p:sp>
      <p:pic>
        <p:nvPicPr>
          <p:cNvPr id="36868" name="Picture 4" descr="servicioWeb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124700" cy="2533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643192" cy="796950"/>
          </a:xfrm>
        </p:spPr>
        <p:txBody>
          <a:bodyPr/>
          <a:lstStyle/>
          <a:p>
            <a:r>
              <a:rPr lang="es-ES" sz="3200" dirty="0">
                <a:solidFill>
                  <a:srgbClr val="0066CC"/>
                </a:solidFill>
              </a:rPr>
              <a:t>5</a:t>
            </a:r>
            <a:r>
              <a:rPr lang="es-ES" sz="3200" dirty="0" smtClean="0">
                <a:solidFill>
                  <a:srgbClr val="0066CC"/>
                </a:solidFill>
              </a:rPr>
              <a:t>.3 Usar </a:t>
            </a:r>
            <a:r>
              <a:rPr lang="es-ES" sz="3200" dirty="0">
                <a:solidFill>
                  <a:srgbClr val="0066CC"/>
                </a:solidFill>
              </a:rPr>
              <a:t>un Servicio Web</a:t>
            </a:r>
          </a:p>
        </p:txBody>
      </p:sp>
      <p:sp>
        <p:nvSpPr>
          <p:cNvPr id="6" name="5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268760"/>
            <a:ext cx="8229600" cy="1079525"/>
          </a:xfrm>
        </p:spPr>
        <p:txBody>
          <a:bodyPr/>
          <a:lstStyle/>
          <a:p>
            <a:r>
              <a:rPr lang="es-ES" dirty="0">
                <a:solidFill>
                  <a:srgbClr val="0066CC"/>
                </a:solidFill>
              </a:rPr>
              <a:t>El código del lado del servidor para el botón es:</a:t>
            </a:r>
          </a:p>
          <a:p>
            <a:endParaRPr lang="es-ES" dirty="0">
              <a:solidFill>
                <a:srgbClr val="0066CC"/>
              </a:solidFill>
            </a:endParaRPr>
          </a:p>
          <a:p>
            <a:endParaRPr lang="es-ES" dirty="0">
              <a:solidFill>
                <a:srgbClr val="0066CC"/>
              </a:solidFill>
            </a:endParaRPr>
          </a:p>
        </p:txBody>
      </p:sp>
      <p:pic>
        <p:nvPicPr>
          <p:cNvPr id="37892" name="Picture 4" descr="servicioWeb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6315075" cy="3228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3568" y="5733256"/>
            <a:ext cx="72723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s-ES" dirty="0">
                <a:solidFill>
                  <a:srgbClr val="0066CC"/>
                </a:solidFill>
              </a:rPr>
              <a:t>Ejecutar la página y probar el funcionamiento.</a:t>
            </a:r>
          </a:p>
          <a:p>
            <a:pPr>
              <a:spcBef>
                <a:spcPct val="50000"/>
              </a:spcBef>
            </a:pPr>
            <a:endParaRPr lang="es-ES" dirty="0">
              <a:solidFill>
                <a:srgbClr val="0066CC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43192" cy="796950"/>
          </a:xfrm>
        </p:spPr>
        <p:txBody>
          <a:bodyPr/>
          <a:lstStyle/>
          <a:p>
            <a:r>
              <a:rPr lang="es-ES" sz="3200" dirty="0">
                <a:solidFill>
                  <a:srgbClr val="0066CC"/>
                </a:solidFill>
              </a:rPr>
              <a:t>5</a:t>
            </a:r>
            <a:r>
              <a:rPr lang="es-ES" sz="3200" dirty="0" smtClean="0">
                <a:solidFill>
                  <a:srgbClr val="0066CC"/>
                </a:solidFill>
              </a:rPr>
              <a:t>.3 Usar </a:t>
            </a:r>
            <a:r>
              <a:rPr lang="es-ES" sz="3200" dirty="0">
                <a:solidFill>
                  <a:srgbClr val="0066CC"/>
                </a:solidFill>
              </a:rPr>
              <a:t>un Servicio Web</a:t>
            </a:r>
          </a:p>
        </p:txBody>
      </p:sp>
      <p:sp>
        <p:nvSpPr>
          <p:cNvPr id="7" name="6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08720"/>
            <a:ext cx="7643192" cy="796950"/>
          </a:xfrm>
        </p:spPr>
        <p:txBody>
          <a:bodyPr/>
          <a:lstStyle/>
          <a:p>
            <a:r>
              <a:rPr lang="es-PE" dirty="0" smtClean="0">
                <a:solidFill>
                  <a:srgbClr val="0066CC"/>
                </a:solidFill>
              </a:rPr>
              <a:t>Ronda de Preguntas</a:t>
            </a:r>
            <a:endParaRPr lang="es-PE" dirty="0">
              <a:solidFill>
                <a:srgbClr val="0066CC"/>
              </a:solidFill>
            </a:endParaRPr>
          </a:p>
        </p:txBody>
      </p:sp>
      <p:pic>
        <p:nvPicPr>
          <p:cNvPr id="3" name="2 Imagen" descr="Pregunt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772816"/>
            <a:ext cx="4176464" cy="3456384"/>
          </a:xfrm>
          <a:prstGeom prst="rect">
            <a:avLst/>
          </a:prstGeom>
        </p:spPr>
      </p:pic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412776"/>
            <a:ext cx="7643192" cy="796950"/>
          </a:xfrm>
        </p:spPr>
        <p:txBody>
          <a:bodyPr/>
          <a:lstStyle/>
          <a:p>
            <a:pPr eaLnBrk="1" hangingPunct="1"/>
            <a:r>
              <a:rPr lang="es-ES" sz="2800" b="1" dirty="0" smtClean="0">
                <a:solidFill>
                  <a:srgbClr val="0066CC"/>
                </a:solidFill>
              </a:rPr>
              <a:t>LABORATORIO</a:t>
            </a:r>
            <a:br>
              <a:rPr lang="es-ES" sz="2800" b="1" dirty="0" smtClean="0">
                <a:solidFill>
                  <a:srgbClr val="0066CC"/>
                </a:solidFill>
              </a:rPr>
            </a:br>
            <a:r>
              <a:rPr lang="es-ES" sz="2800" dirty="0" smtClean="0">
                <a:solidFill>
                  <a:srgbClr val="0066CC"/>
                </a:solidFill>
              </a:rPr>
              <a:t/>
            </a:r>
            <a:br>
              <a:rPr lang="es-ES" sz="2800" dirty="0" smtClean="0">
                <a:solidFill>
                  <a:srgbClr val="0066CC"/>
                </a:solidFill>
              </a:rPr>
            </a:br>
            <a:r>
              <a:rPr lang="es-ES" sz="2800" dirty="0" smtClean="0">
                <a:solidFill>
                  <a:srgbClr val="0066CC"/>
                </a:solidFill>
              </a:rPr>
              <a:t>Realizar junto a su instructor como accedes a WS con acceso a </a:t>
            </a:r>
            <a:r>
              <a:rPr lang="es-ES" sz="2800" smtClean="0">
                <a:solidFill>
                  <a:srgbClr val="0066CC"/>
                </a:solidFill>
              </a:rPr>
              <a:t>datos con VS </a:t>
            </a:r>
            <a:r>
              <a:rPr lang="es-ES" sz="2800" dirty="0" smtClean="0">
                <a:solidFill>
                  <a:srgbClr val="0066CC"/>
                </a:solidFill>
              </a:rPr>
              <a:t>2012</a:t>
            </a:r>
            <a:r>
              <a:rPr lang="es-ES" sz="2800" b="1" dirty="0" smtClean="0">
                <a:solidFill>
                  <a:srgbClr val="0066CC"/>
                </a:solidFill>
              </a:rPr>
              <a:t/>
            </a:r>
            <a:br>
              <a:rPr lang="es-ES" sz="2800" b="1" dirty="0" smtClean="0">
                <a:solidFill>
                  <a:srgbClr val="0066CC"/>
                </a:solidFill>
              </a:rPr>
            </a:br>
            <a:endParaRPr lang="es-ES_tradnl" sz="2800" b="1" dirty="0" smtClean="0">
              <a:solidFill>
                <a:srgbClr val="0066CC"/>
              </a:solidFill>
            </a:endParaRPr>
          </a:p>
        </p:txBody>
      </p:sp>
      <p:pic>
        <p:nvPicPr>
          <p:cNvPr id="5" name="4 Imagen" descr="MP9004394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780928"/>
            <a:ext cx="4744616" cy="3167596"/>
          </a:xfrm>
          <a:prstGeom prst="rect">
            <a:avLst/>
          </a:prstGeom>
        </p:spPr>
      </p:pic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331640" y="2348880"/>
            <a:ext cx="6624638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PE" sz="2000" b="1" dirty="0" smtClean="0">
                <a:solidFill>
                  <a:srgbClr val="0000FF"/>
                </a:solidFill>
                <a:latin typeface="Arial" charset="0"/>
                <a:hlinkClick r:id="rId2" action="ppaction://hlinksldjump"/>
              </a:rPr>
              <a:t>Definición de Servicio WEB</a:t>
            </a:r>
            <a:endParaRPr lang="es-PE" sz="2000" b="1" dirty="0" smtClean="0">
              <a:solidFill>
                <a:srgbClr val="0000FF"/>
              </a:solidFill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" sz="2400" b="1" dirty="0" smtClean="0">
                <a:solidFill>
                  <a:srgbClr val="0000FF"/>
                </a:solidFill>
                <a:hlinkClick r:id="rId3" action="ppaction://hlinksldjump"/>
              </a:rPr>
              <a:t>Interoperabilidad de los Servicios Web</a:t>
            </a:r>
            <a:endParaRPr lang="es-ES" sz="2400" b="1" dirty="0" smtClean="0">
              <a:solidFill>
                <a:srgbClr val="0000FF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" sz="2400" b="1" dirty="0" smtClean="0">
                <a:solidFill>
                  <a:srgbClr val="0000FF"/>
                </a:solidFill>
                <a:hlinkClick r:id="rId4" action="ppaction://hlinksldjump"/>
              </a:rPr>
              <a:t>Estándares empleados en los Servicios Web</a:t>
            </a:r>
            <a:endParaRPr lang="es-ES" sz="2400" b="1" dirty="0" smtClean="0">
              <a:solidFill>
                <a:srgbClr val="0000FF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" sz="2400" b="1" dirty="0" smtClean="0">
                <a:solidFill>
                  <a:srgbClr val="0000FF"/>
                </a:solidFill>
                <a:hlinkClick r:id="rId5" action="ppaction://hlinksldjump"/>
              </a:rPr>
              <a:t>Ventajas y desventajas  de los servicios Web</a:t>
            </a:r>
            <a:endParaRPr lang="es-ES" sz="2400" b="1" dirty="0" smtClean="0">
              <a:solidFill>
                <a:srgbClr val="0000FF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" sz="2400" b="1" dirty="0" smtClean="0">
                <a:solidFill>
                  <a:srgbClr val="0000FF"/>
                </a:solidFill>
                <a:hlinkClick r:id="rId6" action="ppaction://hlinksldjump"/>
              </a:rPr>
              <a:t>Creando y consumiendo un Servicio WEB con Visual Studio 2012 </a:t>
            </a:r>
            <a:endParaRPr lang="es-ES_tradnl" sz="2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71472" y="1214422"/>
            <a:ext cx="7643192" cy="796950"/>
          </a:xfrm>
        </p:spPr>
        <p:txBody>
          <a:bodyPr/>
          <a:lstStyle/>
          <a:p>
            <a:r>
              <a:rPr lang="es-PE" dirty="0" smtClean="0">
                <a:solidFill>
                  <a:srgbClr val="0000FF"/>
                </a:solidFill>
              </a:rPr>
              <a:t>Temario </a:t>
            </a:r>
            <a:endParaRPr lang="es-PE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CuadroTexto"/>
          <p:cNvSpPr txBox="1">
            <a:spLocks noChangeArrowheads="1"/>
          </p:cNvSpPr>
          <p:nvPr/>
        </p:nvSpPr>
        <p:spPr bwMode="auto">
          <a:xfrm>
            <a:off x="500063" y="214313"/>
            <a:ext cx="807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2400" b="1">
                <a:solidFill>
                  <a:schemeClr val="bg1"/>
                </a:solidFill>
              </a:rPr>
              <a:t>Introducción a Expression Blend</a:t>
            </a:r>
            <a:endParaRPr lang="es-PE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2291" name="Picture 3" descr="bl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643192" cy="796950"/>
          </a:xfrm>
        </p:spPr>
        <p:txBody>
          <a:bodyPr/>
          <a:lstStyle/>
          <a:p>
            <a:r>
              <a:rPr lang="es-PE" dirty="0" smtClean="0">
                <a:solidFill>
                  <a:srgbClr val="0066CC"/>
                </a:solidFill>
              </a:rPr>
              <a:t>Tema 1: </a:t>
            </a:r>
            <a:r>
              <a:rPr lang="es-ES" dirty="0" smtClean="0">
                <a:solidFill>
                  <a:srgbClr val="0066CC"/>
                </a:solidFill>
              </a:rPr>
              <a:t>Concepto de Servicio WEB</a:t>
            </a:r>
            <a:endParaRPr lang="es-PE" dirty="0">
              <a:solidFill>
                <a:srgbClr val="0066CC"/>
              </a:solidFill>
            </a:endParaRPr>
          </a:p>
        </p:txBody>
      </p:sp>
      <p:pic>
        <p:nvPicPr>
          <p:cNvPr id="6" name="5 Imagen" descr="ParaTem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636912"/>
            <a:ext cx="3657600" cy="2420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6 Flecha curvada hacia la izquierda">
            <a:hlinkClick r:id="rId4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643192" cy="796950"/>
          </a:xfrm>
        </p:spPr>
        <p:txBody>
          <a:bodyPr/>
          <a:lstStyle/>
          <a:p>
            <a:r>
              <a:rPr lang="es-ES" dirty="0" smtClean="0">
                <a:solidFill>
                  <a:srgbClr val="0066CC"/>
                </a:solidFill>
              </a:rPr>
              <a:t>1. Concepto </a:t>
            </a:r>
            <a:r>
              <a:rPr lang="es-ES" dirty="0">
                <a:solidFill>
                  <a:srgbClr val="0066CC"/>
                </a:solidFill>
              </a:rPr>
              <a:t>de Servicio Web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ES" sz="2800" dirty="0">
                <a:solidFill>
                  <a:srgbClr val="0066CC"/>
                </a:solidFill>
              </a:rPr>
              <a:t>   Un </a:t>
            </a:r>
            <a:r>
              <a:rPr lang="es-ES" sz="2800" b="1" dirty="0">
                <a:solidFill>
                  <a:srgbClr val="0066CC"/>
                </a:solidFill>
              </a:rPr>
              <a:t>Servicio Web</a:t>
            </a:r>
            <a:r>
              <a:rPr lang="es-ES" sz="2800" dirty="0">
                <a:solidFill>
                  <a:srgbClr val="0066CC"/>
                </a:solidFill>
              </a:rPr>
              <a:t> es una colección de protocolos y estándares que sirven para intercambiar datos entre aplicaciones. Distintas aplicaciones de software desarrolladas en lenguajes de programación diferentes, y ejecutadas sobre cualquier plataforma, pueden utilizar los servicios web para intercambiar datos en redes de ordenadores como Internet. </a:t>
            </a:r>
          </a:p>
          <a:p>
            <a:pPr>
              <a:buNone/>
            </a:pPr>
            <a:r>
              <a:rPr lang="es-ES" sz="2800" dirty="0">
                <a:solidFill>
                  <a:srgbClr val="0066CC"/>
                </a:solidFill>
              </a:rPr>
              <a:t> </a:t>
            </a:r>
          </a:p>
        </p:txBody>
      </p:sp>
      <p:sp>
        <p:nvSpPr>
          <p:cNvPr id="4" name="3 Flecha curvada hacia la izquierda">
            <a:hlinkClick r:id="rId2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53000" y="4800600"/>
            <a:ext cx="2819400" cy="1447800"/>
            <a:chOff x="388" y="666"/>
            <a:chExt cx="2291" cy="1483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388" y="778"/>
              <a:ext cx="521" cy="10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4"/>
                </a:cxn>
                <a:cxn ang="0">
                  <a:pos x="520" y="1034"/>
                </a:cxn>
                <a:cxn ang="0">
                  <a:pos x="512" y="76"/>
                </a:cxn>
                <a:cxn ang="0">
                  <a:pos x="0" y="0"/>
                </a:cxn>
              </a:cxnLst>
              <a:rect l="0" t="0" r="r" b="b"/>
              <a:pathLst>
                <a:path w="521" h="1035">
                  <a:moveTo>
                    <a:pt x="0" y="0"/>
                  </a:moveTo>
                  <a:lnTo>
                    <a:pt x="0" y="864"/>
                  </a:lnTo>
                  <a:lnTo>
                    <a:pt x="520" y="1034"/>
                  </a:lnTo>
                  <a:lnTo>
                    <a:pt x="512" y="76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36" y="872"/>
              <a:ext cx="641" cy="1275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0" y="1274"/>
                </a:cxn>
                <a:cxn ang="0">
                  <a:pos x="640" y="862"/>
                </a:cxn>
                <a:cxn ang="0">
                  <a:pos x="640" y="0"/>
                </a:cxn>
                <a:cxn ang="0">
                  <a:pos x="0" y="148"/>
                </a:cxn>
              </a:cxnLst>
              <a:rect l="0" t="0" r="r" b="b"/>
              <a:pathLst>
                <a:path w="641" h="1275">
                  <a:moveTo>
                    <a:pt x="0" y="148"/>
                  </a:moveTo>
                  <a:lnTo>
                    <a:pt x="0" y="1274"/>
                  </a:lnTo>
                  <a:lnTo>
                    <a:pt x="640" y="862"/>
                  </a:lnTo>
                  <a:lnTo>
                    <a:pt x="640" y="0"/>
                  </a:lnTo>
                  <a:lnTo>
                    <a:pt x="0" y="148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1314" y="976"/>
              <a:ext cx="4" cy="9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590" y="790"/>
              <a:ext cx="0" cy="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388" y="666"/>
              <a:ext cx="941" cy="189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514" y="188"/>
                </a:cxn>
                <a:cxn ang="0">
                  <a:pos x="940" y="94"/>
                </a:cxn>
                <a:cxn ang="0">
                  <a:pos x="854" y="38"/>
                </a:cxn>
                <a:cxn ang="0">
                  <a:pos x="386" y="0"/>
                </a:cxn>
                <a:cxn ang="0">
                  <a:pos x="68" y="56"/>
                </a:cxn>
                <a:cxn ang="0">
                  <a:pos x="0" y="112"/>
                </a:cxn>
              </a:cxnLst>
              <a:rect l="0" t="0" r="r" b="b"/>
              <a:pathLst>
                <a:path w="941" h="189">
                  <a:moveTo>
                    <a:pt x="0" y="112"/>
                  </a:moveTo>
                  <a:lnTo>
                    <a:pt x="514" y="188"/>
                  </a:lnTo>
                  <a:lnTo>
                    <a:pt x="940" y="94"/>
                  </a:lnTo>
                  <a:lnTo>
                    <a:pt x="854" y="38"/>
                  </a:lnTo>
                  <a:lnTo>
                    <a:pt x="386" y="0"/>
                  </a:lnTo>
                  <a:lnTo>
                    <a:pt x="68" y="56"/>
                  </a:lnTo>
                  <a:lnTo>
                    <a:pt x="0" y="11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468" y="730"/>
              <a:ext cx="401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50"/>
                </a:cxn>
                <a:cxn ang="0">
                  <a:pos x="400" y="124"/>
                </a:cxn>
              </a:cxnLst>
              <a:rect l="0" t="0" r="r" b="b"/>
              <a:pathLst>
                <a:path w="401" h="125">
                  <a:moveTo>
                    <a:pt x="0" y="0"/>
                  </a:moveTo>
                  <a:lnTo>
                    <a:pt x="336" y="50"/>
                  </a:lnTo>
                  <a:lnTo>
                    <a:pt x="400" y="124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942" y="796"/>
              <a:ext cx="837" cy="1353"/>
            </a:xfrm>
            <a:custGeom>
              <a:avLst/>
              <a:gdLst/>
              <a:ahLst/>
              <a:cxnLst>
                <a:cxn ang="0">
                  <a:pos x="0" y="1352"/>
                </a:cxn>
                <a:cxn ang="0">
                  <a:pos x="836" y="864"/>
                </a:cxn>
                <a:cxn ang="0">
                  <a:pos x="804" y="0"/>
                </a:cxn>
                <a:cxn ang="0">
                  <a:pos x="0" y="188"/>
                </a:cxn>
                <a:cxn ang="0">
                  <a:pos x="0" y="1352"/>
                </a:cxn>
              </a:cxnLst>
              <a:rect l="0" t="0" r="r" b="b"/>
              <a:pathLst>
                <a:path w="837" h="1353">
                  <a:moveTo>
                    <a:pt x="0" y="1352"/>
                  </a:moveTo>
                  <a:lnTo>
                    <a:pt x="836" y="864"/>
                  </a:lnTo>
                  <a:lnTo>
                    <a:pt x="804" y="0"/>
                  </a:lnTo>
                  <a:lnTo>
                    <a:pt x="0" y="188"/>
                  </a:lnTo>
                  <a:lnTo>
                    <a:pt x="0" y="135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1296" y="910"/>
              <a:ext cx="739" cy="1237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738" y="1236"/>
                </a:cxn>
                <a:cxn ang="0">
                  <a:pos x="738" y="112"/>
                </a:cxn>
                <a:cxn ang="0">
                  <a:pos x="0" y="0"/>
                </a:cxn>
                <a:cxn ang="0">
                  <a:pos x="0" y="1012"/>
                </a:cxn>
              </a:cxnLst>
              <a:rect l="0" t="0" r="r" b="b"/>
              <a:pathLst>
                <a:path w="739" h="1237">
                  <a:moveTo>
                    <a:pt x="0" y="1012"/>
                  </a:moveTo>
                  <a:lnTo>
                    <a:pt x="738" y="1236"/>
                  </a:lnTo>
                  <a:lnTo>
                    <a:pt x="738" y="112"/>
                  </a:lnTo>
                  <a:lnTo>
                    <a:pt x="0" y="0"/>
                  </a:lnTo>
                  <a:lnTo>
                    <a:pt x="0" y="101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778" y="914"/>
              <a:ext cx="0" cy="11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1296" y="984"/>
              <a:ext cx="257" cy="1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38"/>
                </a:cxn>
                <a:cxn ang="0">
                  <a:pos x="256" y="1014"/>
                </a:cxn>
                <a:cxn ang="0">
                  <a:pos x="0" y="938"/>
                </a:cxn>
                <a:cxn ang="0">
                  <a:pos x="0" y="0"/>
                </a:cxn>
              </a:cxnLst>
              <a:rect l="0" t="0" r="r" b="b"/>
              <a:pathLst>
                <a:path w="257" h="1015">
                  <a:moveTo>
                    <a:pt x="0" y="0"/>
                  </a:moveTo>
                  <a:lnTo>
                    <a:pt x="256" y="38"/>
                  </a:lnTo>
                  <a:lnTo>
                    <a:pt x="256" y="1014"/>
                  </a:lnTo>
                  <a:lnTo>
                    <a:pt x="0" y="938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580" y="722"/>
              <a:ext cx="1273" cy="263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362" y="262"/>
                </a:cxn>
                <a:cxn ang="0">
                  <a:pos x="1272" y="72"/>
                </a:cxn>
                <a:cxn ang="0">
                  <a:pos x="1206" y="24"/>
                </a:cxn>
                <a:cxn ang="0">
                  <a:pos x="764" y="0"/>
                </a:cxn>
                <a:cxn ang="0">
                  <a:pos x="48" y="142"/>
                </a:cxn>
                <a:cxn ang="0">
                  <a:pos x="0" y="208"/>
                </a:cxn>
              </a:cxnLst>
              <a:rect l="0" t="0" r="r" b="b"/>
              <a:pathLst>
                <a:path w="1273" h="263">
                  <a:moveTo>
                    <a:pt x="0" y="208"/>
                  </a:moveTo>
                  <a:lnTo>
                    <a:pt x="362" y="262"/>
                  </a:lnTo>
                  <a:lnTo>
                    <a:pt x="1272" y="72"/>
                  </a:lnTo>
                  <a:lnTo>
                    <a:pt x="1206" y="24"/>
                  </a:lnTo>
                  <a:lnTo>
                    <a:pt x="764" y="0"/>
                  </a:lnTo>
                  <a:lnTo>
                    <a:pt x="48" y="142"/>
                  </a:lnTo>
                  <a:lnTo>
                    <a:pt x="0" y="208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V="1">
              <a:off x="954" y="752"/>
              <a:ext cx="804" cy="16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1552" y="904"/>
              <a:ext cx="0" cy="11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1296" y="756"/>
              <a:ext cx="1383" cy="269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740" y="268"/>
                </a:cxn>
                <a:cxn ang="0">
                  <a:pos x="1382" y="116"/>
                </a:cxn>
                <a:cxn ang="0">
                  <a:pos x="1318" y="42"/>
                </a:cxn>
                <a:cxn ang="0">
                  <a:pos x="626" y="0"/>
                </a:cxn>
                <a:cxn ang="0">
                  <a:pos x="90" y="84"/>
                </a:cxn>
                <a:cxn ang="0">
                  <a:pos x="0" y="154"/>
                </a:cxn>
              </a:cxnLst>
              <a:rect l="0" t="0" r="r" b="b"/>
              <a:pathLst>
                <a:path w="1383" h="269">
                  <a:moveTo>
                    <a:pt x="0" y="154"/>
                  </a:moveTo>
                  <a:lnTo>
                    <a:pt x="740" y="268"/>
                  </a:lnTo>
                  <a:lnTo>
                    <a:pt x="1382" y="116"/>
                  </a:lnTo>
                  <a:lnTo>
                    <a:pt x="1318" y="42"/>
                  </a:lnTo>
                  <a:lnTo>
                    <a:pt x="626" y="0"/>
                  </a:lnTo>
                  <a:lnTo>
                    <a:pt x="90" y="84"/>
                  </a:lnTo>
                  <a:lnTo>
                    <a:pt x="0" y="154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1416" y="844"/>
              <a:ext cx="619" cy="1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78"/>
                </a:cxn>
                <a:cxn ang="0">
                  <a:pos x="618" y="178"/>
                </a:cxn>
              </a:cxnLst>
              <a:rect l="0" t="0" r="r" b="b"/>
              <a:pathLst>
                <a:path w="619" h="179">
                  <a:moveTo>
                    <a:pt x="0" y="0"/>
                  </a:moveTo>
                  <a:lnTo>
                    <a:pt x="600" y="78"/>
                  </a:lnTo>
                  <a:lnTo>
                    <a:pt x="618" y="178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H="1">
              <a:off x="2036" y="812"/>
              <a:ext cx="566" cy="10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652" y="866"/>
              <a:ext cx="291" cy="119"/>
            </a:xfrm>
            <a:custGeom>
              <a:avLst/>
              <a:gdLst/>
              <a:ahLst/>
              <a:cxnLst>
                <a:cxn ang="0">
                  <a:pos x="290" y="118"/>
                </a:cxn>
                <a:cxn ang="0">
                  <a:pos x="274" y="42"/>
                </a:cxn>
                <a:cxn ang="0">
                  <a:pos x="0" y="0"/>
                </a:cxn>
              </a:cxnLst>
              <a:rect l="0" t="0" r="r" b="b"/>
              <a:pathLst>
                <a:path w="291" h="119">
                  <a:moveTo>
                    <a:pt x="290" y="118"/>
                  </a:moveTo>
                  <a:lnTo>
                    <a:pt x="274" y="4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580" y="926"/>
              <a:ext cx="363" cy="12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56"/>
                </a:cxn>
                <a:cxn ang="0">
                  <a:pos x="362" y="1222"/>
                </a:cxn>
                <a:cxn ang="0">
                  <a:pos x="0" y="1090"/>
                </a:cxn>
                <a:cxn ang="0">
                  <a:pos x="0" y="0"/>
                </a:cxn>
              </a:cxnLst>
              <a:rect l="0" t="0" r="r" b="b"/>
              <a:pathLst>
                <a:path w="363" h="1223">
                  <a:moveTo>
                    <a:pt x="0" y="0"/>
                  </a:moveTo>
                  <a:lnTo>
                    <a:pt x="362" y="56"/>
                  </a:lnTo>
                  <a:lnTo>
                    <a:pt x="362" y="1222"/>
                  </a:lnTo>
                  <a:lnTo>
                    <a:pt x="0" y="1090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652" y="946"/>
              <a:ext cx="0" cy="1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876" y="976"/>
              <a:ext cx="0" cy="1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1940" y="1034"/>
              <a:ext cx="67" cy="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10"/>
                </a:cxn>
                <a:cxn ang="0">
                  <a:pos x="66" y="86"/>
                </a:cxn>
                <a:cxn ang="0">
                  <a:pos x="0" y="76"/>
                </a:cxn>
                <a:cxn ang="0">
                  <a:pos x="0" y="0"/>
                </a:cxn>
              </a:cxnLst>
              <a:rect l="0" t="0" r="r" b="b"/>
              <a:pathLst>
                <a:path w="67" h="87">
                  <a:moveTo>
                    <a:pt x="0" y="0"/>
                  </a:moveTo>
                  <a:lnTo>
                    <a:pt x="66" y="10"/>
                  </a:lnTo>
                  <a:lnTo>
                    <a:pt x="66" y="86"/>
                  </a:lnTo>
                  <a:lnTo>
                    <a:pt x="0" y="7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412" y="806"/>
              <a:ext cx="5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8"/>
                </a:cxn>
                <a:cxn ang="0">
                  <a:pos x="54" y="68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55" h="69">
                  <a:moveTo>
                    <a:pt x="0" y="0"/>
                  </a:moveTo>
                  <a:lnTo>
                    <a:pt x="54" y="8"/>
                  </a:lnTo>
                  <a:lnTo>
                    <a:pt x="54" y="68"/>
                  </a:ln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V="1">
              <a:off x="842" y="704"/>
              <a:ext cx="374" cy="7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1516" y="1018"/>
              <a:ext cx="0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1482" y="1018"/>
              <a:ext cx="0" cy="9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1452" y="1008"/>
              <a:ext cx="0" cy="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1418" y="1006"/>
              <a:ext cx="0" cy="9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>
              <a:off x="1384" y="996"/>
              <a:ext cx="0" cy="9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1354" y="996"/>
              <a:ext cx="0" cy="9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322" y="992"/>
              <a:ext cx="0" cy="9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1322" y="1370"/>
              <a:ext cx="20" cy="1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626225" y="1143000"/>
            <a:ext cx="993775" cy="1606550"/>
            <a:chOff x="516" y="612"/>
            <a:chExt cx="626" cy="1012"/>
          </a:xfrm>
        </p:grpSpPr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B2B2B2">
                    <a:gamma/>
                    <a:tint val="34118"/>
                    <a:invGamma/>
                  </a:srgbClr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B2B2B2">
                    <a:gamma/>
                    <a:tint val="23529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60" name="Oval 4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69" name="Line 4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177" name="Line 5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178" name="Line 5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s-PE"/>
            </a:p>
          </p:txBody>
        </p:sp>
      </p:grpSp>
      <p:sp>
        <p:nvSpPr>
          <p:cNvPr id="5179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>
                <a:solidFill>
                  <a:srgbClr val="0066CC"/>
                </a:solidFill>
              </a:rPr>
              <a:t>¿Por qué utilizar los Servicios Web XML?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287838" y="2921000"/>
            <a:ext cx="1960562" cy="1270000"/>
            <a:chOff x="1990" y="2015"/>
            <a:chExt cx="2164" cy="1200"/>
          </a:xfrm>
        </p:grpSpPr>
        <p:sp>
          <p:nvSpPr>
            <p:cNvPr id="5181" name="Freeform 61"/>
            <p:cNvSpPr>
              <a:spLocks noChangeAspect="1"/>
            </p:cNvSpPr>
            <p:nvPr/>
          </p:nvSpPr>
          <p:spPr bwMode="auto">
            <a:xfrm>
              <a:off x="2034" y="2015"/>
              <a:ext cx="2120" cy="1200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5791" dir="12821404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182" name="Freeform 62"/>
            <p:cNvSpPr>
              <a:spLocks noChangeAspect="1"/>
            </p:cNvSpPr>
            <p:nvPr/>
          </p:nvSpPr>
          <p:spPr bwMode="auto">
            <a:xfrm flipH="1">
              <a:off x="1990" y="2095"/>
              <a:ext cx="2003" cy="1028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50800" dir="16200000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183" name="Freeform 63"/>
            <p:cNvSpPr>
              <a:spLocks noChangeAspect="1"/>
            </p:cNvSpPr>
            <p:nvPr/>
          </p:nvSpPr>
          <p:spPr bwMode="auto">
            <a:xfrm>
              <a:off x="2389" y="2157"/>
              <a:ext cx="1493" cy="949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184" name="Freeform 64"/>
            <p:cNvSpPr>
              <a:spLocks noChangeAspect="1"/>
            </p:cNvSpPr>
            <p:nvPr/>
          </p:nvSpPr>
          <p:spPr bwMode="auto">
            <a:xfrm flipH="1">
              <a:off x="2150" y="2334"/>
              <a:ext cx="1493" cy="795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</p:grpSp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4618038" y="3527425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s-ES" sz="2400" b="1">
                <a:solidFill>
                  <a:srgbClr val="FFFFFF"/>
                </a:solidFill>
                <a:latin typeface="Arial Narrow" pitchFamily="34" charset="0"/>
              </a:rPr>
              <a:t>Internet</a:t>
            </a:r>
          </a:p>
        </p:txBody>
      </p:sp>
      <p:sp>
        <p:nvSpPr>
          <p:cNvPr id="5186" name="Rectangle 66"/>
          <p:cNvSpPr>
            <a:spLocks noChangeArrowheads="1"/>
          </p:cNvSpPr>
          <p:nvPr/>
        </p:nvSpPr>
        <p:spPr bwMode="auto">
          <a:xfrm>
            <a:off x="685800" y="1447800"/>
            <a:ext cx="34290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6E6E6E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endParaRPr lang="es-PE">
              <a:latin typeface="Arial Narrow" pitchFamily="34" charset="0"/>
            </a:endParaRPr>
          </a:p>
        </p:txBody>
      </p:sp>
      <p:sp>
        <p:nvSpPr>
          <p:cNvPr id="5187" name="Rectangle 67"/>
          <p:cNvSpPr>
            <a:spLocks noChangeArrowheads="1"/>
          </p:cNvSpPr>
          <p:nvPr/>
        </p:nvSpPr>
        <p:spPr bwMode="auto">
          <a:xfrm>
            <a:off x="685800" y="1219200"/>
            <a:ext cx="3429000" cy="762000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PE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188" name="AutoShape 68"/>
          <p:cNvSpPr>
            <a:spLocks noChangeArrowheads="1"/>
          </p:cNvSpPr>
          <p:nvPr/>
        </p:nvSpPr>
        <p:spPr bwMode="auto">
          <a:xfrm>
            <a:off x="5562600" y="1758950"/>
            <a:ext cx="19050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s-ES" sz="2000" b="1">
                <a:latin typeface="Arial Narrow" pitchFamily="34" charset="0"/>
              </a:rPr>
              <a:t>Servicio Web XML </a:t>
            </a:r>
            <a:br>
              <a:rPr lang="es-ES" sz="2000" b="1">
                <a:latin typeface="Arial Narrow" pitchFamily="34" charset="0"/>
              </a:rPr>
            </a:br>
            <a:r>
              <a:rPr lang="es-ES" sz="2000" b="1">
                <a:latin typeface="Arial Narrow" pitchFamily="34" charset="0"/>
              </a:rPr>
              <a:t> meteorológico</a:t>
            </a: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7162800" y="3048000"/>
            <a:ext cx="1295400" cy="1524000"/>
            <a:chOff x="1318" y="2682"/>
            <a:chExt cx="975" cy="1259"/>
          </a:xfrm>
        </p:grpSpPr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1362" y="3616"/>
              <a:ext cx="909" cy="325"/>
              <a:chOff x="1362" y="3616"/>
              <a:chExt cx="909" cy="325"/>
            </a:xfrm>
          </p:grpSpPr>
          <p:sp>
            <p:nvSpPr>
              <p:cNvPr id="5191" name="Freeform 71"/>
              <p:cNvSpPr>
                <a:spLocks/>
              </p:cNvSpPr>
              <p:nvPr/>
            </p:nvSpPr>
            <p:spPr bwMode="auto">
              <a:xfrm>
                <a:off x="1362" y="3616"/>
                <a:ext cx="893" cy="309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143"/>
                  </a:cxn>
                  <a:cxn ang="0">
                    <a:pos x="617" y="308"/>
                  </a:cxn>
                  <a:cxn ang="0">
                    <a:pos x="892" y="61"/>
                  </a:cxn>
                  <a:cxn ang="0">
                    <a:pos x="892" y="0"/>
                  </a:cxn>
                  <a:cxn ang="0">
                    <a:pos x="0" y="82"/>
                  </a:cxn>
                </a:cxnLst>
                <a:rect l="0" t="0" r="r" b="b"/>
                <a:pathLst>
                  <a:path w="893" h="309">
                    <a:moveTo>
                      <a:pt x="0" y="82"/>
                    </a:moveTo>
                    <a:lnTo>
                      <a:pt x="0" y="143"/>
                    </a:lnTo>
                    <a:lnTo>
                      <a:pt x="617" y="308"/>
                    </a:lnTo>
                    <a:lnTo>
                      <a:pt x="892" y="61"/>
                    </a:lnTo>
                    <a:lnTo>
                      <a:pt x="892" y="0"/>
                    </a:lnTo>
                    <a:lnTo>
                      <a:pt x="0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192" name="Freeform 72"/>
              <p:cNvSpPr>
                <a:spLocks/>
              </p:cNvSpPr>
              <p:nvPr/>
            </p:nvSpPr>
            <p:spPr bwMode="auto">
              <a:xfrm>
                <a:off x="1362" y="3616"/>
                <a:ext cx="909" cy="325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150"/>
                  </a:cxn>
                  <a:cxn ang="0">
                    <a:pos x="628" y="324"/>
                  </a:cxn>
                  <a:cxn ang="0">
                    <a:pos x="908" y="64"/>
                  </a:cxn>
                  <a:cxn ang="0">
                    <a:pos x="908" y="0"/>
                  </a:cxn>
                </a:cxnLst>
                <a:rect l="0" t="0" r="r" b="b"/>
                <a:pathLst>
                  <a:path w="909" h="325">
                    <a:moveTo>
                      <a:pt x="0" y="86"/>
                    </a:moveTo>
                    <a:lnTo>
                      <a:pt x="0" y="150"/>
                    </a:lnTo>
                    <a:lnTo>
                      <a:pt x="628" y="324"/>
                    </a:lnTo>
                    <a:lnTo>
                      <a:pt x="908" y="64"/>
                    </a:lnTo>
                    <a:lnTo>
                      <a:pt x="90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193" name="Freeform 73"/>
            <p:cNvSpPr>
              <a:spLocks/>
            </p:cNvSpPr>
            <p:nvPr/>
          </p:nvSpPr>
          <p:spPr bwMode="auto">
            <a:xfrm>
              <a:off x="1318" y="2810"/>
              <a:ext cx="671" cy="1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0" y="132"/>
                </a:cxn>
                <a:cxn ang="0">
                  <a:pos x="670" y="1080"/>
                </a:cxn>
                <a:cxn ang="0">
                  <a:pos x="0" y="908"/>
                </a:cxn>
                <a:cxn ang="0">
                  <a:pos x="0" y="0"/>
                </a:cxn>
              </a:cxnLst>
              <a:rect l="0" t="0" r="r" b="b"/>
              <a:pathLst>
                <a:path w="671" h="1081">
                  <a:moveTo>
                    <a:pt x="0" y="0"/>
                  </a:moveTo>
                  <a:lnTo>
                    <a:pt x="670" y="132"/>
                  </a:lnTo>
                  <a:lnTo>
                    <a:pt x="670" y="1080"/>
                  </a:lnTo>
                  <a:lnTo>
                    <a:pt x="0" y="908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94" name="Freeform 74"/>
            <p:cNvSpPr>
              <a:spLocks/>
            </p:cNvSpPr>
            <p:nvPr/>
          </p:nvSpPr>
          <p:spPr bwMode="auto">
            <a:xfrm>
              <a:off x="1988" y="2790"/>
              <a:ext cx="305" cy="1101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304" y="0"/>
                </a:cxn>
                <a:cxn ang="0">
                  <a:pos x="304" y="842"/>
                </a:cxn>
                <a:cxn ang="0">
                  <a:pos x="0" y="1100"/>
                </a:cxn>
                <a:cxn ang="0">
                  <a:pos x="0" y="152"/>
                </a:cxn>
              </a:cxnLst>
              <a:rect l="0" t="0" r="r" b="b"/>
              <a:pathLst>
                <a:path w="305" h="1101">
                  <a:moveTo>
                    <a:pt x="0" y="152"/>
                  </a:moveTo>
                  <a:lnTo>
                    <a:pt x="304" y="0"/>
                  </a:lnTo>
                  <a:lnTo>
                    <a:pt x="304" y="842"/>
                  </a:lnTo>
                  <a:lnTo>
                    <a:pt x="0" y="1100"/>
                  </a:lnTo>
                  <a:lnTo>
                    <a:pt x="0" y="15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95" name="Freeform 75"/>
            <p:cNvSpPr>
              <a:spLocks/>
            </p:cNvSpPr>
            <p:nvPr/>
          </p:nvSpPr>
          <p:spPr bwMode="auto">
            <a:xfrm>
              <a:off x="1858" y="2984"/>
              <a:ext cx="89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22"/>
                </a:cxn>
                <a:cxn ang="0">
                  <a:pos x="88" y="194"/>
                </a:cxn>
                <a:cxn ang="0">
                  <a:pos x="0" y="172"/>
                </a:cxn>
                <a:cxn ang="0">
                  <a:pos x="0" y="0"/>
                </a:cxn>
              </a:cxnLst>
              <a:rect l="0" t="0" r="r" b="b"/>
              <a:pathLst>
                <a:path w="89" h="195">
                  <a:moveTo>
                    <a:pt x="0" y="0"/>
                  </a:moveTo>
                  <a:lnTo>
                    <a:pt x="88" y="22"/>
                  </a:lnTo>
                  <a:lnTo>
                    <a:pt x="88" y="194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4E4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96" name="Freeform 76"/>
            <p:cNvSpPr>
              <a:spLocks/>
            </p:cNvSpPr>
            <p:nvPr/>
          </p:nvSpPr>
          <p:spPr bwMode="auto">
            <a:xfrm>
              <a:off x="1870" y="3050"/>
              <a:ext cx="19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18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17" y="4"/>
                  </a:lnTo>
                  <a:lnTo>
                    <a:pt x="18" y="1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1870" y="3006"/>
              <a:ext cx="19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18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17" y="4"/>
                  </a:lnTo>
                  <a:lnTo>
                    <a:pt x="18" y="1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1912" y="3016"/>
              <a:ext cx="23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6"/>
                </a:cxn>
                <a:cxn ang="0">
                  <a:pos x="22" y="14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23" h="15">
                  <a:moveTo>
                    <a:pt x="0" y="0"/>
                  </a:moveTo>
                  <a:lnTo>
                    <a:pt x="21" y="6"/>
                  </a:lnTo>
                  <a:lnTo>
                    <a:pt x="22" y="14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199" name="Freeform 79"/>
            <p:cNvSpPr>
              <a:spLocks/>
            </p:cNvSpPr>
            <p:nvPr/>
          </p:nvSpPr>
          <p:spPr bwMode="auto">
            <a:xfrm>
              <a:off x="1870" y="3136"/>
              <a:ext cx="19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18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17" y="4"/>
                  </a:lnTo>
                  <a:lnTo>
                    <a:pt x="18" y="1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200" name="Freeform 80"/>
            <p:cNvSpPr>
              <a:spLocks/>
            </p:cNvSpPr>
            <p:nvPr/>
          </p:nvSpPr>
          <p:spPr bwMode="auto">
            <a:xfrm>
              <a:off x="1384" y="2876"/>
              <a:ext cx="403" cy="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2" y="86"/>
                </a:cxn>
                <a:cxn ang="0">
                  <a:pos x="402" y="834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w="403" h="835">
                  <a:moveTo>
                    <a:pt x="0" y="0"/>
                  </a:moveTo>
                  <a:lnTo>
                    <a:pt x="402" y="86"/>
                  </a:lnTo>
                  <a:lnTo>
                    <a:pt x="402" y="834"/>
                  </a:lnTo>
                  <a:lnTo>
                    <a:pt x="0" y="72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1394" y="3016"/>
              <a:ext cx="391" cy="239"/>
              <a:chOff x="1394" y="3016"/>
              <a:chExt cx="391" cy="239"/>
            </a:xfrm>
          </p:grpSpPr>
          <p:sp>
            <p:nvSpPr>
              <p:cNvPr id="5202" name="Freeform 82"/>
              <p:cNvSpPr>
                <a:spLocks/>
              </p:cNvSpPr>
              <p:nvPr/>
            </p:nvSpPr>
            <p:spPr bwMode="auto">
              <a:xfrm>
                <a:off x="1394" y="3016"/>
                <a:ext cx="383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84"/>
                  </a:cxn>
                  <a:cxn ang="0">
                    <a:pos x="382" y="230"/>
                  </a:cxn>
                  <a:cxn ang="0">
                    <a:pos x="0" y="146"/>
                  </a:cxn>
                  <a:cxn ang="0">
                    <a:pos x="0" y="0"/>
                  </a:cxn>
                </a:cxnLst>
                <a:rect l="0" t="0" r="r" b="b"/>
                <a:pathLst>
                  <a:path w="383" h="231">
                    <a:moveTo>
                      <a:pt x="0" y="0"/>
                    </a:moveTo>
                    <a:lnTo>
                      <a:pt x="382" y="84"/>
                    </a:lnTo>
                    <a:lnTo>
                      <a:pt x="382" y="230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03" name="Freeform 83"/>
              <p:cNvSpPr>
                <a:spLocks/>
              </p:cNvSpPr>
              <p:nvPr/>
            </p:nvSpPr>
            <p:spPr bwMode="auto">
              <a:xfrm>
                <a:off x="1394" y="3016"/>
                <a:ext cx="391" cy="153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0" y="0"/>
                  </a:cxn>
                  <a:cxn ang="0">
                    <a:pos x="390" y="86"/>
                  </a:cxn>
                </a:cxnLst>
                <a:rect l="0" t="0" r="r" b="b"/>
                <a:pathLst>
                  <a:path w="391" h="153">
                    <a:moveTo>
                      <a:pt x="0" y="152"/>
                    </a:moveTo>
                    <a:lnTo>
                      <a:pt x="0" y="0"/>
                    </a:lnTo>
                    <a:lnTo>
                      <a:pt x="390" y="8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04" name="Freeform 84"/>
              <p:cNvSpPr>
                <a:spLocks/>
              </p:cNvSpPr>
              <p:nvPr/>
            </p:nvSpPr>
            <p:spPr bwMode="auto">
              <a:xfrm>
                <a:off x="1394" y="3102"/>
                <a:ext cx="391" cy="153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390" y="152"/>
                  </a:cxn>
                  <a:cxn ang="0">
                    <a:pos x="390" y="0"/>
                  </a:cxn>
                </a:cxnLst>
                <a:rect l="0" t="0" r="r" b="b"/>
                <a:pathLst>
                  <a:path w="391" h="153">
                    <a:moveTo>
                      <a:pt x="0" y="66"/>
                    </a:moveTo>
                    <a:lnTo>
                      <a:pt x="390" y="152"/>
                    </a:lnTo>
                    <a:lnTo>
                      <a:pt x="390" y="0"/>
                    </a:lnTo>
                  </a:path>
                </a:pathLst>
              </a:custGeom>
              <a:noFill/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05" name="Line 85"/>
            <p:cNvSpPr>
              <a:spLocks noChangeShapeType="1"/>
            </p:cNvSpPr>
            <p:nvPr/>
          </p:nvSpPr>
          <p:spPr bwMode="auto">
            <a:xfrm>
              <a:off x="1428" y="3090"/>
              <a:ext cx="33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06" name="Line 86"/>
            <p:cNvSpPr>
              <a:spLocks noChangeShapeType="1"/>
            </p:cNvSpPr>
            <p:nvPr/>
          </p:nvSpPr>
          <p:spPr bwMode="auto">
            <a:xfrm>
              <a:off x="1428" y="3110"/>
              <a:ext cx="33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07" name="Line 87"/>
            <p:cNvSpPr>
              <a:spLocks noChangeShapeType="1"/>
            </p:cNvSpPr>
            <p:nvPr/>
          </p:nvSpPr>
          <p:spPr bwMode="auto">
            <a:xfrm>
              <a:off x="1428" y="3130"/>
              <a:ext cx="33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08" name="Line 88"/>
            <p:cNvSpPr>
              <a:spLocks noChangeShapeType="1"/>
            </p:cNvSpPr>
            <p:nvPr/>
          </p:nvSpPr>
          <p:spPr bwMode="auto">
            <a:xfrm>
              <a:off x="1428" y="3150"/>
              <a:ext cx="33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1524" y="3056"/>
              <a:ext cx="223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7"/>
                </a:cxn>
                <a:cxn ang="0">
                  <a:pos x="222" y="82"/>
                </a:cxn>
                <a:cxn ang="0">
                  <a:pos x="0" y="35"/>
                </a:cxn>
                <a:cxn ang="0">
                  <a:pos x="0" y="0"/>
                </a:cxn>
              </a:cxnLst>
              <a:rect l="0" t="0" r="r" b="b"/>
              <a:pathLst>
                <a:path w="223" h="83">
                  <a:moveTo>
                    <a:pt x="0" y="0"/>
                  </a:moveTo>
                  <a:lnTo>
                    <a:pt x="222" y="47"/>
                  </a:lnTo>
                  <a:lnTo>
                    <a:pt x="222" y="82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1602" y="3100"/>
              <a:ext cx="27" cy="11"/>
              <a:chOff x="1602" y="3100"/>
              <a:chExt cx="27" cy="11"/>
            </a:xfrm>
          </p:grpSpPr>
          <p:sp>
            <p:nvSpPr>
              <p:cNvPr id="5211" name="Freeform 91"/>
              <p:cNvSpPr>
                <a:spLocks/>
              </p:cNvSpPr>
              <p:nvPr/>
            </p:nvSpPr>
            <p:spPr bwMode="auto">
              <a:xfrm>
                <a:off x="1610" y="3108"/>
                <a:ext cx="19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8" y="2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9" h="3">
                    <a:moveTo>
                      <a:pt x="1" y="0"/>
                    </a:moveTo>
                    <a:lnTo>
                      <a:pt x="17" y="1"/>
                    </a:lnTo>
                    <a:lnTo>
                      <a:pt x="18" y="2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4E47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12" name="Freeform 92"/>
              <p:cNvSpPr>
                <a:spLocks/>
              </p:cNvSpPr>
              <p:nvPr/>
            </p:nvSpPr>
            <p:spPr bwMode="auto">
              <a:xfrm>
                <a:off x="1602" y="3100"/>
                <a:ext cx="19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7" y="1"/>
                  </a:cxn>
                  <a:cxn ang="0">
                    <a:pos x="18" y="2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9" h="3">
                    <a:moveTo>
                      <a:pt x="1" y="0"/>
                    </a:moveTo>
                    <a:lnTo>
                      <a:pt x="17" y="1"/>
                    </a:lnTo>
                    <a:lnTo>
                      <a:pt x="18" y="2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9EA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9" name="Group 93"/>
            <p:cNvGrpSpPr>
              <a:grpSpLocks/>
            </p:cNvGrpSpPr>
            <p:nvPr/>
          </p:nvGrpSpPr>
          <p:grpSpPr bwMode="auto">
            <a:xfrm>
              <a:off x="1642" y="3088"/>
              <a:ext cx="27" cy="17"/>
              <a:chOff x="1642" y="3088"/>
              <a:chExt cx="27" cy="17"/>
            </a:xfrm>
          </p:grpSpPr>
          <p:sp>
            <p:nvSpPr>
              <p:cNvPr id="5214" name="Freeform 94"/>
              <p:cNvSpPr>
                <a:spLocks/>
              </p:cNvSpPr>
              <p:nvPr/>
            </p:nvSpPr>
            <p:spPr bwMode="auto">
              <a:xfrm>
                <a:off x="1650" y="3096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15" name="Freeform 95"/>
              <p:cNvSpPr>
                <a:spLocks/>
              </p:cNvSpPr>
              <p:nvPr/>
            </p:nvSpPr>
            <p:spPr bwMode="auto">
              <a:xfrm>
                <a:off x="1642" y="3088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" name="Group 96"/>
            <p:cNvGrpSpPr>
              <a:grpSpLocks/>
            </p:cNvGrpSpPr>
            <p:nvPr/>
          </p:nvGrpSpPr>
          <p:grpSpPr bwMode="auto">
            <a:xfrm>
              <a:off x="1732" y="3108"/>
              <a:ext cx="13" cy="29"/>
              <a:chOff x="1732" y="3108"/>
              <a:chExt cx="13" cy="29"/>
            </a:xfrm>
          </p:grpSpPr>
          <p:sp>
            <p:nvSpPr>
              <p:cNvPr id="5217" name="Freeform 97"/>
              <p:cNvSpPr>
                <a:spLocks/>
              </p:cNvSpPr>
              <p:nvPr/>
            </p:nvSpPr>
            <p:spPr bwMode="auto">
              <a:xfrm>
                <a:off x="1740" y="3116"/>
                <a:ext cx="5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4" y="2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1">
                    <a:moveTo>
                      <a:pt x="0" y="0"/>
                    </a:moveTo>
                    <a:lnTo>
                      <a:pt x="0" y="17"/>
                    </a:lnTo>
                    <a:lnTo>
                      <a:pt x="4" y="20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EA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18" name="Freeform 98"/>
              <p:cNvSpPr>
                <a:spLocks/>
              </p:cNvSpPr>
              <p:nvPr/>
            </p:nvSpPr>
            <p:spPr bwMode="auto">
              <a:xfrm>
                <a:off x="1732" y="3108"/>
                <a:ext cx="5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4" y="2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1">
                    <a:moveTo>
                      <a:pt x="0" y="0"/>
                    </a:moveTo>
                    <a:lnTo>
                      <a:pt x="0" y="17"/>
                    </a:lnTo>
                    <a:lnTo>
                      <a:pt x="4" y="20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19" name="Freeform 99"/>
            <p:cNvSpPr>
              <a:spLocks/>
            </p:cNvSpPr>
            <p:nvPr/>
          </p:nvSpPr>
          <p:spPr bwMode="auto">
            <a:xfrm>
              <a:off x="1528" y="3062"/>
              <a:ext cx="49" cy="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7" y="7"/>
                </a:cxn>
                <a:cxn ang="0">
                  <a:pos x="48" y="12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49" h="13">
                  <a:moveTo>
                    <a:pt x="2" y="0"/>
                  </a:moveTo>
                  <a:lnTo>
                    <a:pt x="47" y="7"/>
                  </a:lnTo>
                  <a:lnTo>
                    <a:pt x="48" y="12"/>
                  </a:lnTo>
                  <a:lnTo>
                    <a:pt x="0" y="5"/>
                  </a:lnTo>
                  <a:lnTo>
                    <a:pt x="2" y="0"/>
                  </a:lnTo>
                </a:path>
              </a:pathLst>
            </a:custGeom>
            <a:solidFill>
              <a:srgbClr val="FE9B0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1" name="Group 100"/>
            <p:cNvGrpSpPr>
              <a:grpSpLocks/>
            </p:cNvGrpSpPr>
            <p:nvPr/>
          </p:nvGrpSpPr>
          <p:grpSpPr bwMode="auto">
            <a:xfrm>
              <a:off x="1528" y="3080"/>
              <a:ext cx="57" cy="23"/>
              <a:chOff x="1528" y="3080"/>
              <a:chExt cx="57" cy="23"/>
            </a:xfrm>
          </p:grpSpPr>
          <p:sp>
            <p:nvSpPr>
              <p:cNvPr id="5221" name="Freeform 101"/>
              <p:cNvSpPr>
                <a:spLocks/>
              </p:cNvSpPr>
              <p:nvPr/>
            </p:nvSpPr>
            <p:spPr bwMode="auto">
              <a:xfrm>
                <a:off x="1536" y="3088"/>
                <a:ext cx="49" cy="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" y="7"/>
                  </a:cxn>
                  <a:cxn ang="0">
                    <a:pos x="48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rect l="0" t="0" r="r" b="b"/>
                <a:pathLst>
                  <a:path w="49" h="15">
                    <a:moveTo>
                      <a:pt x="2" y="0"/>
                    </a:moveTo>
                    <a:lnTo>
                      <a:pt x="47" y="7"/>
                    </a:lnTo>
                    <a:lnTo>
                      <a:pt x="48" y="14"/>
                    </a:lnTo>
                    <a:lnTo>
                      <a:pt x="0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4E47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22" name="Freeform 102"/>
              <p:cNvSpPr>
                <a:spLocks/>
              </p:cNvSpPr>
              <p:nvPr/>
            </p:nvSpPr>
            <p:spPr bwMode="auto">
              <a:xfrm>
                <a:off x="1528" y="3080"/>
                <a:ext cx="49" cy="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" y="7"/>
                  </a:cxn>
                  <a:cxn ang="0">
                    <a:pos x="48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rect l="0" t="0" r="r" b="b"/>
                <a:pathLst>
                  <a:path w="49" h="15">
                    <a:moveTo>
                      <a:pt x="2" y="0"/>
                    </a:moveTo>
                    <a:lnTo>
                      <a:pt x="47" y="7"/>
                    </a:lnTo>
                    <a:lnTo>
                      <a:pt x="48" y="14"/>
                    </a:lnTo>
                    <a:lnTo>
                      <a:pt x="0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9EA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23" name="Freeform 103"/>
            <p:cNvSpPr>
              <a:spLocks/>
            </p:cNvSpPr>
            <p:nvPr/>
          </p:nvSpPr>
          <p:spPr bwMode="auto">
            <a:xfrm>
              <a:off x="1602" y="3078"/>
              <a:ext cx="1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3"/>
                </a:cxn>
                <a:cxn ang="0">
                  <a:pos x="18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lnTo>
                    <a:pt x="17" y="3"/>
                  </a:lnTo>
                  <a:lnTo>
                    <a:pt x="18" y="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2" name="Group 104"/>
            <p:cNvGrpSpPr>
              <a:grpSpLocks/>
            </p:cNvGrpSpPr>
            <p:nvPr/>
          </p:nvGrpSpPr>
          <p:grpSpPr bwMode="auto">
            <a:xfrm>
              <a:off x="1642" y="3108"/>
              <a:ext cx="25" cy="13"/>
              <a:chOff x="1642" y="3108"/>
              <a:chExt cx="25" cy="13"/>
            </a:xfrm>
          </p:grpSpPr>
          <p:sp>
            <p:nvSpPr>
              <p:cNvPr id="5225" name="Freeform 105"/>
              <p:cNvSpPr>
                <a:spLocks/>
              </p:cNvSpPr>
              <p:nvPr/>
            </p:nvSpPr>
            <p:spPr bwMode="auto">
              <a:xfrm>
                <a:off x="1650" y="3116"/>
                <a:ext cx="17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7" h="5">
                    <a:moveTo>
                      <a:pt x="0" y="0"/>
                    </a:moveTo>
                    <a:lnTo>
                      <a:pt x="16" y="2"/>
                    </a:lnTo>
                    <a:lnTo>
                      <a:pt x="16" y="4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26" name="Freeform 106"/>
              <p:cNvSpPr>
                <a:spLocks/>
              </p:cNvSpPr>
              <p:nvPr/>
            </p:nvSpPr>
            <p:spPr bwMode="auto">
              <a:xfrm>
                <a:off x="1642" y="3108"/>
                <a:ext cx="17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7" h="5">
                    <a:moveTo>
                      <a:pt x="0" y="0"/>
                    </a:moveTo>
                    <a:lnTo>
                      <a:pt x="16" y="2"/>
                    </a:lnTo>
                    <a:lnTo>
                      <a:pt x="16" y="4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27" name="Freeform 107"/>
            <p:cNvSpPr>
              <a:spLocks/>
            </p:cNvSpPr>
            <p:nvPr/>
          </p:nvSpPr>
          <p:spPr bwMode="auto">
            <a:xfrm>
              <a:off x="1682" y="3118"/>
              <a:ext cx="19" cy="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8" y="2"/>
                </a:cxn>
                <a:cxn ang="0">
                  <a:pos x="18" y="4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19" h="5">
                  <a:moveTo>
                    <a:pt x="1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228" name="Freeform 108"/>
            <p:cNvSpPr>
              <a:spLocks/>
            </p:cNvSpPr>
            <p:nvPr/>
          </p:nvSpPr>
          <p:spPr bwMode="auto">
            <a:xfrm>
              <a:off x="1682" y="3096"/>
              <a:ext cx="19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18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17" y="4"/>
                  </a:lnTo>
                  <a:lnTo>
                    <a:pt x="18" y="1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1394" y="2886"/>
              <a:ext cx="391" cy="195"/>
              <a:chOff x="1394" y="2886"/>
              <a:chExt cx="391" cy="195"/>
            </a:xfrm>
          </p:grpSpPr>
          <p:sp>
            <p:nvSpPr>
              <p:cNvPr id="5230" name="Freeform 110"/>
              <p:cNvSpPr>
                <a:spLocks/>
              </p:cNvSpPr>
              <p:nvPr/>
            </p:nvSpPr>
            <p:spPr bwMode="auto">
              <a:xfrm>
                <a:off x="1394" y="2886"/>
                <a:ext cx="391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0" y="86"/>
                  </a:cxn>
                  <a:cxn ang="0">
                    <a:pos x="390" y="194"/>
                  </a:cxn>
                  <a:cxn ang="0">
                    <a:pos x="0" y="108"/>
                  </a:cxn>
                  <a:cxn ang="0">
                    <a:pos x="0" y="0"/>
                  </a:cxn>
                </a:cxnLst>
                <a:rect l="0" t="0" r="r" b="b"/>
                <a:pathLst>
                  <a:path w="391" h="195">
                    <a:moveTo>
                      <a:pt x="0" y="0"/>
                    </a:moveTo>
                    <a:lnTo>
                      <a:pt x="390" y="86"/>
                    </a:lnTo>
                    <a:lnTo>
                      <a:pt x="390" y="194"/>
                    </a:ln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31" name="Freeform 111"/>
              <p:cNvSpPr>
                <a:spLocks/>
              </p:cNvSpPr>
              <p:nvPr/>
            </p:nvSpPr>
            <p:spPr bwMode="auto">
              <a:xfrm>
                <a:off x="1394" y="2886"/>
                <a:ext cx="391" cy="109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0"/>
                  </a:cxn>
                  <a:cxn ang="0">
                    <a:pos x="390" y="86"/>
                  </a:cxn>
                </a:cxnLst>
                <a:rect l="0" t="0" r="r" b="b"/>
                <a:pathLst>
                  <a:path w="391" h="109">
                    <a:moveTo>
                      <a:pt x="0" y="108"/>
                    </a:moveTo>
                    <a:lnTo>
                      <a:pt x="0" y="0"/>
                    </a:lnTo>
                    <a:lnTo>
                      <a:pt x="390" y="8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32" name="Freeform 112"/>
              <p:cNvSpPr>
                <a:spLocks/>
              </p:cNvSpPr>
              <p:nvPr/>
            </p:nvSpPr>
            <p:spPr bwMode="auto">
              <a:xfrm>
                <a:off x="1394" y="2972"/>
                <a:ext cx="391" cy="109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390" y="108"/>
                  </a:cxn>
                  <a:cxn ang="0">
                    <a:pos x="390" y="0"/>
                  </a:cxn>
                </a:cxnLst>
                <a:rect l="0" t="0" r="r" b="b"/>
                <a:pathLst>
                  <a:path w="391" h="109">
                    <a:moveTo>
                      <a:pt x="0" y="22"/>
                    </a:moveTo>
                    <a:lnTo>
                      <a:pt x="390" y="108"/>
                    </a:lnTo>
                    <a:lnTo>
                      <a:pt x="390" y="0"/>
                    </a:lnTo>
                  </a:path>
                </a:pathLst>
              </a:custGeom>
              <a:noFill/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33" name="Freeform 113"/>
            <p:cNvSpPr>
              <a:spLocks/>
            </p:cNvSpPr>
            <p:nvPr/>
          </p:nvSpPr>
          <p:spPr bwMode="auto">
            <a:xfrm>
              <a:off x="1632" y="2958"/>
              <a:ext cx="121" cy="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25"/>
                </a:cxn>
                <a:cxn ang="0">
                  <a:pos x="120" y="58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121" h="59">
                  <a:moveTo>
                    <a:pt x="0" y="0"/>
                  </a:moveTo>
                  <a:lnTo>
                    <a:pt x="120" y="25"/>
                  </a:lnTo>
                  <a:lnTo>
                    <a:pt x="120" y="58"/>
                  </a:ln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1638" y="2966"/>
              <a:ext cx="27" cy="17"/>
              <a:chOff x="1638" y="2966"/>
              <a:chExt cx="27" cy="17"/>
            </a:xfrm>
          </p:grpSpPr>
          <p:sp>
            <p:nvSpPr>
              <p:cNvPr id="5235" name="Freeform 115"/>
              <p:cNvSpPr>
                <a:spLocks/>
              </p:cNvSpPr>
              <p:nvPr/>
            </p:nvSpPr>
            <p:spPr bwMode="auto">
              <a:xfrm>
                <a:off x="1646" y="2974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36" name="Freeform 116"/>
              <p:cNvSpPr>
                <a:spLocks/>
              </p:cNvSpPr>
              <p:nvPr/>
            </p:nvSpPr>
            <p:spPr bwMode="auto">
              <a:xfrm>
                <a:off x="1638" y="2966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37" name="Line 117"/>
            <p:cNvSpPr>
              <a:spLocks noChangeShapeType="1"/>
            </p:cNvSpPr>
            <p:nvPr/>
          </p:nvSpPr>
          <p:spPr bwMode="auto">
            <a:xfrm>
              <a:off x="1418" y="2932"/>
              <a:ext cx="196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38" name="Line 118"/>
            <p:cNvSpPr>
              <a:spLocks noChangeShapeType="1"/>
            </p:cNvSpPr>
            <p:nvPr/>
          </p:nvSpPr>
          <p:spPr bwMode="auto">
            <a:xfrm>
              <a:off x="1418" y="2954"/>
              <a:ext cx="196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39" name="Line 119"/>
            <p:cNvSpPr>
              <a:spLocks noChangeShapeType="1"/>
            </p:cNvSpPr>
            <p:nvPr/>
          </p:nvSpPr>
          <p:spPr bwMode="auto">
            <a:xfrm>
              <a:off x="1418" y="2976"/>
              <a:ext cx="196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40" name="Freeform 120"/>
            <p:cNvSpPr>
              <a:spLocks/>
            </p:cNvSpPr>
            <p:nvPr/>
          </p:nvSpPr>
          <p:spPr bwMode="auto">
            <a:xfrm>
              <a:off x="1674" y="2986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3"/>
                </a:cxn>
                <a:cxn ang="0">
                  <a:pos x="16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15" y="3"/>
                  </a:lnTo>
                  <a:lnTo>
                    <a:pt x="16" y="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5" name="Group 121"/>
            <p:cNvGrpSpPr>
              <a:grpSpLocks/>
            </p:cNvGrpSpPr>
            <p:nvPr/>
          </p:nvGrpSpPr>
          <p:grpSpPr bwMode="auto">
            <a:xfrm>
              <a:off x="1734" y="2990"/>
              <a:ext cx="15" cy="27"/>
              <a:chOff x="1734" y="2990"/>
              <a:chExt cx="15" cy="27"/>
            </a:xfrm>
          </p:grpSpPr>
          <p:sp>
            <p:nvSpPr>
              <p:cNvPr id="5242" name="Freeform 122"/>
              <p:cNvSpPr>
                <a:spLocks/>
              </p:cNvSpPr>
              <p:nvPr/>
            </p:nvSpPr>
            <p:spPr bwMode="auto">
              <a:xfrm>
                <a:off x="1742" y="2998"/>
                <a:ext cx="7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6"/>
                    </a:lnTo>
                    <a:lnTo>
                      <a:pt x="6" y="18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EA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43" name="Freeform 123"/>
              <p:cNvSpPr>
                <a:spLocks/>
              </p:cNvSpPr>
              <p:nvPr/>
            </p:nvSpPr>
            <p:spPr bwMode="auto">
              <a:xfrm>
                <a:off x="1734" y="2990"/>
                <a:ext cx="7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6"/>
                    </a:lnTo>
                    <a:lnTo>
                      <a:pt x="6" y="18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44" name="Freeform 124"/>
            <p:cNvSpPr>
              <a:spLocks/>
            </p:cNvSpPr>
            <p:nvPr/>
          </p:nvSpPr>
          <p:spPr bwMode="auto">
            <a:xfrm>
              <a:off x="1642" y="2984"/>
              <a:ext cx="15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"/>
                </a:cxn>
                <a:cxn ang="0">
                  <a:pos x="14" y="4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lnTo>
                    <a:pt x="13" y="2"/>
                  </a:ln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245" name="Freeform 125"/>
            <p:cNvSpPr>
              <a:spLocks/>
            </p:cNvSpPr>
            <p:nvPr/>
          </p:nvSpPr>
          <p:spPr bwMode="auto">
            <a:xfrm>
              <a:off x="1674" y="2972"/>
              <a:ext cx="1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3"/>
                </a:cxn>
                <a:cxn ang="0">
                  <a:pos x="16" y="6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7" h="7">
                  <a:moveTo>
                    <a:pt x="0" y="0"/>
                  </a:moveTo>
                  <a:lnTo>
                    <a:pt x="16" y="3"/>
                  </a:lnTo>
                  <a:lnTo>
                    <a:pt x="16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6" name="Group 126"/>
            <p:cNvGrpSpPr>
              <a:grpSpLocks/>
            </p:cNvGrpSpPr>
            <p:nvPr/>
          </p:nvGrpSpPr>
          <p:grpSpPr bwMode="auto">
            <a:xfrm>
              <a:off x="1394" y="3190"/>
              <a:ext cx="391" cy="237"/>
              <a:chOff x="1394" y="3190"/>
              <a:chExt cx="391" cy="237"/>
            </a:xfrm>
          </p:grpSpPr>
          <p:sp>
            <p:nvSpPr>
              <p:cNvPr id="5247" name="Freeform 127"/>
              <p:cNvSpPr>
                <a:spLocks/>
              </p:cNvSpPr>
              <p:nvPr/>
            </p:nvSpPr>
            <p:spPr bwMode="auto">
              <a:xfrm>
                <a:off x="1394" y="3190"/>
                <a:ext cx="383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82"/>
                  </a:cxn>
                  <a:cxn ang="0">
                    <a:pos x="382" y="228"/>
                  </a:cxn>
                  <a:cxn ang="0">
                    <a:pos x="0" y="146"/>
                  </a:cxn>
                  <a:cxn ang="0">
                    <a:pos x="0" y="0"/>
                  </a:cxn>
                </a:cxnLst>
                <a:rect l="0" t="0" r="r" b="b"/>
                <a:pathLst>
                  <a:path w="383" h="229">
                    <a:moveTo>
                      <a:pt x="0" y="0"/>
                    </a:moveTo>
                    <a:lnTo>
                      <a:pt x="382" y="82"/>
                    </a:lnTo>
                    <a:lnTo>
                      <a:pt x="382" y="228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48" name="Freeform 128"/>
              <p:cNvSpPr>
                <a:spLocks/>
              </p:cNvSpPr>
              <p:nvPr/>
            </p:nvSpPr>
            <p:spPr bwMode="auto">
              <a:xfrm>
                <a:off x="1394" y="3190"/>
                <a:ext cx="391" cy="151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0" y="0"/>
                  </a:cxn>
                  <a:cxn ang="0">
                    <a:pos x="390" y="86"/>
                  </a:cxn>
                </a:cxnLst>
                <a:rect l="0" t="0" r="r" b="b"/>
                <a:pathLst>
                  <a:path w="391" h="151">
                    <a:moveTo>
                      <a:pt x="0" y="150"/>
                    </a:moveTo>
                    <a:lnTo>
                      <a:pt x="0" y="0"/>
                    </a:lnTo>
                    <a:lnTo>
                      <a:pt x="390" y="8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49" name="Freeform 129"/>
              <p:cNvSpPr>
                <a:spLocks/>
              </p:cNvSpPr>
              <p:nvPr/>
            </p:nvSpPr>
            <p:spPr bwMode="auto">
              <a:xfrm>
                <a:off x="1394" y="3276"/>
                <a:ext cx="391" cy="15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390" y="150"/>
                  </a:cxn>
                  <a:cxn ang="0">
                    <a:pos x="390" y="0"/>
                  </a:cxn>
                </a:cxnLst>
                <a:rect l="0" t="0" r="r" b="b"/>
                <a:pathLst>
                  <a:path w="391" h="151">
                    <a:moveTo>
                      <a:pt x="0" y="64"/>
                    </a:moveTo>
                    <a:lnTo>
                      <a:pt x="390" y="150"/>
                    </a:lnTo>
                    <a:lnTo>
                      <a:pt x="390" y="0"/>
                    </a:lnTo>
                  </a:path>
                </a:pathLst>
              </a:custGeom>
              <a:noFill/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50" name="Line 130"/>
            <p:cNvSpPr>
              <a:spLocks noChangeShapeType="1"/>
            </p:cNvSpPr>
            <p:nvPr/>
          </p:nvSpPr>
          <p:spPr bwMode="auto">
            <a:xfrm>
              <a:off x="1428" y="3264"/>
              <a:ext cx="33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51" name="Line 131"/>
            <p:cNvSpPr>
              <a:spLocks noChangeShapeType="1"/>
            </p:cNvSpPr>
            <p:nvPr/>
          </p:nvSpPr>
          <p:spPr bwMode="auto">
            <a:xfrm>
              <a:off x="1428" y="3286"/>
              <a:ext cx="33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52" name="Line 132"/>
            <p:cNvSpPr>
              <a:spLocks noChangeShapeType="1"/>
            </p:cNvSpPr>
            <p:nvPr/>
          </p:nvSpPr>
          <p:spPr bwMode="auto">
            <a:xfrm>
              <a:off x="1428" y="3302"/>
              <a:ext cx="33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53" name="Line 133"/>
            <p:cNvSpPr>
              <a:spLocks noChangeShapeType="1"/>
            </p:cNvSpPr>
            <p:nvPr/>
          </p:nvSpPr>
          <p:spPr bwMode="auto">
            <a:xfrm>
              <a:off x="1428" y="3322"/>
              <a:ext cx="33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54" name="Freeform 134"/>
            <p:cNvSpPr>
              <a:spLocks/>
            </p:cNvSpPr>
            <p:nvPr/>
          </p:nvSpPr>
          <p:spPr bwMode="auto">
            <a:xfrm>
              <a:off x="1524" y="3228"/>
              <a:ext cx="223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7"/>
                </a:cxn>
                <a:cxn ang="0">
                  <a:pos x="222" y="82"/>
                </a:cxn>
                <a:cxn ang="0">
                  <a:pos x="0" y="35"/>
                </a:cxn>
                <a:cxn ang="0">
                  <a:pos x="0" y="0"/>
                </a:cxn>
              </a:cxnLst>
              <a:rect l="0" t="0" r="r" b="b"/>
              <a:pathLst>
                <a:path w="223" h="83">
                  <a:moveTo>
                    <a:pt x="0" y="0"/>
                  </a:moveTo>
                  <a:lnTo>
                    <a:pt x="222" y="47"/>
                  </a:lnTo>
                  <a:lnTo>
                    <a:pt x="222" y="82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255" name="Freeform 135"/>
            <p:cNvSpPr>
              <a:spLocks/>
            </p:cNvSpPr>
            <p:nvPr/>
          </p:nvSpPr>
          <p:spPr bwMode="auto">
            <a:xfrm>
              <a:off x="1602" y="3272"/>
              <a:ext cx="19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7" y="1"/>
                </a:cxn>
                <a:cxn ang="0">
                  <a:pos x="18" y="2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9" h="3">
                  <a:moveTo>
                    <a:pt x="1" y="0"/>
                  </a:moveTo>
                  <a:lnTo>
                    <a:pt x="17" y="1"/>
                  </a:lnTo>
                  <a:lnTo>
                    <a:pt x="18" y="2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7" name="Group 136"/>
            <p:cNvGrpSpPr>
              <a:grpSpLocks/>
            </p:cNvGrpSpPr>
            <p:nvPr/>
          </p:nvGrpSpPr>
          <p:grpSpPr bwMode="auto">
            <a:xfrm>
              <a:off x="1642" y="3260"/>
              <a:ext cx="27" cy="17"/>
              <a:chOff x="1642" y="3260"/>
              <a:chExt cx="27" cy="17"/>
            </a:xfrm>
          </p:grpSpPr>
          <p:sp>
            <p:nvSpPr>
              <p:cNvPr id="5257" name="Freeform 137"/>
              <p:cNvSpPr>
                <a:spLocks/>
              </p:cNvSpPr>
              <p:nvPr/>
            </p:nvSpPr>
            <p:spPr bwMode="auto">
              <a:xfrm>
                <a:off x="1650" y="3268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58" name="Freeform 138"/>
              <p:cNvSpPr>
                <a:spLocks/>
              </p:cNvSpPr>
              <p:nvPr/>
            </p:nvSpPr>
            <p:spPr bwMode="auto">
              <a:xfrm>
                <a:off x="1642" y="3260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8" name="Group 139"/>
            <p:cNvGrpSpPr>
              <a:grpSpLocks/>
            </p:cNvGrpSpPr>
            <p:nvPr/>
          </p:nvGrpSpPr>
          <p:grpSpPr bwMode="auto">
            <a:xfrm>
              <a:off x="1732" y="3282"/>
              <a:ext cx="13" cy="27"/>
              <a:chOff x="1732" y="3282"/>
              <a:chExt cx="13" cy="27"/>
            </a:xfrm>
          </p:grpSpPr>
          <p:sp>
            <p:nvSpPr>
              <p:cNvPr id="5260" name="Freeform 140"/>
              <p:cNvSpPr>
                <a:spLocks/>
              </p:cNvSpPr>
              <p:nvPr/>
            </p:nvSpPr>
            <p:spPr bwMode="auto">
              <a:xfrm>
                <a:off x="1740" y="3290"/>
                <a:ext cx="5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"/>
                  </a:cxn>
                  <a:cxn ang="0">
                    <a:pos x="4" y="18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19">
                    <a:moveTo>
                      <a:pt x="0" y="0"/>
                    </a:moveTo>
                    <a:lnTo>
                      <a:pt x="0" y="15"/>
                    </a:lnTo>
                    <a:lnTo>
                      <a:pt x="4" y="18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EA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61" name="Freeform 141"/>
              <p:cNvSpPr>
                <a:spLocks/>
              </p:cNvSpPr>
              <p:nvPr/>
            </p:nvSpPr>
            <p:spPr bwMode="auto">
              <a:xfrm>
                <a:off x="1732" y="3282"/>
                <a:ext cx="5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"/>
                  </a:cxn>
                  <a:cxn ang="0">
                    <a:pos x="4" y="18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19">
                    <a:moveTo>
                      <a:pt x="0" y="0"/>
                    </a:moveTo>
                    <a:lnTo>
                      <a:pt x="0" y="15"/>
                    </a:lnTo>
                    <a:lnTo>
                      <a:pt x="4" y="18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62" name="Freeform 142"/>
            <p:cNvSpPr>
              <a:spLocks/>
            </p:cNvSpPr>
            <p:nvPr/>
          </p:nvSpPr>
          <p:spPr bwMode="auto">
            <a:xfrm>
              <a:off x="1528" y="3236"/>
              <a:ext cx="49" cy="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7" y="7"/>
                </a:cxn>
                <a:cxn ang="0">
                  <a:pos x="48" y="12"/>
                </a:cxn>
                <a:cxn ang="0">
                  <a:pos x="0" y="5"/>
                </a:cxn>
                <a:cxn ang="0">
                  <a:pos x="2" y="0"/>
                </a:cxn>
              </a:cxnLst>
              <a:rect l="0" t="0" r="r" b="b"/>
              <a:pathLst>
                <a:path w="49" h="13">
                  <a:moveTo>
                    <a:pt x="2" y="0"/>
                  </a:moveTo>
                  <a:lnTo>
                    <a:pt x="47" y="7"/>
                  </a:lnTo>
                  <a:lnTo>
                    <a:pt x="48" y="12"/>
                  </a:lnTo>
                  <a:lnTo>
                    <a:pt x="0" y="5"/>
                  </a:lnTo>
                  <a:lnTo>
                    <a:pt x="2" y="0"/>
                  </a:lnTo>
                </a:path>
              </a:pathLst>
            </a:custGeom>
            <a:solidFill>
              <a:srgbClr val="FE9B03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19" name="Group 143"/>
            <p:cNvGrpSpPr>
              <a:grpSpLocks/>
            </p:cNvGrpSpPr>
            <p:nvPr/>
          </p:nvGrpSpPr>
          <p:grpSpPr bwMode="auto">
            <a:xfrm>
              <a:off x="1528" y="3252"/>
              <a:ext cx="57" cy="21"/>
              <a:chOff x="1528" y="3252"/>
              <a:chExt cx="57" cy="21"/>
            </a:xfrm>
          </p:grpSpPr>
          <p:sp>
            <p:nvSpPr>
              <p:cNvPr id="5264" name="Freeform 144"/>
              <p:cNvSpPr>
                <a:spLocks/>
              </p:cNvSpPr>
              <p:nvPr/>
            </p:nvSpPr>
            <p:spPr bwMode="auto">
              <a:xfrm>
                <a:off x="1536" y="3260"/>
                <a:ext cx="49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" y="7"/>
                  </a:cxn>
                  <a:cxn ang="0">
                    <a:pos x="48" y="12"/>
                  </a:cxn>
                  <a:cxn ang="0">
                    <a:pos x="0" y="5"/>
                  </a:cxn>
                  <a:cxn ang="0">
                    <a:pos x="2" y="0"/>
                  </a:cxn>
                </a:cxnLst>
                <a:rect l="0" t="0" r="r" b="b"/>
                <a:pathLst>
                  <a:path w="49" h="13">
                    <a:moveTo>
                      <a:pt x="2" y="0"/>
                    </a:moveTo>
                    <a:lnTo>
                      <a:pt x="47" y="7"/>
                    </a:lnTo>
                    <a:lnTo>
                      <a:pt x="48" y="12"/>
                    </a:lnTo>
                    <a:lnTo>
                      <a:pt x="0" y="5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4E47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65" name="Freeform 145"/>
              <p:cNvSpPr>
                <a:spLocks/>
              </p:cNvSpPr>
              <p:nvPr/>
            </p:nvSpPr>
            <p:spPr bwMode="auto">
              <a:xfrm>
                <a:off x="1528" y="3252"/>
                <a:ext cx="49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" y="7"/>
                  </a:cxn>
                  <a:cxn ang="0">
                    <a:pos x="48" y="12"/>
                  </a:cxn>
                  <a:cxn ang="0">
                    <a:pos x="0" y="5"/>
                  </a:cxn>
                  <a:cxn ang="0">
                    <a:pos x="2" y="0"/>
                  </a:cxn>
                </a:cxnLst>
                <a:rect l="0" t="0" r="r" b="b"/>
                <a:pathLst>
                  <a:path w="49" h="13">
                    <a:moveTo>
                      <a:pt x="2" y="0"/>
                    </a:moveTo>
                    <a:lnTo>
                      <a:pt x="47" y="7"/>
                    </a:lnTo>
                    <a:lnTo>
                      <a:pt x="48" y="12"/>
                    </a:lnTo>
                    <a:lnTo>
                      <a:pt x="0" y="5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9EA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66" name="Freeform 146"/>
            <p:cNvSpPr>
              <a:spLocks/>
            </p:cNvSpPr>
            <p:nvPr/>
          </p:nvSpPr>
          <p:spPr bwMode="auto">
            <a:xfrm>
              <a:off x="1602" y="3250"/>
              <a:ext cx="19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18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17" y="4"/>
                  </a:lnTo>
                  <a:lnTo>
                    <a:pt x="18" y="1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20" name="Group 147"/>
            <p:cNvGrpSpPr>
              <a:grpSpLocks/>
            </p:cNvGrpSpPr>
            <p:nvPr/>
          </p:nvGrpSpPr>
          <p:grpSpPr bwMode="auto">
            <a:xfrm>
              <a:off x="1642" y="3282"/>
              <a:ext cx="25" cy="11"/>
              <a:chOff x="1642" y="3282"/>
              <a:chExt cx="25" cy="11"/>
            </a:xfrm>
          </p:grpSpPr>
          <p:sp>
            <p:nvSpPr>
              <p:cNvPr id="5268" name="Freeform 148"/>
              <p:cNvSpPr>
                <a:spLocks/>
              </p:cNvSpPr>
              <p:nvPr/>
            </p:nvSpPr>
            <p:spPr bwMode="auto">
              <a:xfrm>
                <a:off x="1650" y="3290"/>
                <a:ext cx="17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lnTo>
                      <a:pt x="16" y="1"/>
                    </a:lnTo>
                    <a:lnTo>
                      <a:pt x="16" y="2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69" name="Freeform 149"/>
              <p:cNvSpPr>
                <a:spLocks/>
              </p:cNvSpPr>
              <p:nvPr/>
            </p:nvSpPr>
            <p:spPr bwMode="auto">
              <a:xfrm>
                <a:off x="1642" y="3282"/>
                <a:ext cx="17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lnTo>
                      <a:pt x="16" y="1"/>
                    </a:lnTo>
                    <a:lnTo>
                      <a:pt x="16" y="2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70" name="Freeform 150"/>
            <p:cNvSpPr>
              <a:spLocks/>
            </p:cNvSpPr>
            <p:nvPr/>
          </p:nvSpPr>
          <p:spPr bwMode="auto">
            <a:xfrm>
              <a:off x="1682" y="3290"/>
              <a:ext cx="19" cy="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8" y="2"/>
                </a:cxn>
                <a:cxn ang="0">
                  <a:pos x="18" y="4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19" h="5">
                  <a:moveTo>
                    <a:pt x="1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271" name="Freeform 151"/>
            <p:cNvSpPr>
              <a:spLocks/>
            </p:cNvSpPr>
            <p:nvPr/>
          </p:nvSpPr>
          <p:spPr bwMode="auto">
            <a:xfrm>
              <a:off x="1682" y="3270"/>
              <a:ext cx="1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3"/>
                </a:cxn>
                <a:cxn ang="0">
                  <a:pos x="18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lnTo>
                    <a:pt x="17" y="3"/>
                  </a:lnTo>
                  <a:lnTo>
                    <a:pt x="18" y="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21" name="Group 152"/>
            <p:cNvGrpSpPr>
              <a:grpSpLocks/>
            </p:cNvGrpSpPr>
            <p:nvPr/>
          </p:nvGrpSpPr>
          <p:grpSpPr bwMode="auto">
            <a:xfrm>
              <a:off x="1394" y="3362"/>
              <a:ext cx="391" cy="347"/>
              <a:chOff x="1394" y="3362"/>
              <a:chExt cx="391" cy="347"/>
            </a:xfrm>
          </p:grpSpPr>
          <p:sp>
            <p:nvSpPr>
              <p:cNvPr id="5273" name="Freeform 153"/>
              <p:cNvSpPr>
                <a:spLocks/>
              </p:cNvSpPr>
              <p:nvPr/>
            </p:nvSpPr>
            <p:spPr bwMode="auto">
              <a:xfrm>
                <a:off x="1394" y="3362"/>
                <a:ext cx="383" cy="3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84"/>
                  </a:cxn>
                  <a:cxn ang="0">
                    <a:pos x="382" y="338"/>
                  </a:cxn>
                  <a:cxn ang="0">
                    <a:pos x="0" y="233"/>
                  </a:cxn>
                  <a:cxn ang="0">
                    <a:pos x="0" y="0"/>
                  </a:cxn>
                </a:cxnLst>
                <a:rect l="0" t="0" r="r" b="b"/>
                <a:pathLst>
                  <a:path w="383" h="339">
                    <a:moveTo>
                      <a:pt x="0" y="0"/>
                    </a:moveTo>
                    <a:lnTo>
                      <a:pt x="382" y="84"/>
                    </a:lnTo>
                    <a:lnTo>
                      <a:pt x="382" y="338"/>
                    </a:lnTo>
                    <a:lnTo>
                      <a:pt x="0" y="2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74" name="Freeform 154"/>
              <p:cNvSpPr>
                <a:spLocks/>
              </p:cNvSpPr>
              <p:nvPr/>
            </p:nvSpPr>
            <p:spPr bwMode="auto">
              <a:xfrm>
                <a:off x="1394" y="3362"/>
                <a:ext cx="391" cy="239"/>
              </a:xfrm>
              <a:custGeom>
                <a:avLst/>
                <a:gdLst/>
                <a:ahLst/>
                <a:cxnLst>
                  <a:cxn ang="0">
                    <a:pos x="0" y="238"/>
                  </a:cxn>
                  <a:cxn ang="0">
                    <a:pos x="0" y="0"/>
                  </a:cxn>
                  <a:cxn ang="0">
                    <a:pos x="390" y="86"/>
                  </a:cxn>
                </a:cxnLst>
                <a:rect l="0" t="0" r="r" b="b"/>
                <a:pathLst>
                  <a:path w="391" h="239">
                    <a:moveTo>
                      <a:pt x="0" y="238"/>
                    </a:moveTo>
                    <a:lnTo>
                      <a:pt x="0" y="0"/>
                    </a:lnTo>
                    <a:lnTo>
                      <a:pt x="390" y="8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75" name="Freeform 155"/>
              <p:cNvSpPr>
                <a:spLocks/>
              </p:cNvSpPr>
              <p:nvPr/>
            </p:nvSpPr>
            <p:spPr bwMode="auto">
              <a:xfrm>
                <a:off x="1394" y="3448"/>
                <a:ext cx="391" cy="261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390" y="260"/>
                  </a:cxn>
                  <a:cxn ang="0">
                    <a:pos x="390" y="0"/>
                  </a:cxn>
                </a:cxnLst>
                <a:rect l="0" t="0" r="r" b="b"/>
                <a:pathLst>
                  <a:path w="391" h="261">
                    <a:moveTo>
                      <a:pt x="0" y="152"/>
                    </a:moveTo>
                    <a:lnTo>
                      <a:pt x="390" y="260"/>
                    </a:lnTo>
                    <a:lnTo>
                      <a:pt x="390" y="0"/>
                    </a:lnTo>
                  </a:path>
                </a:pathLst>
              </a:custGeom>
              <a:noFill/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76" name="Line 156"/>
            <p:cNvSpPr>
              <a:spLocks noChangeShapeType="1"/>
            </p:cNvSpPr>
            <p:nvPr/>
          </p:nvSpPr>
          <p:spPr bwMode="auto">
            <a:xfrm>
              <a:off x="1430" y="3526"/>
              <a:ext cx="328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7" name="Line 157"/>
            <p:cNvSpPr>
              <a:spLocks noChangeShapeType="1"/>
            </p:cNvSpPr>
            <p:nvPr/>
          </p:nvSpPr>
          <p:spPr bwMode="auto">
            <a:xfrm>
              <a:off x="1428" y="3544"/>
              <a:ext cx="330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8" name="Line 158"/>
            <p:cNvSpPr>
              <a:spLocks noChangeShapeType="1"/>
            </p:cNvSpPr>
            <p:nvPr/>
          </p:nvSpPr>
          <p:spPr bwMode="auto">
            <a:xfrm>
              <a:off x="1428" y="3564"/>
              <a:ext cx="328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9" name="Line 159"/>
            <p:cNvSpPr>
              <a:spLocks noChangeShapeType="1"/>
            </p:cNvSpPr>
            <p:nvPr/>
          </p:nvSpPr>
          <p:spPr bwMode="auto">
            <a:xfrm>
              <a:off x="1428" y="3584"/>
              <a:ext cx="328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80" name="Freeform 160"/>
            <p:cNvSpPr>
              <a:spLocks/>
            </p:cNvSpPr>
            <p:nvPr/>
          </p:nvSpPr>
          <p:spPr bwMode="auto">
            <a:xfrm>
              <a:off x="1576" y="3418"/>
              <a:ext cx="171" cy="69"/>
            </a:xfrm>
            <a:custGeom>
              <a:avLst/>
              <a:gdLst/>
              <a:ahLst/>
              <a:cxnLst>
                <a:cxn ang="0">
                  <a:pos x="170" y="34"/>
                </a:cxn>
                <a:cxn ang="0">
                  <a:pos x="170" y="68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170" y="34"/>
                </a:cxn>
              </a:cxnLst>
              <a:rect l="0" t="0" r="r" b="b"/>
              <a:pathLst>
                <a:path w="171" h="69">
                  <a:moveTo>
                    <a:pt x="170" y="34"/>
                  </a:moveTo>
                  <a:lnTo>
                    <a:pt x="170" y="68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70" y="34"/>
                  </a:lnTo>
                </a:path>
              </a:pathLst>
            </a:custGeom>
            <a:solidFill>
              <a:srgbClr val="91919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281" name="Freeform 161"/>
            <p:cNvSpPr>
              <a:spLocks/>
            </p:cNvSpPr>
            <p:nvPr/>
          </p:nvSpPr>
          <p:spPr bwMode="auto">
            <a:xfrm>
              <a:off x="1596" y="3448"/>
              <a:ext cx="19" cy="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8" y="2"/>
                </a:cxn>
                <a:cxn ang="0">
                  <a:pos x="18" y="4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19" h="5">
                  <a:moveTo>
                    <a:pt x="1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22" name="Group 162"/>
            <p:cNvGrpSpPr>
              <a:grpSpLocks/>
            </p:cNvGrpSpPr>
            <p:nvPr/>
          </p:nvGrpSpPr>
          <p:grpSpPr bwMode="auto">
            <a:xfrm>
              <a:off x="1636" y="3436"/>
              <a:ext cx="27" cy="19"/>
              <a:chOff x="1636" y="3436"/>
              <a:chExt cx="27" cy="19"/>
            </a:xfrm>
          </p:grpSpPr>
          <p:sp>
            <p:nvSpPr>
              <p:cNvPr id="5283" name="Freeform 163"/>
              <p:cNvSpPr>
                <a:spLocks/>
              </p:cNvSpPr>
              <p:nvPr/>
            </p:nvSpPr>
            <p:spPr bwMode="auto">
              <a:xfrm>
                <a:off x="1644" y="3444"/>
                <a:ext cx="1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"/>
                  </a:cxn>
                  <a:cxn ang="0">
                    <a:pos x="18" y="10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9" h="11">
                    <a:moveTo>
                      <a:pt x="0" y="0"/>
                    </a:moveTo>
                    <a:lnTo>
                      <a:pt x="17" y="4"/>
                    </a:lnTo>
                    <a:lnTo>
                      <a:pt x="18" y="10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84" name="Freeform 164"/>
              <p:cNvSpPr>
                <a:spLocks/>
              </p:cNvSpPr>
              <p:nvPr/>
            </p:nvSpPr>
            <p:spPr bwMode="auto">
              <a:xfrm>
                <a:off x="1636" y="3436"/>
                <a:ext cx="1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"/>
                  </a:cxn>
                  <a:cxn ang="0">
                    <a:pos x="18" y="10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9" h="11">
                    <a:moveTo>
                      <a:pt x="0" y="0"/>
                    </a:moveTo>
                    <a:lnTo>
                      <a:pt x="17" y="4"/>
                    </a:lnTo>
                    <a:lnTo>
                      <a:pt x="18" y="10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23" name="Group 165"/>
            <p:cNvGrpSpPr>
              <a:grpSpLocks/>
            </p:cNvGrpSpPr>
            <p:nvPr/>
          </p:nvGrpSpPr>
          <p:grpSpPr bwMode="auto">
            <a:xfrm>
              <a:off x="1728" y="3456"/>
              <a:ext cx="13" cy="29"/>
              <a:chOff x="1728" y="3456"/>
              <a:chExt cx="13" cy="29"/>
            </a:xfrm>
          </p:grpSpPr>
          <p:sp>
            <p:nvSpPr>
              <p:cNvPr id="5286" name="Freeform 166"/>
              <p:cNvSpPr>
                <a:spLocks/>
              </p:cNvSpPr>
              <p:nvPr/>
            </p:nvSpPr>
            <p:spPr bwMode="auto">
              <a:xfrm>
                <a:off x="1736" y="3464"/>
                <a:ext cx="5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4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21">
                    <a:moveTo>
                      <a:pt x="0" y="0"/>
                    </a:moveTo>
                    <a:lnTo>
                      <a:pt x="0" y="17"/>
                    </a:lnTo>
                    <a:lnTo>
                      <a:pt x="4" y="20"/>
                    </a:lnTo>
                    <a:lnTo>
                      <a:pt x="4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EA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87" name="Freeform 167"/>
              <p:cNvSpPr>
                <a:spLocks/>
              </p:cNvSpPr>
              <p:nvPr/>
            </p:nvSpPr>
            <p:spPr bwMode="auto">
              <a:xfrm>
                <a:off x="1728" y="3456"/>
                <a:ext cx="5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4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21">
                    <a:moveTo>
                      <a:pt x="0" y="0"/>
                    </a:moveTo>
                    <a:lnTo>
                      <a:pt x="0" y="17"/>
                    </a:lnTo>
                    <a:lnTo>
                      <a:pt x="4" y="20"/>
                    </a:lnTo>
                    <a:lnTo>
                      <a:pt x="4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24" name="Group 168"/>
            <p:cNvGrpSpPr>
              <a:grpSpLocks/>
            </p:cNvGrpSpPr>
            <p:nvPr/>
          </p:nvGrpSpPr>
          <p:grpSpPr bwMode="auto">
            <a:xfrm>
              <a:off x="1596" y="3426"/>
              <a:ext cx="27" cy="19"/>
              <a:chOff x="1596" y="3426"/>
              <a:chExt cx="27" cy="19"/>
            </a:xfrm>
          </p:grpSpPr>
          <p:sp>
            <p:nvSpPr>
              <p:cNvPr id="5289" name="Freeform 169"/>
              <p:cNvSpPr>
                <a:spLocks/>
              </p:cNvSpPr>
              <p:nvPr/>
            </p:nvSpPr>
            <p:spPr bwMode="auto">
              <a:xfrm>
                <a:off x="1604" y="3434"/>
                <a:ext cx="1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"/>
                  </a:cxn>
                  <a:cxn ang="0">
                    <a:pos x="18" y="10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9" h="11">
                    <a:moveTo>
                      <a:pt x="0" y="0"/>
                    </a:moveTo>
                    <a:lnTo>
                      <a:pt x="17" y="4"/>
                    </a:lnTo>
                    <a:lnTo>
                      <a:pt x="18" y="10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90" name="Freeform 170"/>
              <p:cNvSpPr>
                <a:spLocks/>
              </p:cNvSpPr>
              <p:nvPr/>
            </p:nvSpPr>
            <p:spPr bwMode="auto">
              <a:xfrm>
                <a:off x="1596" y="3426"/>
                <a:ext cx="1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"/>
                  </a:cxn>
                  <a:cxn ang="0">
                    <a:pos x="18" y="10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9" h="11">
                    <a:moveTo>
                      <a:pt x="0" y="0"/>
                    </a:moveTo>
                    <a:lnTo>
                      <a:pt x="17" y="4"/>
                    </a:lnTo>
                    <a:lnTo>
                      <a:pt x="18" y="10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91" name="Freeform 171"/>
            <p:cNvSpPr>
              <a:spLocks/>
            </p:cNvSpPr>
            <p:nvPr/>
          </p:nvSpPr>
          <p:spPr bwMode="auto">
            <a:xfrm>
              <a:off x="1636" y="3456"/>
              <a:ext cx="19" cy="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7" y="3"/>
                </a:cxn>
                <a:cxn ang="0">
                  <a:pos x="18" y="6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19" h="7">
                  <a:moveTo>
                    <a:pt x="1" y="0"/>
                  </a:moveTo>
                  <a:lnTo>
                    <a:pt x="17" y="3"/>
                  </a:lnTo>
                  <a:lnTo>
                    <a:pt x="18" y="6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CECEC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sp>
          <p:nvSpPr>
            <p:cNvPr id="5292" name="Freeform 172"/>
            <p:cNvSpPr>
              <a:spLocks/>
            </p:cNvSpPr>
            <p:nvPr/>
          </p:nvSpPr>
          <p:spPr bwMode="auto">
            <a:xfrm>
              <a:off x="1676" y="3466"/>
              <a:ext cx="19" cy="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8" y="3"/>
                </a:cxn>
                <a:cxn ang="0">
                  <a:pos x="18" y="6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19" h="7">
                  <a:moveTo>
                    <a:pt x="1" y="0"/>
                  </a:moveTo>
                  <a:lnTo>
                    <a:pt x="18" y="3"/>
                  </a:lnTo>
                  <a:lnTo>
                    <a:pt x="18" y="6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solidFill>
              <a:srgbClr val="009EA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  <p:grpSp>
          <p:nvGrpSpPr>
            <p:cNvPr id="25" name="Group 173"/>
            <p:cNvGrpSpPr>
              <a:grpSpLocks/>
            </p:cNvGrpSpPr>
            <p:nvPr/>
          </p:nvGrpSpPr>
          <p:grpSpPr bwMode="auto">
            <a:xfrm>
              <a:off x="1676" y="3446"/>
              <a:ext cx="27" cy="17"/>
              <a:chOff x="1676" y="3446"/>
              <a:chExt cx="27" cy="17"/>
            </a:xfrm>
          </p:grpSpPr>
          <p:sp>
            <p:nvSpPr>
              <p:cNvPr id="5294" name="Freeform 174"/>
              <p:cNvSpPr>
                <a:spLocks/>
              </p:cNvSpPr>
              <p:nvPr/>
            </p:nvSpPr>
            <p:spPr bwMode="auto">
              <a:xfrm>
                <a:off x="1684" y="3454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5295" name="Freeform 175"/>
              <p:cNvSpPr>
                <a:spLocks/>
              </p:cNvSpPr>
              <p:nvPr/>
            </p:nvSpPr>
            <p:spPr bwMode="auto">
              <a:xfrm>
                <a:off x="1676" y="3446"/>
                <a:ext cx="1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3"/>
                  </a:cxn>
                  <a:cxn ang="0">
                    <a:pos x="18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7" y="3"/>
                    </a:lnTo>
                    <a:lnTo>
                      <a:pt x="18" y="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C0128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5296" name="Freeform 176"/>
            <p:cNvSpPr>
              <a:spLocks/>
            </p:cNvSpPr>
            <p:nvPr/>
          </p:nvSpPr>
          <p:spPr bwMode="auto">
            <a:xfrm>
              <a:off x="1318" y="2682"/>
              <a:ext cx="975" cy="259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670" y="258"/>
                </a:cxn>
                <a:cxn ang="0">
                  <a:pos x="974" y="108"/>
                </a:cxn>
                <a:cxn ang="0">
                  <a:pos x="346" y="0"/>
                </a:cxn>
                <a:cxn ang="0">
                  <a:pos x="0" y="130"/>
                </a:cxn>
              </a:cxnLst>
              <a:rect l="0" t="0" r="r" b="b"/>
              <a:pathLst>
                <a:path w="975" h="259">
                  <a:moveTo>
                    <a:pt x="0" y="130"/>
                  </a:moveTo>
                  <a:lnTo>
                    <a:pt x="670" y="258"/>
                  </a:lnTo>
                  <a:lnTo>
                    <a:pt x="974" y="108"/>
                  </a:lnTo>
                  <a:lnTo>
                    <a:pt x="346" y="0"/>
                  </a:lnTo>
                  <a:lnTo>
                    <a:pt x="0" y="13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297" name="AutoShape 177"/>
          <p:cNvSpPr>
            <a:spLocks noChangeArrowheads="1"/>
          </p:cNvSpPr>
          <p:nvPr/>
        </p:nvSpPr>
        <p:spPr bwMode="auto">
          <a:xfrm>
            <a:off x="6553200" y="3505200"/>
            <a:ext cx="19050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s-ES" sz="2000" b="1">
                <a:latin typeface="Arial Narrow" pitchFamily="34" charset="0"/>
              </a:rPr>
              <a:t>Servicio Web XML</a:t>
            </a:r>
          </a:p>
          <a:p>
            <a:pPr algn="ctr" eaLnBrk="0" hangingPunct="0"/>
            <a:r>
              <a:rPr lang="es-ES" sz="2000" b="1">
                <a:latin typeface="Arial Narrow" pitchFamily="34" charset="0"/>
              </a:rPr>
              <a:t>tipo de cambio</a:t>
            </a:r>
          </a:p>
        </p:txBody>
      </p:sp>
      <p:sp>
        <p:nvSpPr>
          <p:cNvPr id="5298" name="Rectangle 178"/>
          <p:cNvSpPr>
            <a:spLocks noChangeArrowheads="1"/>
          </p:cNvSpPr>
          <p:nvPr/>
        </p:nvSpPr>
        <p:spPr bwMode="auto">
          <a:xfrm>
            <a:off x="2667000" y="2209800"/>
            <a:ext cx="1219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PE"/>
          </a:p>
        </p:txBody>
      </p:sp>
      <p:sp>
        <p:nvSpPr>
          <p:cNvPr id="5299" name="Text Box 179"/>
          <p:cNvSpPr txBox="1">
            <a:spLocks noChangeArrowheads="1"/>
          </p:cNvSpPr>
          <p:nvPr/>
        </p:nvSpPr>
        <p:spPr bwMode="auto">
          <a:xfrm>
            <a:off x="762000" y="2133600"/>
            <a:ext cx="187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">
                <a:latin typeface="Arial Narrow" pitchFamily="34" charset="0"/>
              </a:rPr>
              <a:t>Seleccionar destino:</a:t>
            </a:r>
          </a:p>
        </p:txBody>
      </p:sp>
      <p:sp>
        <p:nvSpPr>
          <p:cNvPr id="5300" name="Text Box 180"/>
          <p:cNvSpPr txBox="1">
            <a:spLocks noChangeArrowheads="1"/>
          </p:cNvSpPr>
          <p:nvPr/>
        </p:nvSpPr>
        <p:spPr bwMode="auto">
          <a:xfrm>
            <a:off x="838200" y="2819400"/>
            <a:ext cx="166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">
                <a:latin typeface="Arial Narrow" pitchFamily="34" charset="0"/>
              </a:rPr>
              <a:t>La previsión</a:t>
            </a:r>
            <a:br>
              <a:rPr lang="es-ES">
                <a:latin typeface="Arial Narrow" pitchFamily="34" charset="0"/>
              </a:rPr>
            </a:br>
            <a:r>
              <a:rPr lang="es-ES">
                <a:latin typeface="Arial Narrow" pitchFamily="34" charset="0"/>
              </a:rPr>
              <a:t>meteorológica es:</a:t>
            </a:r>
          </a:p>
        </p:txBody>
      </p:sp>
      <p:sp>
        <p:nvSpPr>
          <p:cNvPr id="5301" name="Text Box 181"/>
          <p:cNvSpPr txBox="1">
            <a:spLocks noChangeArrowheads="1"/>
          </p:cNvSpPr>
          <p:nvPr/>
        </p:nvSpPr>
        <p:spPr bwMode="auto">
          <a:xfrm>
            <a:off x="838200" y="3962400"/>
            <a:ext cx="192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">
                <a:latin typeface="Arial Narrow" pitchFamily="34" charset="0"/>
              </a:rPr>
              <a:t>El tipo de cambio es:</a:t>
            </a:r>
          </a:p>
        </p:txBody>
      </p:sp>
      <p:sp>
        <p:nvSpPr>
          <p:cNvPr id="5302" name="Text Box 182"/>
          <p:cNvSpPr txBox="1">
            <a:spLocks noChangeArrowheads="1"/>
          </p:cNvSpPr>
          <p:nvPr/>
        </p:nvSpPr>
        <p:spPr bwMode="auto">
          <a:xfrm>
            <a:off x="838200" y="4510088"/>
            <a:ext cx="2713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">
                <a:latin typeface="Arial Narrow" pitchFamily="34" charset="0"/>
              </a:rPr>
              <a:t>El billete de avión sólo cuesta:</a:t>
            </a:r>
          </a:p>
        </p:txBody>
      </p:sp>
      <p:sp>
        <p:nvSpPr>
          <p:cNvPr id="5303" name="Rectangle 183"/>
          <p:cNvSpPr>
            <a:spLocks noChangeArrowheads="1"/>
          </p:cNvSpPr>
          <p:nvPr/>
        </p:nvSpPr>
        <p:spPr bwMode="auto">
          <a:xfrm>
            <a:off x="2667000" y="2743200"/>
            <a:ext cx="1219200" cy="762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chemeClr val="tx1"/>
            </a:prstShdw>
          </a:effectLst>
        </p:spPr>
        <p:txBody>
          <a:bodyPr wrap="none" anchor="ctr"/>
          <a:lstStyle/>
          <a:p>
            <a:endParaRPr lang="es-PE"/>
          </a:p>
        </p:txBody>
      </p:sp>
      <p:sp>
        <p:nvSpPr>
          <p:cNvPr id="5304" name="Text Box 184"/>
          <p:cNvSpPr txBox="1">
            <a:spLocks noChangeArrowheads="1"/>
          </p:cNvSpPr>
          <p:nvPr/>
        </p:nvSpPr>
        <p:spPr bwMode="auto">
          <a:xfrm>
            <a:off x="3276600" y="3244850"/>
            <a:ext cx="663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s-ES" sz="1600" b="1">
                <a:solidFill>
                  <a:srgbClr val="FFFFFF"/>
                </a:solidFill>
                <a:latin typeface="Arial Narrow" pitchFamily="34" charset="0"/>
              </a:rPr>
              <a:t>Lluvia</a:t>
            </a:r>
          </a:p>
        </p:txBody>
      </p:sp>
      <p:sp>
        <p:nvSpPr>
          <p:cNvPr id="5305" name="Line 185"/>
          <p:cNvSpPr>
            <a:spLocks noChangeShapeType="1"/>
          </p:cNvSpPr>
          <p:nvPr/>
        </p:nvSpPr>
        <p:spPr bwMode="auto">
          <a:xfrm flipH="1">
            <a:off x="2895600" y="3124200"/>
            <a:ext cx="76200" cy="304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PE"/>
          </a:p>
        </p:txBody>
      </p:sp>
      <p:sp>
        <p:nvSpPr>
          <p:cNvPr id="5306" name="Line 186"/>
          <p:cNvSpPr>
            <a:spLocks noChangeShapeType="1"/>
          </p:cNvSpPr>
          <p:nvPr/>
        </p:nvSpPr>
        <p:spPr bwMode="auto">
          <a:xfrm flipH="1">
            <a:off x="2971800" y="3200400"/>
            <a:ext cx="76200" cy="304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PE"/>
          </a:p>
        </p:txBody>
      </p:sp>
      <p:sp>
        <p:nvSpPr>
          <p:cNvPr id="5307" name="Line 187"/>
          <p:cNvSpPr>
            <a:spLocks noChangeShapeType="1"/>
          </p:cNvSpPr>
          <p:nvPr/>
        </p:nvSpPr>
        <p:spPr bwMode="auto">
          <a:xfrm flipH="1">
            <a:off x="3124200" y="3124200"/>
            <a:ext cx="76200" cy="304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PE"/>
          </a:p>
        </p:txBody>
      </p:sp>
      <p:sp>
        <p:nvSpPr>
          <p:cNvPr id="5308" name="Line 188"/>
          <p:cNvSpPr>
            <a:spLocks noChangeShapeType="1"/>
          </p:cNvSpPr>
          <p:nvPr/>
        </p:nvSpPr>
        <p:spPr bwMode="auto">
          <a:xfrm flipH="1">
            <a:off x="3200400" y="3200400"/>
            <a:ext cx="76200" cy="304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PE"/>
          </a:p>
        </p:txBody>
      </p:sp>
      <p:sp>
        <p:nvSpPr>
          <p:cNvPr id="5309" name="Line 189"/>
          <p:cNvSpPr>
            <a:spLocks noChangeShapeType="1"/>
          </p:cNvSpPr>
          <p:nvPr/>
        </p:nvSpPr>
        <p:spPr bwMode="auto">
          <a:xfrm flipH="1">
            <a:off x="3429000" y="3200400"/>
            <a:ext cx="76200" cy="304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PE"/>
          </a:p>
        </p:txBody>
      </p:sp>
      <p:sp>
        <p:nvSpPr>
          <p:cNvPr id="5310" name="Line 190"/>
          <p:cNvSpPr>
            <a:spLocks noChangeShapeType="1"/>
          </p:cNvSpPr>
          <p:nvPr/>
        </p:nvSpPr>
        <p:spPr bwMode="auto">
          <a:xfrm flipH="1">
            <a:off x="3352800" y="3124200"/>
            <a:ext cx="76200" cy="304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PE"/>
          </a:p>
        </p:txBody>
      </p:sp>
      <p:grpSp>
        <p:nvGrpSpPr>
          <p:cNvPr id="26" name="Group 191"/>
          <p:cNvGrpSpPr>
            <a:grpSpLocks/>
          </p:cNvGrpSpPr>
          <p:nvPr/>
        </p:nvGrpSpPr>
        <p:grpSpPr bwMode="auto">
          <a:xfrm>
            <a:off x="2819400" y="2819400"/>
            <a:ext cx="874713" cy="457200"/>
            <a:chOff x="1990" y="2015"/>
            <a:chExt cx="2164" cy="1200"/>
          </a:xfrm>
        </p:grpSpPr>
        <p:sp>
          <p:nvSpPr>
            <p:cNvPr id="5312" name="Freeform 192"/>
            <p:cNvSpPr>
              <a:spLocks noChangeAspect="1"/>
            </p:cNvSpPr>
            <p:nvPr/>
          </p:nvSpPr>
          <p:spPr bwMode="auto">
            <a:xfrm>
              <a:off x="2034" y="2015"/>
              <a:ext cx="2120" cy="1200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5791" dir="12821404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313" name="Freeform 193"/>
            <p:cNvSpPr>
              <a:spLocks noChangeAspect="1"/>
            </p:cNvSpPr>
            <p:nvPr/>
          </p:nvSpPr>
          <p:spPr bwMode="auto">
            <a:xfrm flipH="1">
              <a:off x="1990" y="2095"/>
              <a:ext cx="2003" cy="1028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50800" dir="16200000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314" name="Freeform 194"/>
            <p:cNvSpPr>
              <a:spLocks noChangeAspect="1"/>
            </p:cNvSpPr>
            <p:nvPr/>
          </p:nvSpPr>
          <p:spPr bwMode="auto">
            <a:xfrm>
              <a:off x="2389" y="2157"/>
              <a:ext cx="1493" cy="949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  <p:sp>
          <p:nvSpPr>
            <p:cNvPr id="5315" name="Freeform 195"/>
            <p:cNvSpPr>
              <a:spLocks noChangeAspect="1"/>
            </p:cNvSpPr>
            <p:nvPr/>
          </p:nvSpPr>
          <p:spPr bwMode="auto">
            <a:xfrm flipH="1">
              <a:off x="2150" y="2334"/>
              <a:ext cx="1493" cy="795"/>
            </a:xfrm>
            <a:custGeom>
              <a:avLst/>
              <a:gdLst/>
              <a:ahLst/>
              <a:cxnLst>
                <a:cxn ang="0">
                  <a:pos x="904" y="153"/>
                </a:cxn>
                <a:cxn ang="0">
                  <a:pos x="783" y="136"/>
                </a:cxn>
                <a:cxn ang="0">
                  <a:pos x="684" y="148"/>
                </a:cxn>
                <a:cxn ang="0">
                  <a:pos x="596" y="178"/>
                </a:cxn>
                <a:cxn ang="0">
                  <a:pos x="509" y="230"/>
                </a:cxn>
                <a:cxn ang="0">
                  <a:pos x="436" y="307"/>
                </a:cxn>
                <a:cxn ang="0">
                  <a:pos x="398" y="377"/>
                </a:cxn>
                <a:cxn ang="0">
                  <a:pos x="351" y="412"/>
                </a:cxn>
                <a:cxn ang="0">
                  <a:pos x="267" y="408"/>
                </a:cxn>
                <a:cxn ang="0">
                  <a:pos x="190" y="430"/>
                </a:cxn>
                <a:cxn ang="0">
                  <a:pos x="117" y="477"/>
                </a:cxn>
                <a:cxn ang="0">
                  <a:pos x="69" y="532"/>
                </a:cxn>
                <a:cxn ang="0">
                  <a:pos x="27" y="611"/>
                </a:cxn>
                <a:cxn ang="0">
                  <a:pos x="5" y="695"/>
                </a:cxn>
                <a:cxn ang="0">
                  <a:pos x="0" y="763"/>
                </a:cxn>
                <a:cxn ang="0">
                  <a:pos x="7" y="841"/>
                </a:cxn>
                <a:cxn ang="0">
                  <a:pos x="28" y="913"/>
                </a:cxn>
                <a:cxn ang="0">
                  <a:pos x="71" y="992"/>
                </a:cxn>
                <a:cxn ang="0">
                  <a:pos x="129" y="1054"/>
                </a:cxn>
                <a:cxn ang="0">
                  <a:pos x="194" y="1093"/>
                </a:cxn>
                <a:cxn ang="0">
                  <a:pos x="255" y="1113"/>
                </a:cxn>
                <a:cxn ang="0">
                  <a:pos x="328" y="1114"/>
                </a:cxn>
                <a:cxn ang="0">
                  <a:pos x="392" y="1097"/>
                </a:cxn>
                <a:cxn ang="0">
                  <a:pos x="433" y="1117"/>
                </a:cxn>
                <a:cxn ang="0">
                  <a:pos x="492" y="1163"/>
                </a:cxn>
                <a:cxn ang="0">
                  <a:pos x="568" y="1208"/>
                </a:cxn>
                <a:cxn ang="0">
                  <a:pos x="666" y="1240"/>
                </a:cxn>
                <a:cxn ang="0">
                  <a:pos x="767" y="1257"/>
                </a:cxn>
                <a:cxn ang="0">
                  <a:pos x="851" y="1257"/>
                </a:cxn>
                <a:cxn ang="0">
                  <a:pos x="964" y="1239"/>
                </a:cxn>
                <a:cxn ang="0">
                  <a:pos x="1051" y="1210"/>
                </a:cxn>
                <a:cxn ang="0">
                  <a:pos x="1131" y="1169"/>
                </a:cxn>
                <a:cxn ang="0">
                  <a:pos x="1181" y="1162"/>
                </a:cxn>
                <a:cxn ang="0">
                  <a:pos x="1250" y="1191"/>
                </a:cxn>
                <a:cxn ang="0">
                  <a:pos x="1318" y="1201"/>
                </a:cxn>
                <a:cxn ang="0">
                  <a:pos x="1393" y="1196"/>
                </a:cxn>
                <a:cxn ang="0">
                  <a:pos x="1470" y="1169"/>
                </a:cxn>
                <a:cxn ang="0">
                  <a:pos x="1540" y="1121"/>
                </a:cxn>
                <a:cxn ang="0">
                  <a:pos x="1629" y="1152"/>
                </a:cxn>
                <a:cxn ang="0">
                  <a:pos x="1719" y="1158"/>
                </a:cxn>
                <a:cxn ang="0">
                  <a:pos x="1838" y="1127"/>
                </a:cxn>
                <a:cxn ang="0">
                  <a:pos x="1940" y="1052"/>
                </a:cxn>
                <a:cxn ang="0">
                  <a:pos x="2010" y="959"/>
                </a:cxn>
                <a:cxn ang="0">
                  <a:pos x="2047" y="861"/>
                </a:cxn>
                <a:cxn ang="0">
                  <a:pos x="2063" y="751"/>
                </a:cxn>
                <a:cxn ang="0">
                  <a:pos x="2049" y="651"/>
                </a:cxn>
                <a:cxn ang="0">
                  <a:pos x="2011" y="550"/>
                </a:cxn>
                <a:cxn ang="0">
                  <a:pos x="1951" y="464"/>
                </a:cxn>
                <a:cxn ang="0">
                  <a:pos x="1887" y="409"/>
                </a:cxn>
                <a:cxn ang="0">
                  <a:pos x="1802" y="363"/>
                </a:cxn>
                <a:cxn ang="0">
                  <a:pos x="1726" y="348"/>
                </a:cxn>
                <a:cxn ang="0">
                  <a:pos x="1705" y="276"/>
                </a:cxn>
                <a:cxn ang="0">
                  <a:pos x="1669" y="204"/>
                </a:cxn>
                <a:cxn ang="0">
                  <a:pos x="1610" y="130"/>
                </a:cxn>
                <a:cxn ang="0">
                  <a:pos x="1541" y="74"/>
                </a:cxn>
                <a:cxn ang="0">
                  <a:pos x="1449" y="26"/>
                </a:cxn>
                <a:cxn ang="0">
                  <a:pos x="1355" y="4"/>
                </a:cxn>
                <a:cxn ang="0">
                  <a:pos x="1254" y="1"/>
                </a:cxn>
                <a:cxn ang="0">
                  <a:pos x="1151" y="25"/>
                </a:cxn>
                <a:cxn ang="0">
                  <a:pos x="1053" y="74"/>
                </a:cxn>
                <a:cxn ang="0">
                  <a:pos x="981" y="134"/>
                </a:cxn>
              </a:cxnLst>
              <a:rect l="0" t="0" r="r" b="b"/>
              <a:pathLst>
                <a:path w="2063" h="1257">
                  <a:moveTo>
                    <a:pt x="952" y="166"/>
                  </a:moveTo>
                  <a:lnTo>
                    <a:pt x="904" y="153"/>
                  </a:lnTo>
                  <a:lnTo>
                    <a:pt x="839" y="140"/>
                  </a:lnTo>
                  <a:lnTo>
                    <a:pt x="783" y="136"/>
                  </a:lnTo>
                  <a:lnTo>
                    <a:pt x="725" y="143"/>
                  </a:lnTo>
                  <a:lnTo>
                    <a:pt x="684" y="148"/>
                  </a:lnTo>
                  <a:lnTo>
                    <a:pt x="641" y="160"/>
                  </a:lnTo>
                  <a:lnTo>
                    <a:pt x="596" y="178"/>
                  </a:lnTo>
                  <a:lnTo>
                    <a:pt x="553" y="200"/>
                  </a:lnTo>
                  <a:lnTo>
                    <a:pt x="509" y="230"/>
                  </a:lnTo>
                  <a:lnTo>
                    <a:pt x="465" y="270"/>
                  </a:lnTo>
                  <a:lnTo>
                    <a:pt x="436" y="307"/>
                  </a:lnTo>
                  <a:lnTo>
                    <a:pt x="416" y="341"/>
                  </a:lnTo>
                  <a:lnTo>
                    <a:pt x="398" y="377"/>
                  </a:lnTo>
                  <a:lnTo>
                    <a:pt x="386" y="425"/>
                  </a:lnTo>
                  <a:lnTo>
                    <a:pt x="351" y="412"/>
                  </a:lnTo>
                  <a:lnTo>
                    <a:pt x="306" y="407"/>
                  </a:lnTo>
                  <a:lnTo>
                    <a:pt x="267" y="408"/>
                  </a:lnTo>
                  <a:lnTo>
                    <a:pt x="226" y="417"/>
                  </a:lnTo>
                  <a:lnTo>
                    <a:pt x="190" y="430"/>
                  </a:lnTo>
                  <a:lnTo>
                    <a:pt x="155" y="448"/>
                  </a:lnTo>
                  <a:lnTo>
                    <a:pt x="117" y="477"/>
                  </a:lnTo>
                  <a:lnTo>
                    <a:pt x="94" y="503"/>
                  </a:lnTo>
                  <a:lnTo>
                    <a:pt x="69" y="532"/>
                  </a:lnTo>
                  <a:lnTo>
                    <a:pt x="47" y="564"/>
                  </a:lnTo>
                  <a:lnTo>
                    <a:pt x="27" y="611"/>
                  </a:lnTo>
                  <a:lnTo>
                    <a:pt x="14" y="651"/>
                  </a:lnTo>
                  <a:lnTo>
                    <a:pt x="5" y="695"/>
                  </a:lnTo>
                  <a:lnTo>
                    <a:pt x="2" y="729"/>
                  </a:lnTo>
                  <a:lnTo>
                    <a:pt x="0" y="763"/>
                  </a:lnTo>
                  <a:lnTo>
                    <a:pt x="2" y="803"/>
                  </a:lnTo>
                  <a:lnTo>
                    <a:pt x="7" y="841"/>
                  </a:lnTo>
                  <a:lnTo>
                    <a:pt x="17" y="876"/>
                  </a:lnTo>
                  <a:lnTo>
                    <a:pt x="28" y="913"/>
                  </a:lnTo>
                  <a:lnTo>
                    <a:pt x="47" y="954"/>
                  </a:lnTo>
                  <a:lnTo>
                    <a:pt x="71" y="992"/>
                  </a:lnTo>
                  <a:lnTo>
                    <a:pt x="96" y="1023"/>
                  </a:lnTo>
                  <a:lnTo>
                    <a:pt x="129" y="1054"/>
                  </a:lnTo>
                  <a:lnTo>
                    <a:pt x="163" y="1078"/>
                  </a:lnTo>
                  <a:lnTo>
                    <a:pt x="194" y="1093"/>
                  </a:lnTo>
                  <a:lnTo>
                    <a:pt x="222" y="1104"/>
                  </a:lnTo>
                  <a:lnTo>
                    <a:pt x="255" y="1113"/>
                  </a:lnTo>
                  <a:lnTo>
                    <a:pt x="291" y="1114"/>
                  </a:lnTo>
                  <a:lnTo>
                    <a:pt x="328" y="1114"/>
                  </a:lnTo>
                  <a:lnTo>
                    <a:pt x="364" y="1106"/>
                  </a:lnTo>
                  <a:lnTo>
                    <a:pt x="392" y="1097"/>
                  </a:lnTo>
                  <a:lnTo>
                    <a:pt x="412" y="1089"/>
                  </a:lnTo>
                  <a:lnTo>
                    <a:pt x="433" y="1117"/>
                  </a:lnTo>
                  <a:lnTo>
                    <a:pt x="461" y="1141"/>
                  </a:lnTo>
                  <a:lnTo>
                    <a:pt x="492" y="1163"/>
                  </a:lnTo>
                  <a:lnTo>
                    <a:pt x="526" y="1187"/>
                  </a:lnTo>
                  <a:lnTo>
                    <a:pt x="568" y="1208"/>
                  </a:lnTo>
                  <a:lnTo>
                    <a:pt x="613" y="1226"/>
                  </a:lnTo>
                  <a:lnTo>
                    <a:pt x="666" y="1240"/>
                  </a:lnTo>
                  <a:lnTo>
                    <a:pt x="714" y="1251"/>
                  </a:lnTo>
                  <a:lnTo>
                    <a:pt x="767" y="1257"/>
                  </a:lnTo>
                  <a:lnTo>
                    <a:pt x="808" y="1257"/>
                  </a:lnTo>
                  <a:lnTo>
                    <a:pt x="851" y="1257"/>
                  </a:lnTo>
                  <a:lnTo>
                    <a:pt x="910" y="1249"/>
                  </a:lnTo>
                  <a:lnTo>
                    <a:pt x="964" y="1239"/>
                  </a:lnTo>
                  <a:lnTo>
                    <a:pt x="1003" y="1228"/>
                  </a:lnTo>
                  <a:lnTo>
                    <a:pt x="1051" y="1210"/>
                  </a:lnTo>
                  <a:lnTo>
                    <a:pt x="1101" y="1187"/>
                  </a:lnTo>
                  <a:lnTo>
                    <a:pt x="1131" y="1169"/>
                  </a:lnTo>
                  <a:lnTo>
                    <a:pt x="1155" y="1148"/>
                  </a:lnTo>
                  <a:lnTo>
                    <a:pt x="1181" y="1162"/>
                  </a:lnTo>
                  <a:lnTo>
                    <a:pt x="1217" y="1179"/>
                  </a:lnTo>
                  <a:lnTo>
                    <a:pt x="1250" y="1191"/>
                  </a:lnTo>
                  <a:lnTo>
                    <a:pt x="1282" y="1197"/>
                  </a:lnTo>
                  <a:lnTo>
                    <a:pt x="1318" y="1201"/>
                  </a:lnTo>
                  <a:lnTo>
                    <a:pt x="1350" y="1201"/>
                  </a:lnTo>
                  <a:lnTo>
                    <a:pt x="1393" y="1196"/>
                  </a:lnTo>
                  <a:lnTo>
                    <a:pt x="1434" y="1183"/>
                  </a:lnTo>
                  <a:lnTo>
                    <a:pt x="1470" y="1169"/>
                  </a:lnTo>
                  <a:lnTo>
                    <a:pt x="1506" y="1145"/>
                  </a:lnTo>
                  <a:lnTo>
                    <a:pt x="1540" y="1121"/>
                  </a:lnTo>
                  <a:lnTo>
                    <a:pt x="1587" y="1141"/>
                  </a:lnTo>
                  <a:lnTo>
                    <a:pt x="1629" y="1152"/>
                  </a:lnTo>
                  <a:lnTo>
                    <a:pt x="1666" y="1158"/>
                  </a:lnTo>
                  <a:lnTo>
                    <a:pt x="1719" y="1158"/>
                  </a:lnTo>
                  <a:lnTo>
                    <a:pt x="1774" y="1150"/>
                  </a:lnTo>
                  <a:lnTo>
                    <a:pt x="1838" y="1127"/>
                  </a:lnTo>
                  <a:lnTo>
                    <a:pt x="1893" y="1093"/>
                  </a:lnTo>
                  <a:lnTo>
                    <a:pt x="1940" y="1052"/>
                  </a:lnTo>
                  <a:lnTo>
                    <a:pt x="1985" y="1001"/>
                  </a:lnTo>
                  <a:lnTo>
                    <a:pt x="2010" y="959"/>
                  </a:lnTo>
                  <a:lnTo>
                    <a:pt x="2030" y="916"/>
                  </a:lnTo>
                  <a:lnTo>
                    <a:pt x="2047" y="861"/>
                  </a:lnTo>
                  <a:lnTo>
                    <a:pt x="2058" y="810"/>
                  </a:lnTo>
                  <a:lnTo>
                    <a:pt x="2063" y="751"/>
                  </a:lnTo>
                  <a:lnTo>
                    <a:pt x="2059" y="706"/>
                  </a:lnTo>
                  <a:lnTo>
                    <a:pt x="2049" y="651"/>
                  </a:lnTo>
                  <a:lnTo>
                    <a:pt x="2034" y="598"/>
                  </a:lnTo>
                  <a:lnTo>
                    <a:pt x="2011" y="550"/>
                  </a:lnTo>
                  <a:lnTo>
                    <a:pt x="1983" y="503"/>
                  </a:lnTo>
                  <a:lnTo>
                    <a:pt x="1951" y="464"/>
                  </a:lnTo>
                  <a:lnTo>
                    <a:pt x="1919" y="434"/>
                  </a:lnTo>
                  <a:lnTo>
                    <a:pt x="1887" y="409"/>
                  </a:lnTo>
                  <a:lnTo>
                    <a:pt x="1842" y="381"/>
                  </a:lnTo>
                  <a:lnTo>
                    <a:pt x="1802" y="363"/>
                  </a:lnTo>
                  <a:lnTo>
                    <a:pt x="1765" y="355"/>
                  </a:lnTo>
                  <a:lnTo>
                    <a:pt x="1726" y="348"/>
                  </a:lnTo>
                  <a:lnTo>
                    <a:pt x="1719" y="313"/>
                  </a:lnTo>
                  <a:lnTo>
                    <a:pt x="1705" y="276"/>
                  </a:lnTo>
                  <a:lnTo>
                    <a:pt x="1690" y="243"/>
                  </a:lnTo>
                  <a:lnTo>
                    <a:pt x="1669" y="204"/>
                  </a:lnTo>
                  <a:lnTo>
                    <a:pt x="1644" y="168"/>
                  </a:lnTo>
                  <a:lnTo>
                    <a:pt x="1610" y="130"/>
                  </a:lnTo>
                  <a:lnTo>
                    <a:pt x="1578" y="99"/>
                  </a:lnTo>
                  <a:lnTo>
                    <a:pt x="1541" y="74"/>
                  </a:lnTo>
                  <a:lnTo>
                    <a:pt x="1494" y="45"/>
                  </a:lnTo>
                  <a:lnTo>
                    <a:pt x="1449" y="26"/>
                  </a:lnTo>
                  <a:lnTo>
                    <a:pt x="1403" y="12"/>
                  </a:lnTo>
                  <a:lnTo>
                    <a:pt x="1355" y="4"/>
                  </a:lnTo>
                  <a:lnTo>
                    <a:pt x="1307" y="0"/>
                  </a:lnTo>
                  <a:lnTo>
                    <a:pt x="1254" y="1"/>
                  </a:lnTo>
                  <a:lnTo>
                    <a:pt x="1207" y="8"/>
                  </a:lnTo>
                  <a:lnTo>
                    <a:pt x="1151" y="25"/>
                  </a:lnTo>
                  <a:lnTo>
                    <a:pt x="1091" y="51"/>
                  </a:lnTo>
                  <a:lnTo>
                    <a:pt x="1053" y="74"/>
                  </a:lnTo>
                  <a:lnTo>
                    <a:pt x="1014" y="101"/>
                  </a:lnTo>
                  <a:lnTo>
                    <a:pt x="981" y="134"/>
                  </a:lnTo>
                  <a:lnTo>
                    <a:pt x="952" y="166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0066CC"/>
                </a:gs>
              </a:gsLst>
              <a:lin ang="5400000" scaled="1"/>
            </a:gra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100" dir="16200000" algn="ctr" rotWithShape="0">
                <a:srgbClr val="FFFFFF"/>
              </a:outerShdw>
            </a:effectLst>
          </p:spPr>
          <p:txBody>
            <a:bodyPr tIns="27432" bIns="27432" anchor="ctr">
              <a:spAutoFit/>
            </a:bodyPr>
            <a:lstStyle/>
            <a:p>
              <a:endParaRPr lang="es-PE"/>
            </a:p>
          </p:txBody>
        </p:sp>
      </p:grpSp>
      <p:sp>
        <p:nvSpPr>
          <p:cNvPr id="5316" name="Text Box 196"/>
          <p:cNvSpPr txBox="1">
            <a:spLocks noChangeArrowheads="1"/>
          </p:cNvSpPr>
          <p:nvPr/>
        </p:nvSpPr>
        <p:spPr bwMode="auto">
          <a:xfrm>
            <a:off x="2659063" y="2133600"/>
            <a:ext cx="998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">
                <a:latin typeface="Arial Narrow" pitchFamily="34" charset="0"/>
              </a:rPr>
              <a:t>Redmond</a:t>
            </a:r>
          </a:p>
        </p:txBody>
      </p:sp>
      <p:sp>
        <p:nvSpPr>
          <p:cNvPr id="5317" name="Rectangle 197"/>
          <p:cNvSpPr>
            <a:spLocks noChangeArrowheads="1"/>
          </p:cNvSpPr>
          <p:nvPr/>
        </p:nvSpPr>
        <p:spPr bwMode="auto">
          <a:xfrm>
            <a:off x="2819400" y="4038600"/>
            <a:ext cx="10668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PE"/>
          </a:p>
        </p:txBody>
      </p:sp>
      <p:sp>
        <p:nvSpPr>
          <p:cNvPr id="5318" name="Text Box 198"/>
          <p:cNvSpPr txBox="1">
            <a:spLocks noChangeArrowheads="1"/>
          </p:cNvSpPr>
          <p:nvPr/>
        </p:nvSpPr>
        <p:spPr bwMode="auto">
          <a:xfrm>
            <a:off x="3306763" y="3962400"/>
            <a:ext cx="655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">
                <a:latin typeface="Arial Narrow" pitchFamily="34" charset="0"/>
              </a:rPr>
              <a:t>$1.56</a:t>
            </a:r>
          </a:p>
        </p:txBody>
      </p:sp>
      <p:sp>
        <p:nvSpPr>
          <p:cNvPr id="5319" name="Rectangle 199"/>
          <p:cNvSpPr>
            <a:spLocks noChangeArrowheads="1"/>
          </p:cNvSpPr>
          <p:nvPr/>
        </p:nvSpPr>
        <p:spPr bwMode="auto">
          <a:xfrm>
            <a:off x="2667000" y="4891088"/>
            <a:ext cx="1219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s-PE"/>
          </a:p>
        </p:txBody>
      </p:sp>
      <p:sp>
        <p:nvSpPr>
          <p:cNvPr id="5320" name="Text Box 200"/>
          <p:cNvSpPr txBox="1">
            <a:spLocks noChangeArrowheads="1"/>
          </p:cNvSpPr>
          <p:nvPr/>
        </p:nvSpPr>
        <p:spPr bwMode="auto">
          <a:xfrm>
            <a:off x="2895600" y="48148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s-ES">
                <a:latin typeface="Arial Narrow" pitchFamily="34" charset="0"/>
              </a:rPr>
              <a:t>$1,999.98</a:t>
            </a:r>
          </a:p>
        </p:txBody>
      </p:sp>
      <p:sp>
        <p:nvSpPr>
          <p:cNvPr id="5321" name="Arc 201"/>
          <p:cNvSpPr>
            <a:spLocks/>
          </p:cNvSpPr>
          <p:nvPr/>
        </p:nvSpPr>
        <p:spPr bwMode="auto">
          <a:xfrm flipV="1">
            <a:off x="3906838" y="2286000"/>
            <a:ext cx="2493962" cy="1143000"/>
          </a:xfrm>
          <a:custGeom>
            <a:avLst/>
            <a:gdLst>
              <a:gd name="G0" fmla="+- 16901 0 0"/>
              <a:gd name="G1" fmla="+- 21600 0 0"/>
              <a:gd name="G2" fmla="+- 21600 0 0"/>
              <a:gd name="T0" fmla="*/ 0 w 38149"/>
              <a:gd name="T1" fmla="*/ 8150 h 21600"/>
              <a:gd name="T2" fmla="*/ 38149 w 38149"/>
              <a:gd name="T3" fmla="*/ 17717 h 21600"/>
              <a:gd name="T4" fmla="*/ 16901 w 381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49" h="21600" fill="none" extrusionOk="0">
                <a:moveTo>
                  <a:pt x="-1" y="8149"/>
                </a:moveTo>
                <a:cubicBezTo>
                  <a:pt x="4097" y="3000"/>
                  <a:pt x="10319" y="-1"/>
                  <a:pt x="16901" y="0"/>
                </a:cubicBezTo>
                <a:cubicBezTo>
                  <a:pt x="27332" y="0"/>
                  <a:pt x="36273" y="7455"/>
                  <a:pt x="38149" y="17716"/>
                </a:cubicBezTo>
              </a:path>
              <a:path w="38149" h="21600" stroke="0" extrusionOk="0">
                <a:moveTo>
                  <a:pt x="-1" y="8149"/>
                </a:moveTo>
                <a:cubicBezTo>
                  <a:pt x="4097" y="3000"/>
                  <a:pt x="10319" y="-1"/>
                  <a:pt x="16901" y="0"/>
                </a:cubicBezTo>
                <a:cubicBezTo>
                  <a:pt x="27332" y="0"/>
                  <a:pt x="36273" y="7455"/>
                  <a:pt x="38149" y="17716"/>
                </a:cubicBezTo>
                <a:lnTo>
                  <a:pt x="16901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PE"/>
          </a:p>
        </p:txBody>
      </p:sp>
      <p:sp>
        <p:nvSpPr>
          <p:cNvPr id="5322" name="Arc 202"/>
          <p:cNvSpPr>
            <a:spLocks/>
          </p:cNvSpPr>
          <p:nvPr/>
        </p:nvSpPr>
        <p:spPr bwMode="auto">
          <a:xfrm>
            <a:off x="3798888" y="3962400"/>
            <a:ext cx="2173287" cy="914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70 w 43200"/>
              <a:gd name="T1" fmla="*/ 24302 h 24626"/>
              <a:gd name="T2" fmla="*/ 42987 w 43200"/>
              <a:gd name="T3" fmla="*/ 24626 h 24626"/>
              <a:gd name="T4" fmla="*/ 21600 w 43200"/>
              <a:gd name="T5" fmla="*/ 21600 h 24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626" fill="none" extrusionOk="0">
                <a:moveTo>
                  <a:pt x="169" y="24302"/>
                </a:moveTo>
                <a:cubicBezTo>
                  <a:pt x="56" y="23405"/>
                  <a:pt x="0" y="225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612"/>
                  <a:pt x="43128" y="23623"/>
                  <a:pt x="42986" y="24625"/>
                </a:cubicBezTo>
              </a:path>
              <a:path w="43200" h="24626" stroke="0" extrusionOk="0">
                <a:moveTo>
                  <a:pt x="169" y="24302"/>
                </a:moveTo>
                <a:cubicBezTo>
                  <a:pt x="56" y="23405"/>
                  <a:pt x="0" y="225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612"/>
                  <a:pt x="43128" y="23623"/>
                  <a:pt x="42986" y="24625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PE"/>
          </a:p>
        </p:txBody>
      </p:sp>
      <p:sp>
        <p:nvSpPr>
          <p:cNvPr id="5323" name="Arc 203"/>
          <p:cNvSpPr>
            <a:spLocks/>
          </p:cNvSpPr>
          <p:nvPr/>
        </p:nvSpPr>
        <p:spPr bwMode="auto">
          <a:xfrm>
            <a:off x="3811588" y="3581400"/>
            <a:ext cx="2744787" cy="534988"/>
          </a:xfrm>
          <a:custGeom>
            <a:avLst/>
            <a:gdLst>
              <a:gd name="G0" fmla="+- 21013 0 0"/>
              <a:gd name="G1" fmla="+- 21600 0 0"/>
              <a:gd name="G2" fmla="+- 21600 0 0"/>
              <a:gd name="T0" fmla="*/ 0 w 40635"/>
              <a:gd name="T1" fmla="*/ 16599 h 21600"/>
              <a:gd name="T2" fmla="*/ 40635 w 40635"/>
              <a:gd name="T3" fmla="*/ 12569 h 21600"/>
              <a:gd name="T4" fmla="*/ 21013 w 4063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35" h="21600" fill="none" extrusionOk="0">
                <a:moveTo>
                  <a:pt x="-1" y="16598"/>
                </a:moveTo>
                <a:cubicBezTo>
                  <a:pt x="2315" y="6867"/>
                  <a:pt x="11010" y="-1"/>
                  <a:pt x="21013" y="0"/>
                </a:cubicBezTo>
                <a:cubicBezTo>
                  <a:pt x="29446" y="0"/>
                  <a:pt x="37108" y="4908"/>
                  <a:pt x="40634" y="12569"/>
                </a:cubicBezTo>
              </a:path>
              <a:path w="40635" h="21600" stroke="0" extrusionOk="0">
                <a:moveTo>
                  <a:pt x="-1" y="16598"/>
                </a:moveTo>
                <a:cubicBezTo>
                  <a:pt x="2315" y="6867"/>
                  <a:pt x="11010" y="-1"/>
                  <a:pt x="21013" y="0"/>
                </a:cubicBezTo>
                <a:cubicBezTo>
                  <a:pt x="29446" y="0"/>
                  <a:pt x="37108" y="4908"/>
                  <a:pt x="40634" y="12569"/>
                </a:cubicBezTo>
                <a:lnTo>
                  <a:pt x="21013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PE"/>
          </a:p>
        </p:txBody>
      </p:sp>
      <p:sp>
        <p:nvSpPr>
          <p:cNvPr id="5324" name="AutoShape 204"/>
          <p:cNvSpPr>
            <a:spLocks noChangeArrowheads="1"/>
          </p:cNvSpPr>
          <p:nvPr/>
        </p:nvSpPr>
        <p:spPr bwMode="auto">
          <a:xfrm>
            <a:off x="6781800" y="5410200"/>
            <a:ext cx="19050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s-ES" sz="2000" b="1">
                <a:latin typeface="Arial Narrow" pitchFamily="34" charset="0"/>
              </a:rPr>
              <a:t>Base de datos de</a:t>
            </a:r>
          </a:p>
          <a:p>
            <a:pPr algn="ctr" eaLnBrk="0" hangingPunct="0"/>
            <a:r>
              <a:rPr lang="es-ES" sz="2000" b="1">
                <a:latin typeface="Arial Narrow" pitchFamily="34" charset="0"/>
              </a:rPr>
              <a:t>precios de billetes</a:t>
            </a:r>
          </a:p>
        </p:txBody>
      </p:sp>
      <p:sp>
        <p:nvSpPr>
          <p:cNvPr id="5325" name="AutoShape 205"/>
          <p:cNvSpPr>
            <a:spLocks noChangeArrowheads="1"/>
          </p:cNvSpPr>
          <p:nvPr/>
        </p:nvSpPr>
        <p:spPr bwMode="auto">
          <a:xfrm>
            <a:off x="4724400" y="4876800"/>
            <a:ext cx="19050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s-ES" sz="2000" b="1">
                <a:latin typeface="Arial Narrow" pitchFamily="34" charset="0"/>
              </a:rPr>
              <a:t>Servicio Web XML</a:t>
            </a:r>
          </a:p>
          <a:p>
            <a:pPr algn="ctr" eaLnBrk="0" hangingPunct="0"/>
            <a:r>
              <a:rPr lang="es-ES" sz="2000" b="1">
                <a:latin typeface="Arial Narrow" pitchFamily="34" charset="0"/>
              </a:rPr>
              <a:t>precio del billete</a:t>
            </a:r>
          </a:p>
        </p:txBody>
      </p:sp>
      <p:sp>
        <p:nvSpPr>
          <p:cNvPr id="5326" name="Arc 206"/>
          <p:cNvSpPr>
            <a:spLocks/>
          </p:cNvSpPr>
          <p:nvPr/>
        </p:nvSpPr>
        <p:spPr bwMode="auto">
          <a:xfrm flipV="1">
            <a:off x="6172200" y="5641975"/>
            <a:ext cx="685800" cy="301625"/>
          </a:xfrm>
          <a:custGeom>
            <a:avLst/>
            <a:gdLst>
              <a:gd name="G0" fmla="+- 21600 0 0"/>
              <a:gd name="G1" fmla="+- 21528 0 0"/>
              <a:gd name="G2" fmla="+- 21600 0 0"/>
              <a:gd name="T0" fmla="*/ 1 w 21600"/>
              <a:gd name="T1" fmla="*/ 21777 h 21777"/>
              <a:gd name="T2" fmla="*/ 19832 w 21600"/>
              <a:gd name="T3" fmla="*/ 0 h 21777"/>
              <a:gd name="T4" fmla="*/ 21600 w 21600"/>
              <a:gd name="T5" fmla="*/ 21528 h 2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77" fill="none" extrusionOk="0">
                <a:moveTo>
                  <a:pt x="1" y="21776"/>
                </a:moveTo>
                <a:cubicBezTo>
                  <a:pt x="0" y="21694"/>
                  <a:pt x="0" y="21611"/>
                  <a:pt x="0" y="21528"/>
                </a:cubicBezTo>
                <a:cubicBezTo>
                  <a:pt x="-1" y="10284"/>
                  <a:pt x="8625" y="920"/>
                  <a:pt x="19832" y="0"/>
                </a:cubicBezTo>
              </a:path>
              <a:path w="21600" h="21777" stroke="0" extrusionOk="0">
                <a:moveTo>
                  <a:pt x="1" y="21776"/>
                </a:moveTo>
                <a:cubicBezTo>
                  <a:pt x="0" y="21694"/>
                  <a:pt x="0" y="21611"/>
                  <a:pt x="0" y="21528"/>
                </a:cubicBezTo>
                <a:cubicBezTo>
                  <a:pt x="-1" y="10284"/>
                  <a:pt x="8625" y="920"/>
                  <a:pt x="19832" y="0"/>
                </a:cubicBezTo>
                <a:lnTo>
                  <a:pt x="21600" y="2152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PE"/>
          </a:p>
        </p:txBody>
      </p:sp>
      <p:sp>
        <p:nvSpPr>
          <p:cNvPr id="5327" name="Text Box 207"/>
          <p:cNvSpPr txBox="1">
            <a:spLocks noChangeArrowheads="1"/>
          </p:cNvSpPr>
          <p:nvPr/>
        </p:nvSpPr>
        <p:spPr bwMode="auto">
          <a:xfrm>
            <a:off x="838200" y="1219200"/>
            <a:ext cx="221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s-ES" sz="2200" b="1">
                <a:solidFill>
                  <a:srgbClr val="FFFFFF"/>
                </a:solidFill>
                <a:latin typeface="Arial Narrow" pitchFamily="34" charset="0"/>
              </a:rPr>
              <a:t>Sitio de viajes</a:t>
            </a:r>
          </a:p>
          <a:p>
            <a:pPr eaLnBrk="0" hangingPunct="0"/>
            <a:r>
              <a:rPr lang="es-ES" sz="2200" b="1">
                <a:solidFill>
                  <a:srgbClr val="FFFFFF"/>
                </a:solidFill>
                <a:latin typeface="Arial Narrow" pitchFamily="34" charset="0"/>
              </a:rPr>
              <a:t>Northwind Traders</a:t>
            </a:r>
          </a:p>
        </p:txBody>
      </p:sp>
      <p:sp>
        <p:nvSpPr>
          <p:cNvPr id="208" name="207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CuadroTexto"/>
          <p:cNvSpPr txBox="1">
            <a:spLocks noChangeArrowheads="1"/>
          </p:cNvSpPr>
          <p:nvPr/>
        </p:nvSpPr>
        <p:spPr bwMode="auto">
          <a:xfrm>
            <a:off x="500063" y="214313"/>
            <a:ext cx="807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2400" b="1">
                <a:solidFill>
                  <a:schemeClr val="bg1"/>
                </a:solidFill>
              </a:rPr>
              <a:t>Introducción a Expression Blend</a:t>
            </a:r>
            <a:endParaRPr lang="es-PE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2291" name="Picture 3" descr="bl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27584" y="1556792"/>
            <a:ext cx="7643192" cy="796950"/>
          </a:xfrm>
        </p:spPr>
        <p:txBody>
          <a:bodyPr/>
          <a:lstStyle/>
          <a:p>
            <a:r>
              <a:rPr lang="es-PE" dirty="0" smtClean="0">
                <a:solidFill>
                  <a:srgbClr val="0066CC"/>
                </a:solidFill>
              </a:rPr>
              <a:t>Tema 2: </a:t>
            </a:r>
            <a:r>
              <a:rPr lang="es-ES" dirty="0" smtClean="0">
                <a:solidFill>
                  <a:srgbClr val="0066CC"/>
                </a:solidFill>
              </a:rPr>
              <a:t>Interoperabilidad de los Servicio WEB</a:t>
            </a:r>
            <a:endParaRPr lang="es-PE" dirty="0">
              <a:solidFill>
                <a:srgbClr val="0066CC"/>
              </a:solidFill>
            </a:endParaRPr>
          </a:p>
        </p:txBody>
      </p:sp>
      <p:pic>
        <p:nvPicPr>
          <p:cNvPr id="6" name="5 Imagen" descr="ParaTem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2852936"/>
            <a:ext cx="3657600" cy="2420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6 Flecha curvada hacia la izquierda">
            <a:hlinkClick r:id="rId4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363272" cy="796950"/>
          </a:xfrm>
        </p:spPr>
        <p:txBody>
          <a:bodyPr/>
          <a:lstStyle/>
          <a:p>
            <a:r>
              <a:rPr lang="es-ES" sz="3600" dirty="0" smtClean="0">
                <a:solidFill>
                  <a:srgbClr val="0066CC"/>
                </a:solidFill>
              </a:rPr>
              <a:t>2. Interoperabilidad </a:t>
            </a:r>
            <a:r>
              <a:rPr lang="es-ES" sz="3600" dirty="0">
                <a:solidFill>
                  <a:srgbClr val="0066CC"/>
                </a:solidFill>
              </a:rPr>
              <a:t>de los Servicios Web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s-ES" dirty="0" smtClean="0">
                <a:solidFill>
                  <a:srgbClr val="0066CC"/>
                </a:solidFill>
              </a:rPr>
              <a:t>    La </a:t>
            </a:r>
            <a:r>
              <a:rPr lang="es-ES" dirty="0">
                <a:solidFill>
                  <a:srgbClr val="0066CC"/>
                </a:solidFill>
              </a:rPr>
              <a:t>interoperabilidad se consigue mediante la adopción de estándares abiertos. Las organizaciones OASIS y W3C son los comités responsables de la arquitectura y reglamentación de los servicios Web. Para mejorar la interoperabilidad entre distintas implementaciones de servicios Web se ha creado el organismo WS-I, encargado de desarrollar diversos perfiles para definir de manera más exhaustiva estos estándares.</a:t>
            </a:r>
          </a:p>
        </p:txBody>
      </p:sp>
      <p:sp>
        <p:nvSpPr>
          <p:cNvPr id="4" name="3 Flecha curvada hacia la izquierda">
            <a:hlinkClick r:id="rId2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340768"/>
            <a:ext cx="7643192" cy="796950"/>
          </a:xfrm>
        </p:spPr>
        <p:txBody>
          <a:bodyPr/>
          <a:lstStyle/>
          <a:p>
            <a:r>
              <a:rPr lang="es-ES" sz="3600" dirty="0" smtClean="0">
                <a:solidFill>
                  <a:srgbClr val="0066CC"/>
                </a:solidFill>
              </a:rPr>
              <a:t>2. Interoperabilidad </a:t>
            </a:r>
            <a:r>
              <a:rPr lang="es-ES" sz="3600" dirty="0">
                <a:solidFill>
                  <a:srgbClr val="0066CC"/>
                </a:solidFill>
              </a:rPr>
              <a:t>de los Servicios Web</a:t>
            </a:r>
          </a:p>
        </p:txBody>
      </p:sp>
      <p:pic>
        <p:nvPicPr>
          <p:cNvPr id="39940" name="Picture 4" descr="serviciosWe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7153275" cy="3409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3 Flecha curvada hacia la izquierda">
            <a:hlinkClick r:id="rId3" action="ppaction://hlinksldjump"/>
          </p:cNvPr>
          <p:cNvSpPr/>
          <p:nvPr/>
        </p:nvSpPr>
        <p:spPr>
          <a:xfrm>
            <a:off x="8460432" y="6237312"/>
            <a:ext cx="432048" cy="43204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1221</Words>
  <Application>Microsoft Office PowerPoint</Application>
  <PresentationFormat>Presentación en pantalla (4:3)</PresentationFormat>
  <Paragraphs>114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Arial Narrow</vt:lpstr>
      <vt:lpstr>Calibri</vt:lpstr>
      <vt:lpstr>Verdana</vt:lpstr>
      <vt:lpstr>Tema de Office</vt:lpstr>
      <vt:lpstr>Presentación de PowerPoint</vt:lpstr>
      <vt:lpstr>DESARROLLO DE SOFTWARE III</vt:lpstr>
      <vt:lpstr>Temario </vt:lpstr>
      <vt:lpstr>Tema 1: Concepto de Servicio WEB</vt:lpstr>
      <vt:lpstr>1. Concepto de Servicio Web</vt:lpstr>
      <vt:lpstr>¿Por qué utilizar los Servicios Web XML?</vt:lpstr>
      <vt:lpstr>Tema 2: Interoperabilidad de los Servicio WEB</vt:lpstr>
      <vt:lpstr>2. Interoperabilidad de los Servicios Web</vt:lpstr>
      <vt:lpstr>2. Interoperabilidad de los Servicios Web</vt:lpstr>
      <vt:lpstr>Tema 3. Estándares empleados en los Servicios Web</vt:lpstr>
      <vt:lpstr>3. Estándares empleados en los Servicios Web</vt:lpstr>
      <vt:lpstr>Tema 4: Ventajas y Desventajas de los Servicio WEB</vt:lpstr>
      <vt:lpstr>4.1  Ventajas de los servicios Web </vt:lpstr>
      <vt:lpstr>4.2 Inconvenientes de los Servicios Web </vt:lpstr>
      <vt:lpstr>4.3 Razones para crear Servicios Web </vt:lpstr>
      <vt:lpstr>Tema 5: Creando y consumiendo un Servicio WEB con Visual Studio 2012</vt:lpstr>
      <vt:lpstr>5.1 Crear un Servicio Web</vt:lpstr>
      <vt:lpstr>5.1 Crear un Servicio Web</vt:lpstr>
      <vt:lpstr>5.2 Probar un Servicio Web</vt:lpstr>
      <vt:lpstr>5.2 Probando un Servicio Web</vt:lpstr>
      <vt:lpstr>5.2 Probando un Servicio Web</vt:lpstr>
      <vt:lpstr>5.3 Consumo de un Servicio Web.</vt:lpstr>
      <vt:lpstr>5.3 Usar un Servicio Web</vt:lpstr>
      <vt:lpstr>5.3 Usar un Servicio Web</vt:lpstr>
      <vt:lpstr>5.3 Usar un Servicio Web</vt:lpstr>
      <vt:lpstr>5.3 Usar un Servicio Web</vt:lpstr>
      <vt:lpstr>5.3 Usar un Servicio Web</vt:lpstr>
      <vt:lpstr>Ronda de Preguntas</vt:lpstr>
      <vt:lpstr>LABORATORIO  Realizar junto a su instructor como accedes a WS con acceso a datos con VS 2012 </vt:lpstr>
    </vt:vector>
  </TitlesOfParts>
  <Company>ISIL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San Roman Herrera</dc:creator>
  <cp:lastModifiedBy>Profesor</cp:lastModifiedBy>
  <cp:revision>134</cp:revision>
  <dcterms:created xsi:type="dcterms:W3CDTF">2011-10-04T20:44:00Z</dcterms:created>
  <dcterms:modified xsi:type="dcterms:W3CDTF">2016-04-02T15:27:24Z</dcterms:modified>
</cp:coreProperties>
</file>