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322" r:id="rId3"/>
    <p:sldId id="367" r:id="rId4"/>
    <p:sldId id="347" r:id="rId5"/>
    <p:sldId id="386" r:id="rId6"/>
    <p:sldId id="387" r:id="rId7"/>
    <p:sldId id="388" r:id="rId8"/>
    <p:sldId id="389" r:id="rId9"/>
    <p:sldId id="390" r:id="rId10"/>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3399"/>
    <a:srgbClr val="CC0000"/>
    <a:srgbClr val="D13409"/>
    <a:srgbClr val="0066FF"/>
    <a:srgbClr val="0099FF"/>
    <a:srgbClr val="339933"/>
    <a:srgbClr val="FFC000"/>
    <a:srgbClr val="CC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702" autoAdjust="0"/>
  </p:normalViewPr>
  <p:slideViewPr>
    <p:cSldViewPr>
      <p:cViewPr>
        <p:scale>
          <a:sx n="77" d="100"/>
          <a:sy n="77" d="100"/>
        </p:scale>
        <p:origin x="-954" y="-156"/>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742F4E-3A5C-41E2-BFAE-A7CCAA6E622A}" type="datetimeFigureOut">
              <a:rPr lang="es-PE" smtClean="0"/>
              <a:pPr/>
              <a:t>05/09/2014</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F2F36-BFC8-4695-9447-92610BB2DF96}" type="slidenum">
              <a:rPr lang="es-PE" smtClean="0"/>
              <a:pPr/>
              <a:t>‹Nº›</a:t>
            </a:fld>
            <a:endParaRPr lang="es-PE"/>
          </a:p>
        </p:txBody>
      </p:sp>
    </p:spTree>
    <p:extLst>
      <p:ext uri="{BB962C8B-B14F-4D97-AF65-F5344CB8AC3E}">
        <p14:creationId xmlns:p14="http://schemas.microsoft.com/office/powerpoint/2010/main" val="30230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A008DB17-21AB-4702-833D-15315E3EE516}" type="slidenum">
              <a:rPr lang="en-US"/>
              <a:pPr/>
              <a:t>4</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A008DB17-21AB-4702-833D-15315E3EE516}" type="slidenum">
              <a:rPr lang="en-US"/>
              <a:pPr/>
              <a:t>6</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A008DB17-21AB-4702-833D-15315E3EE516}" type="slidenum">
              <a:rPr lang="en-US"/>
              <a:pPr/>
              <a:t>8</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A008DB17-21AB-4702-833D-15315E3EE516}" type="slidenum">
              <a:rPr lang="en-US"/>
              <a:pPr/>
              <a:t>9</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F8265534-0387-4280-A9C4-0DC87D0ADA3C}" type="datetimeFigureOut">
              <a:rPr lang="es-PE" smtClean="0"/>
              <a:pPr/>
              <a:t>05/09/2014</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B5D2C6F4-7E2B-4103-8D4A-ACF9AE59C800}"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8265534-0387-4280-A9C4-0DC87D0ADA3C}" type="datetimeFigureOut">
              <a:rPr lang="es-PE" smtClean="0"/>
              <a:pPr/>
              <a:t>05/09/2014</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B5D2C6F4-7E2B-4103-8D4A-ACF9AE59C800}" type="slidenum">
              <a:rPr lang="es-PE" smtClean="0"/>
              <a:pPr/>
              <a:t>‹Nº›</a:t>
            </a:fld>
            <a:endParaRPr lang="es-PE"/>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8265534-0387-4280-A9C4-0DC87D0ADA3C}" type="datetimeFigureOut">
              <a:rPr lang="es-PE" smtClean="0"/>
              <a:pPr/>
              <a:t>05/09/2014</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B5D2C6F4-7E2B-4103-8D4A-ACF9AE59C800}" type="slidenum">
              <a:rPr lang="es-PE" smtClean="0"/>
              <a:pPr/>
              <a:t>‹Nº›</a:t>
            </a:fld>
            <a:endParaRPr lang="es-P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2" name="1 Imagen" descr="Fondo_marcacion_ok.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07479"/>
            <a:ext cx="11715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666" b="4843"/>
          <a:stretch/>
        </p:blipFill>
        <p:spPr bwMode="auto">
          <a:xfrm>
            <a:off x="7812360" y="4869160"/>
            <a:ext cx="1296384" cy="194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1 Título"/>
          <p:cNvSpPr>
            <a:spLocks noGrp="1"/>
          </p:cNvSpPr>
          <p:nvPr>
            <p:ph type="title"/>
          </p:nvPr>
        </p:nvSpPr>
        <p:spPr>
          <a:xfrm>
            <a:off x="1259632" y="399802"/>
            <a:ext cx="7643192" cy="796950"/>
          </a:xfrm>
        </p:spPr>
        <p:txBody>
          <a:bodyPr>
            <a:noAutofit/>
          </a:bodyPr>
          <a:lstStyle>
            <a:lvl1pPr>
              <a:lnSpc>
                <a:spcPct val="80000"/>
              </a:lnSpc>
              <a:spcAft>
                <a:spcPts val="0"/>
              </a:spcAft>
              <a:defRPr sz="3400" b="1"/>
            </a:lvl1pPr>
          </a:lstStyle>
          <a:p>
            <a:r>
              <a:rPr lang="es-ES" dirty="0" smtClean="0"/>
              <a:t>Haga clic para modificar el estilo de título del patrón</a:t>
            </a:r>
            <a:endParaRPr lang="es-PE" dirty="0"/>
          </a:p>
        </p:txBody>
      </p:sp>
    </p:spTree>
    <p:extLst>
      <p:ext uri="{BB962C8B-B14F-4D97-AF65-F5344CB8AC3E}">
        <p14:creationId xmlns:p14="http://schemas.microsoft.com/office/powerpoint/2010/main" val="18667445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smtClean="0"/>
              <a:t>Haga clic para modificar el estilo de título del patrón</a:t>
            </a:r>
            <a:endParaRPr lang="es-PE"/>
          </a:p>
        </p:txBody>
      </p:sp>
      <p:sp>
        <p:nvSpPr>
          <p:cNvPr id="3" name="2 Marcador de tabla"/>
          <p:cNvSpPr>
            <a:spLocks noGrp="1"/>
          </p:cNvSpPr>
          <p:nvPr>
            <p:ph type="tbl" idx="1"/>
          </p:nvPr>
        </p:nvSpPr>
        <p:spPr>
          <a:xfrm>
            <a:off x="1182688" y="2017713"/>
            <a:ext cx="7772400" cy="4114800"/>
          </a:xfrm>
        </p:spPr>
        <p:txBody>
          <a:bodyPr/>
          <a:lstStyle/>
          <a:p>
            <a:pPr lvl="0"/>
            <a:endParaRPr lang="es-PE" noProof="0" smtClean="0"/>
          </a:p>
        </p:txBody>
      </p:sp>
      <p:sp>
        <p:nvSpPr>
          <p:cNvPr id="4" name="Rectangle 11"/>
          <p:cNvSpPr>
            <a:spLocks noGrp="1" noChangeArrowheads="1"/>
          </p:cNvSpPr>
          <p:nvPr>
            <p:ph type="dt" sz="half" idx="10"/>
          </p:nvPr>
        </p:nvSpPr>
        <p:spPr/>
        <p:txBody>
          <a:bodyPr/>
          <a:lstStyle>
            <a:lvl1pPr>
              <a:defRPr/>
            </a:lvl1pPr>
          </a:lstStyle>
          <a:p>
            <a:pPr>
              <a:defRPr/>
            </a:pPr>
            <a:fld id="{56B6AA96-572F-40BB-A9C0-7D442ADFFD7A}" type="datetime1">
              <a:rPr lang="en-US"/>
              <a:pPr>
                <a:defRPr/>
              </a:pPr>
              <a:t>9/5/2014</a:t>
            </a:fld>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221AF958-DD60-47B8-A695-C12D30183EB9}" type="slidenum">
              <a:rPr lang="en-US"/>
              <a:pPr>
                <a:defRPr/>
              </a:pPr>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2_Diapositiva de título">
    <p:spTree>
      <p:nvGrpSpPr>
        <p:cNvPr id="1" name=""/>
        <p:cNvGrpSpPr/>
        <p:nvPr/>
      </p:nvGrpSpPr>
      <p:grpSpPr>
        <a:xfrm>
          <a:off x="0" y="0"/>
          <a:ext cx="0" cy="0"/>
          <a:chOff x="0" y="0"/>
          <a:chExt cx="0" cy="0"/>
        </a:xfrm>
      </p:grpSpPr>
      <p:sp>
        <p:nvSpPr>
          <p:cNvPr id="3"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pPr>
              <a:defRPr/>
            </a:pPr>
            <a:endParaRPr lang="es-PE"/>
          </a:p>
        </p:txBody>
      </p:sp>
      <p:sp>
        <p:nvSpPr>
          <p:cNvPr id="4"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pPr algn="l">
              <a:defRPr/>
            </a:pPr>
            <a:endParaRPr lang="es-ES" sz="2000">
              <a:solidFill>
                <a:schemeClr val="bg1"/>
              </a:solidFill>
              <a:effectLst>
                <a:outerShdw blurRad="38100" dist="38100" dir="2700000" algn="tl">
                  <a:srgbClr val="000000"/>
                </a:outerShdw>
              </a:effectLst>
              <a:latin typeface="Arial" charset="0"/>
              <a:cs typeface="Times New Roman" pitchFamily="18" charset="0"/>
            </a:endParaRPr>
          </a:p>
        </p:txBody>
      </p:sp>
      <p:sp>
        <p:nvSpPr>
          <p:cNvPr id="16387"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8265534-0387-4280-A9C4-0DC87D0ADA3C}" type="datetimeFigureOut">
              <a:rPr lang="es-PE" smtClean="0"/>
              <a:pPr/>
              <a:t>05/09/2014</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B5D2C6F4-7E2B-4103-8D4A-ACF9AE59C800}"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8265534-0387-4280-A9C4-0DC87D0ADA3C}" type="datetimeFigureOut">
              <a:rPr lang="es-PE" smtClean="0"/>
              <a:pPr/>
              <a:t>05/09/2014</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B5D2C6F4-7E2B-4103-8D4A-ACF9AE59C800}"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F8265534-0387-4280-A9C4-0DC87D0ADA3C}" type="datetimeFigureOut">
              <a:rPr lang="es-PE" smtClean="0"/>
              <a:pPr/>
              <a:t>05/09/2014</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B5D2C6F4-7E2B-4103-8D4A-ACF9AE59C800}" type="slidenum">
              <a:rPr lang="es-PE" smtClean="0"/>
              <a:pPr/>
              <a:t>‹Nº›</a:t>
            </a:fld>
            <a:endParaRPr lang="es-P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F8265534-0387-4280-A9C4-0DC87D0ADA3C}" type="datetimeFigureOut">
              <a:rPr lang="es-PE" smtClean="0"/>
              <a:pPr/>
              <a:t>05/09/2014</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B5D2C6F4-7E2B-4103-8D4A-ACF9AE59C800}"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F8265534-0387-4280-A9C4-0DC87D0ADA3C}" type="datetimeFigureOut">
              <a:rPr lang="es-PE" smtClean="0"/>
              <a:pPr/>
              <a:t>05/09/2014</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B5D2C6F4-7E2B-4103-8D4A-ACF9AE59C800}"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8265534-0387-4280-A9C4-0DC87D0ADA3C}" type="datetimeFigureOut">
              <a:rPr lang="es-PE" smtClean="0"/>
              <a:pPr/>
              <a:t>05/09/2014</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B5D2C6F4-7E2B-4103-8D4A-ACF9AE59C800}"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8265534-0387-4280-A9C4-0DC87D0ADA3C}" type="datetimeFigureOut">
              <a:rPr lang="es-PE" smtClean="0"/>
              <a:pPr/>
              <a:t>05/09/2014</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B5D2C6F4-7E2B-4103-8D4A-ACF9AE59C800}"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8265534-0387-4280-A9C4-0DC87D0ADA3C}" type="datetimeFigureOut">
              <a:rPr lang="es-PE" smtClean="0"/>
              <a:pPr/>
              <a:t>05/09/2014</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B5D2C6F4-7E2B-4103-8D4A-ACF9AE59C800}"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65534-0387-4280-A9C4-0DC87D0ADA3C}" type="datetimeFigureOut">
              <a:rPr lang="es-PE" smtClean="0"/>
              <a:pPr/>
              <a:t>05/09/2014</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2C6F4-7E2B-4103-8D4A-ACF9AE59C800}"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4" r:id="rId13"/>
    <p:sldLayoutId id="2147483665" r:id="rId14"/>
    <p:sldLayoutId id="2147483666" r:id="rId1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467544" y="1844824"/>
            <a:ext cx="7416824" cy="523220"/>
          </a:xfrm>
          <a:prstGeom prst="rect">
            <a:avLst/>
          </a:prstGeom>
          <a:noFill/>
        </p:spPr>
        <p:txBody>
          <a:bodyPr wrap="square" rtlCol="0">
            <a:spAutoFit/>
          </a:bodyPr>
          <a:lstStyle/>
          <a:p>
            <a:r>
              <a:rPr lang="es-PE" sz="2800" b="1" dirty="0" smtClean="0">
                <a:solidFill>
                  <a:srgbClr val="0094C8"/>
                </a:solidFill>
              </a:rPr>
              <a:t>TITULO</a:t>
            </a:r>
            <a:endParaRPr lang="es-ES" sz="2800" b="1" dirty="0">
              <a:solidFill>
                <a:srgbClr val="0094C8"/>
              </a:solidFill>
            </a:endParaRPr>
          </a:p>
        </p:txBody>
      </p:sp>
      <p:sp>
        <p:nvSpPr>
          <p:cNvPr id="4" name="3 CuadroTexto"/>
          <p:cNvSpPr txBox="1"/>
          <p:nvPr/>
        </p:nvSpPr>
        <p:spPr>
          <a:xfrm>
            <a:off x="0" y="3217038"/>
            <a:ext cx="9144000" cy="1477328"/>
          </a:xfrm>
          <a:prstGeom prst="rect">
            <a:avLst/>
          </a:prstGeom>
          <a:noFill/>
        </p:spPr>
        <p:txBody>
          <a:bodyPr wrap="square" rtlCol="0">
            <a:spAutoFit/>
          </a:bodyPr>
          <a:lstStyle/>
          <a:p>
            <a:pPr algn="ctr"/>
            <a:r>
              <a:rPr lang="es-PE" sz="3600" b="1" dirty="0" smtClean="0">
                <a:solidFill>
                  <a:schemeClr val="bg1"/>
                </a:solidFill>
                <a:effectLst>
                  <a:outerShdw blurRad="38100" dist="38100" dir="2700000" algn="tl">
                    <a:srgbClr val="000000">
                      <a:alpha val="43137"/>
                    </a:srgbClr>
                  </a:outerShdw>
                </a:effectLst>
                <a:latin typeface="Arial Black" pitchFamily="34" charset="0"/>
                <a:cs typeface="Arial" pitchFamily="34" charset="0"/>
              </a:rPr>
              <a:t>Esquema del Proyecto </a:t>
            </a:r>
          </a:p>
          <a:p>
            <a:pPr algn="ctr"/>
            <a:r>
              <a:rPr lang="es-PE" sz="3600" b="1" dirty="0" smtClean="0">
                <a:solidFill>
                  <a:schemeClr val="bg1"/>
                </a:solidFill>
                <a:effectLst>
                  <a:outerShdw blurRad="38100" dist="38100" dir="2700000" algn="tl">
                    <a:srgbClr val="000000">
                      <a:alpha val="43137"/>
                    </a:srgbClr>
                  </a:outerShdw>
                </a:effectLst>
                <a:latin typeface="Arial Black" pitchFamily="34" charset="0"/>
                <a:cs typeface="Arial" pitchFamily="34" charset="0"/>
              </a:rPr>
              <a:t>Desarrollo de Software III</a:t>
            </a:r>
          </a:p>
          <a:p>
            <a:pPr algn="ctr"/>
            <a:endParaRPr lang="es-PE" dirty="0" smtClean="0">
              <a:solidFill>
                <a:schemeClr val="bg1"/>
              </a:solidFill>
              <a:effectLst>
                <a:outerShdw blurRad="38100" dist="38100" dir="2700000" algn="tl">
                  <a:srgbClr val="000000">
                    <a:alpha val="43137"/>
                  </a:srgbClr>
                </a:outerShdw>
              </a:effectLst>
              <a:latin typeface="Arial Black"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6"/>
          <p:cNvSpPr txBox="1">
            <a:spLocks noChangeArrowheads="1"/>
          </p:cNvSpPr>
          <p:nvPr/>
        </p:nvSpPr>
        <p:spPr bwMode="auto">
          <a:xfrm>
            <a:off x="1619672" y="2636912"/>
            <a:ext cx="6624638" cy="2308324"/>
          </a:xfrm>
          <a:prstGeom prst="rect">
            <a:avLst/>
          </a:prstGeom>
          <a:noFill/>
          <a:ln w="9525">
            <a:noFill/>
            <a:miter lim="800000"/>
            <a:headEnd/>
            <a:tailEnd/>
          </a:ln>
        </p:spPr>
        <p:txBody>
          <a:bodyPr>
            <a:spAutoFit/>
          </a:bodyPr>
          <a:lstStyle/>
          <a:p>
            <a:pPr marL="342900" lvl="0" indent="-342900">
              <a:buFont typeface="+mj-lt"/>
              <a:buAutoNum type="arabicPeriod"/>
            </a:pPr>
            <a:r>
              <a:rPr lang="es-ES" sz="2400" b="1" dirty="0" smtClean="0">
                <a:solidFill>
                  <a:srgbClr val="0066CC"/>
                </a:solidFill>
              </a:rPr>
              <a:t>Aplicación WEB ASP </a:t>
            </a:r>
            <a:r>
              <a:rPr lang="es-ES" sz="2400" b="1" dirty="0" err="1" smtClean="0">
                <a:solidFill>
                  <a:srgbClr val="0066CC"/>
                </a:solidFill>
              </a:rPr>
              <a:t>.Net</a:t>
            </a:r>
            <a:r>
              <a:rPr lang="es-ES" sz="2400" b="1" dirty="0" smtClean="0">
                <a:solidFill>
                  <a:srgbClr val="0066CC"/>
                </a:solidFill>
              </a:rPr>
              <a:t> “N” Capas (optimizar la de DSW II)</a:t>
            </a:r>
          </a:p>
          <a:p>
            <a:pPr marL="342900" lvl="0" indent="-342900">
              <a:buFont typeface="+mj-lt"/>
              <a:buAutoNum type="arabicPeriod"/>
            </a:pPr>
            <a:r>
              <a:rPr lang="es-ES" sz="2400" b="1" dirty="0" smtClean="0">
                <a:solidFill>
                  <a:srgbClr val="0066CC"/>
                </a:solidFill>
              </a:rPr>
              <a:t>Creación de Servicios ( de Consulta para toma de decisiones y actualización)</a:t>
            </a:r>
          </a:p>
          <a:p>
            <a:pPr marL="342900" lvl="0" indent="-342900">
              <a:buFont typeface="+mj-lt"/>
              <a:buAutoNum type="arabicPeriod"/>
            </a:pPr>
            <a:r>
              <a:rPr lang="es-ES" sz="2400" b="1" dirty="0" smtClean="0">
                <a:solidFill>
                  <a:srgbClr val="0066CC"/>
                </a:solidFill>
              </a:rPr>
              <a:t>Creación de aplicaciones WEB basadas en el modelo MVC para consumo de los servicios.</a:t>
            </a:r>
          </a:p>
        </p:txBody>
      </p:sp>
      <p:sp>
        <p:nvSpPr>
          <p:cNvPr id="4" name="3 Título"/>
          <p:cNvSpPr>
            <a:spLocks noGrp="1"/>
          </p:cNvSpPr>
          <p:nvPr>
            <p:ph type="title"/>
          </p:nvPr>
        </p:nvSpPr>
        <p:spPr>
          <a:xfrm>
            <a:off x="539552" y="1484784"/>
            <a:ext cx="7643192" cy="796950"/>
          </a:xfrm>
        </p:spPr>
        <p:txBody>
          <a:bodyPr/>
          <a:lstStyle/>
          <a:p>
            <a:r>
              <a:rPr lang="es-PE" dirty="0" smtClean="0">
                <a:solidFill>
                  <a:srgbClr val="0066CC"/>
                </a:solidFill>
              </a:rPr>
              <a:t>Contenido</a:t>
            </a:r>
            <a:endParaRPr lang="es-PE" dirty="0">
              <a:solidFill>
                <a:srgbClr val="0066C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332656"/>
            <a:ext cx="8208912" cy="796950"/>
          </a:xfrm>
        </p:spPr>
        <p:txBody>
          <a:bodyPr/>
          <a:lstStyle/>
          <a:p>
            <a:r>
              <a:rPr lang="es-PE" sz="2800" dirty="0" smtClean="0">
                <a:solidFill>
                  <a:srgbClr val="0066CC"/>
                </a:solidFill>
              </a:rPr>
              <a:t>ESCENARIO DE EJEMPLO 1: “Sistema Académico ” </a:t>
            </a:r>
            <a:br>
              <a:rPr lang="es-PE" sz="2800" dirty="0" smtClean="0">
                <a:solidFill>
                  <a:srgbClr val="0066CC"/>
                </a:solidFill>
              </a:rPr>
            </a:br>
            <a:endParaRPr lang="es-PE" sz="2800" dirty="0">
              <a:solidFill>
                <a:srgbClr val="0066CC"/>
              </a:solidFill>
            </a:endParaRPr>
          </a:p>
        </p:txBody>
      </p:sp>
      <p:sp>
        <p:nvSpPr>
          <p:cNvPr id="4" name="3 Flecha curvada hacia la izquierda">
            <a:hlinkClick r:id="rId2" action="ppaction://hlinksldjump"/>
          </p:cNvPr>
          <p:cNvSpPr/>
          <p:nvPr/>
        </p:nvSpPr>
        <p:spPr>
          <a:xfrm>
            <a:off x="8460432" y="6237312"/>
            <a:ext cx="432048" cy="432048"/>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5" name="4 Rectángulo"/>
          <p:cNvSpPr/>
          <p:nvPr/>
        </p:nvSpPr>
        <p:spPr>
          <a:xfrm>
            <a:off x="1037079" y="1340768"/>
            <a:ext cx="7344816"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loud"/>
          <p:cNvSpPr>
            <a:spLocks noChangeAspect="1" noEditPoints="1" noChangeArrowheads="1"/>
          </p:cNvSpPr>
          <p:nvPr/>
        </p:nvSpPr>
        <p:spPr bwMode="auto">
          <a:xfrm>
            <a:off x="5148064" y="2435259"/>
            <a:ext cx="1872208" cy="4595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r>
              <a:rPr lang="es-PE" dirty="0" smtClean="0"/>
              <a:t>INTERNET</a:t>
            </a:r>
            <a:endParaRPr lang="es-PE" dirty="0"/>
          </a:p>
        </p:txBody>
      </p:sp>
      <p:sp>
        <p:nvSpPr>
          <p:cNvPr id="11" name="10 Rectángulo"/>
          <p:cNvSpPr/>
          <p:nvPr/>
        </p:nvSpPr>
        <p:spPr>
          <a:xfrm>
            <a:off x="1438448" y="1987134"/>
            <a:ext cx="3476274" cy="20162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filecab3"/>
          <p:cNvSpPr>
            <a:spLocks noEditPoints="1" noChangeArrowheads="1"/>
          </p:cNvSpPr>
          <p:nvPr/>
        </p:nvSpPr>
        <p:spPr bwMode="auto">
          <a:xfrm>
            <a:off x="3269050" y="3258488"/>
            <a:ext cx="1512168" cy="452437"/>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8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88" y="0"/>
                </a:moveTo>
                <a:lnTo>
                  <a:pt x="0" y="0"/>
                </a:lnTo>
                <a:lnTo>
                  <a:pt x="0" y="10800"/>
                </a:lnTo>
                <a:lnTo>
                  <a:pt x="0" y="19099"/>
                </a:lnTo>
                <a:lnTo>
                  <a:pt x="8466" y="19099"/>
                </a:lnTo>
                <a:lnTo>
                  <a:pt x="8490" y="19440"/>
                </a:lnTo>
                <a:lnTo>
                  <a:pt x="8537" y="20008"/>
                </a:lnTo>
                <a:lnTo>
                  <a:pt x="8607" y="20349"/>
                </a:lnTo>
                <a:lnTo>
                  <a:pt x="8701" y="20691"/>
                </a:lnTo>
                <a:lnTo>
                  <a:pt x="8842" y="21145"/>
                </a:lnTo>
                <a:lnTo>
                  <a:pt x="9053" y="21373"/>
                </a:lnTo>
                <a:lnTo>
                  <a:pt x="9264" y="21600"/>
                </a:lnTo>
                <a:lnTo>
                  <a:pt x="9545" y="21600"/>
                </a:lnTo>
                <a:lnTo>
                  <a:pt x="10718" y="21600"/>
                </a:lnTo>
                <a:lnTo>
                  <a:pt x="11891" y="21600"/>
                </a:lnTo>
                <a:lnTo>
                  <a:pt x="12266" y="21600"/>
                </a:lnTo>
                <a:lnTo>
                  <a:pt x="12477" y="21429"/>
                </a:lnTo>
                <a:lnTo>
                  <a:pt x="12618" y="21202"/>
                </a:lnTo>
                <a:lnTo>
                  <a:pt x="12758" y="20861"/>
                </a:lnTo>
                <a:lnTo>
                  <a:pt x="12922" y="20349"/>
                </a:lnTo>
                <a:lnTo>
                  <a:pt x="12993" y="19952"/>
                </a:lnTo>
                <a:lnTo>
                  <a:pt x="13016" y="19440"/>
                </a:lnTo>
                <a:lnTo>
                  <a:pt x="13063" y="19099"/>
                </a:lnTo>
                <a:lnTo>
                  <a:pt x="21600" y="19099"/>
                </a:lnTo>
                <a:lnTo>
                  <a:pt x="21600" y="10800"/>
                </a:lnTo>
                <a:lnTo>
                  <a:pt x="21600" y="0"/>
                </a:lnTo>
                <a:lnTo>
                  <a:pt x="10788" y="0"/>
                </a:lnTo>
                <a:close/>
                <a:moveTo>
                  <a:pt x="9053" y="19099"/>
                </a:moveTo>
                <a:lnTo>
                  <a:pt x="9053" y="19440"/>
                </a:lnTo>
                <a:lnTo>
                  <a:pt x="9076" y="19611"/>
                </a:lnTo>
                <a:lnTo>
                  <a:pt x="9123" y="19781"/>
                </a:lnTo>
                <a:lnTo>
                  <a:pt x="9193" y="20008"/>
                </a:lnTo>
                <a:lnTo>
                  <a:pt x="9264" y="20179"/>
                </a:lnTo>
                <a:lnTo>
                  <a:pt x="9334" y="20293"/>
                </a:lnTo>
                <a:lnTo>
                  <a:pt x="9405" y="20349"/>
                </a:lnTo>
                <a:lnTo>
                  <a:pt x="9545" y="20349"/>
                </a:lnTo>
                <a:lnTo>
                  <a:pt x="11891" y="20349"/>
                </a:lnTo>
                <a:lnTo>
                  <a:pt x="12031" y="20349"/>
                </a:lnTo>
                <a:lnTo>
                  <a:pt x="12172" y="20236"/>
                </a:lnTo>
                <a:lnTo>
                  <a:pt x="12266" y="20179"/>
                </a:lnTo>
                <a:lnTo>
                  <a:pt x="12336" y="20008"/>
                </a:lnTo>
                <a:lnTo>
                  <a:pt x="12383" y="19838"/>
                </a:lnTo>
                <a:lnTo>
                  <a:pt x="12430" y="19611"/>
                </a:lnTo>
                <a:lnTo>
                  <a:pt x="12477" y="19440"/>
                </a:lnTo>
                <a:lnTo>
                  <a:pt x="12477" y="19099"/>
                </a:lnTo>
                <a:lnTo>
                  <a:pt x="9053" y="19099"/>
                </a:lnTo>
                <a:close/>
              </a:path>
              <a:path w="21600" h="21600" extrusionOk="0">
                <a:moveTo>
                  <a:pt x="9053" y="19099"/>
                </a:moveTo>
                <a:lnTo>
                  <a:pt x="0" y="19099"/>
                </a:lnTo>
                <a:lnTo>
                  <a:pt x="21600" y="19099"/>
                </a:lnTo>
              </a:path>
            </a:pathLst>
          </a:custGeom>
          <a:solidFill>
            <a:srgbClr val="C0C0C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s-PE" sz="1050" dirty="0" smtClean="0"/>
              <a:t>Librerías de Servicios</a:t>
            </a:r>
            <a:endParaRPr lang="es-PE" sz="1050" dirty="0"/>
          </a:p>
        </p:txBody>
      </p:sp>
      <p:sp>
        <p:nvSpPr>
          <p:cNvPr id="13" name="filecab3"/>
          <p:cNvSpPr>
            <a:spLocks noEditPoints="1" noChangeArrowheads="1"/>
          </p:cNvSpPr>
          <p:nvPr/>
        </p:nvSpPr>
        <p:spPr bwMode="auto">
          <a:xfrm>
            <a:off x="3269050" y="2367563"/>
            <a:ext cx="1446966" cy="452437"/>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8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88" y="0"/>
                </a:moveTo>
                <a:lnTo>
                  <a:pt x="0" y="0"/>
                </a:lnTo>
                <a:lnTo>
                  <a:pt x="0" y="10800"/>
                </a:lnTo>
                <a:lnTo>
                  <a:pt x="0" y="19099"/>
                </a:lnTo>
                <a:lnTo>
                  <a:pt x="8466" y="19099"/>
                </a:lnTo>
                <a:lnTo>
                  <a:pt x="8490" y="19440"/>
                </a:lnTo>
                <a:lnTo>
                  <a:pt x="8537" y="20008"/>
                </a:lnTo>
                <a:lnTo>
                  <a:pt x="8607" y="20349"/>
                </a:lnTo>
                <a:lnTo>
                  <a:pt x="8701" y="20691"/>
                </a:lnTo>
                <a:lnTo>
                  <a:pt x="8842" y="21145"/>
                </a:lnTo>
                <a:lnTo>
                  <a:pt x="9053" y="21373"/>
                </a:lnTo>
                <a:lnTo>
                  <a:pt x="9264" y="21600"/>
                </a:lnTo>
                <a:lnTo>
                  <a:pt x="9545" y="21600"/>
                </a:lnTo>
                <a:lnTo>
                  <a:pt x="10718" y="21600"/>
                </a:lnTo>
                <a:lnTo>
                  <a:pt x="11891" y="21600"/>
                </a:lnTo>
                <a:lnTo>
                  <a:pt x="12266" y="21600"/>
                </a:lnTo>
                <a:lnTo>
                  <a:pt x="12477" y="21429"/>
                </a:lnTo>
                <a:lnTo>
                  <a:pt x="12618" y="21202"/>
                </a:lnTo>
                <a:lnTo>
                  <a:pt x="12758" y="20861"/>
                </a:lnTo>
                <a:lnTo>
                  <a:pt x="12922" y="20349"/>
                </a:lnTo>
                <a:lnTo>
                  <a:pt x="12993" y="19952"/>
                </a:lnTo>
                <a:lnTo>
                  <a:pt x="13016" y="19440"/>
                </a:lnTo>
                <a:lnTo>
                  <a:pt x="13063" y="19099"/>
                </a:lnTo>
                <a:lnTo>
                  <a:pt x="21600" y="19099"/>
                </a:lnTo>
                <a:lnTo>
                  <a:pt x="21600" y="10800"/>
                </a:lnTo>
                <a:lnTo>
                  <a:pt x="21600" y="0"/>
                </a:lnTo>
                <a:lnTo>
                  <a:pt x="10788" y="0"/>
                </a:lnTo>
                <a:close/>
                <a:moveTo>
                  <a:pt x="9053" y="19099"/>
                </a:moveTo>
                <a:lnTo>
                  <a:pt x="9053" y="19440"/>
                </a:lnTo>
                <a:lnTo>
                  <a:pt x="9076" y="19611"/>
                </a:lnTo>
                <a:lnTo>
                  <a:pt x="9123" y="19781"/>
                </a:lnTo>
                <a:lnTo>
                  <a:pt x="9193" y="20008"/>
                </a:lnTo>
                <a:lnTo>
                  <a:pt x="9264" y="20179"/>
                </a:lnTo>
                <a:lnTo>
                  <a:pt x="9334" y="20293"/>
                </a:lnTo>
                <a:lnTo>
                  <a:pt x="9405" y="20349"/>
                </a:lnTo>
                <a:lnTo>
                  <a:pt x="9545" y="20349"/>
                </a:lnTo>
                <a:lnTo>
                  <a:pt x="11891" y="20349"/>
                </a:lnTo>
                <a:lnTo>
                  <a:pt x="12031" y="20349"/>
                </a:lnTo>
                <a:lnTo>
                  <a:pt x="12172" y="20236"/>
                </a:lnTo>
                <a:lnTo>
                  <a:pt x="12266" y="20179"/>
                </a:lnTo>
                <a:lnTo>
                  <a:pt x="12336" y="20008"/>
                </a:lnTo>
                <a:lnTo>
                  <a:pt x="12383" y="19838"/>
                </a:lnTo>
                <a:lnTo>
                  <a:pt x="12430" y="19611"/>
                </a:lnTo>
                <a:lnTo>
                  <a:pt x="12477" y="19440"/>
                </a:lnTo>
                <a:lnTo>
                  <a:pt x="12477" y="19099"/>
                </a:lnTo>
                <a:lnTo>
                  <a:pt x="9053" y="19099"/>
                </a:lnTo>
                <a:close/>
              </a:path>
              <a:path w="21600" h="21600" extrusionOk="0">
                <a:moveTo>
                  <a:pt x="9053" y="19099"/>
                </a:moveTo>
                <a:lnTo>
                  <a:pt x="0" y="19099"/>
                </a:lnTo>
                <a:lnTo>
                  <a:pt x="21600" y="19099"/>
                </a:lnTo>
              </a:path>
            </a:pathLst>
          </a:custGeom>
          <a:solidFill>
            <a:srgbClr val="C0C0C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s-PE" sz="1050" dirty="0" smtClean="0"/>
              <a:t>Aplicación WEB</a:t>
            </a:r>
            <a:endParaRPr lang="es-PE" sz="1050" dirty="0"/>
          </a:p>
        </p:txBody>
      </p:sp>
      <p:sp>
        <p:nvSpPr>
          <p:cNvPr id="14" name="13 Disco magnético"/>
          <p:cNvSpPr/>
          <p:nvPr/>
        </p:nvSpPr>
        <p:spPr>
          <a:xfrm>
            <a:off x="1577313" y="2665642"/>
            <a:ext cx="1080120" cy="688786"/>
          </a:xfrm>
          <a:prstGeom prst="flowChartMagneticDisk">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BD</a:t>
            </a:r>
            <a:endParaRPr lang="es-PE" dirty="0">
              <a:solidFill>
                <a:schemeClr val="tx1"/>
              </a:solidFill>
            </a:endParaRPr>
          </a:p>
        </p:txBody>
      </p:sp>
      <p:sp>
        <p:nvSpPr>
          <p:cNvPr id="15" name="14 CuadroTexto"/>
          <p:cNvSpPr txBox="1"/>
          <p:nvPr/>
        </p:nvSpPr>
        <p:spPr>
          <a:xfrm>
            <a:off x="1378689" y="3705104"/>
            <a:ext cx="1477368" cy="261610"/>
          </a:xfrm>
          <a:prstGeom prst="rect">
            <a:avLst/>
          </a:prstGeom>
          <a:noFill/>
        </p:spPr>
        <p:txBody>
          <a:bodyPr wrap="square" rtlCol="0">
            <a:spAutoFit/>
          </a:bodyPr>
          <a:lstStyle/>
          <a:p>
            <a:r>
              <a:rPr lang="es-PE" sz="1100" b="1" dirty="0" smtClean="0"/>
              <a:t>SERVIDOR WEB “ISIL”</a:t>
            </a:r>
            <a:endParaRPr lang="es-PE" sz="1100" b="1" dirty="0"/>
          </a:p>
        </p:txBody>
      </p:sp>
      <p:sp>
        <p:nvSpPr>
          <p:cNvPr id="16" name="computr2"/>
          <p:cNvSpPr>
            <a:spLocks noEditPoints="1" noChangeArrowheads="1"/>
          </p:cNvSpPr>
          <p:nvPr/>
        </p:nvSpPr>
        <p:spPr bwMode="auto">
          <a:xfrm>
            <a:off x="7380313" y="1475899"/>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17" name="computr2"/>
          <p:cNvSpPr>
            <a:spLocks noEditPoints="1" noChangeArrowheads="1"/>
          </p:cNvSpPr>
          <p:nvPr/>
        </p:nvSpPr>
        <p:spPr bwMode="auto">
          <a:xfrm>
            <a:off x="7380313" y="2220135"/>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18" name="computr2"/>
          <p:cNvSpPr>
            <a:spLocks noEditPoints="1" noChangeArrowheads="1"/>
          </p:cNvSpPr>
          <p:nvPr/>
        </p:nvSpPr>
        <p:spPr bwMode="auto">
          <a:xfrm>
            <a:off x="7386403" y="2931469"/>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cxnSp>
        <p:nvCxnSpPr>
          <p:cNvPr id="21" name="20 Conector recto de flecha"/>
          <p:cNvCxnSpPr/>
          <p:nvPr/>
        </p:nvCxnSpPr>
        <p:spPr>
          <a:xfrm flipV="1">
            <a:off x="2657433" y="2593782"/>
            <a:ext cx="611617" cy="3790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endCxn id="12" idx="2"/>
          </p:cNvCxnSpPr>
          <p:nvPr/>
        </p:nvCxnSpPr>
        <p:spPr>
          <a:xfrm>
            <a:off x="2657433" y="3258488"/>
            <a:ext cx="611617" cy="226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6714463" y="2017042"/>
            <a:ext cx="611617" cy="37905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7" idx="2"/>
            <a:endCxn id="17" idx="4"/>
          </p:cNvCxnSpPr>
          <p:nvPr/>
        </p:nvCxnSpPr>
        <p:spPr>
          <a:xfrm flipV="1">
            <a:off x="7018712" y="2543146"/>
            <a:ext cx="489835" cy="12190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6939241" y="2894840"/>
            <a:ext cx="498998" cy="243335"/>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stCxn id="13" idx="6"/>
          </p:cNvCxnSpPr>
          <p:nvPr/>
        </p:nvCxnSpPr>
        <p:spPr>
          <a:xfrm>
            <a:off x="4716016" y="2593782"/>
            <a:ext cx="576064" cy="357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37 CuadroTexto"/>
          <p:cNvSpPr txBox="1"/>
          <p:nvPr/>
        </p:nvSpPr>
        <p:spPr>
          <a:xfrm>
            <a:off x="1180064" y="1475899"/>
            <a:ext cx="1879767" cy="369332"/>
          </a:xfrm>
          <a:prstGeom prst="rect">
            <a:avLst/>
          </a:prstGeom>
          <a:noFill/>
        </p:spPr>
        <p:txBody>
          <a:bodyPr wrap="square" rtlCol="0">
            <a:spAutoFit/>
          </a:bodyPr>
          <a:lstStyle/>
          <a:p>
            <a:r>
              <a:rPr lang="es-PE" b="1" dirty="0" smtClean="0">
                <a:solidFill>
                  <a:schemeClr val="bg1"/>
                </a:solidFill>
              </a:rPr>
              <a:t>Entorno “ISIL”</a:t>
            </a:r>
            <a:endParaRPr lang="es-PE" b="1" dirty="0">
              <a:solidFill>
                <a:schemeClr val="bg1"/>
              </a:solidFill>
            </a:endParaRPr>
          </a:p>
        </p:txBody>
      </p:sp>
      <p:sp>
        <p:nvSpPr>
          <p:cNvPr id="42" name="Cloud"/>
          <p:cNvSpPr>
            <a:spLocks noChangeAspect="1" noEditPoints="1" noChangeArrowheads="1"/>
          </p:cNvSpPr>
          <p:nvPr/>
        </p:nvSpPr>
        <p:spPr bwMode="auto">
          <a:xfrm>
            <a:off x="5292080" y="2412949"/>
            <a:ext cx="1728192" cy="4595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r>
              <a:rPr lang="es-PE" dirty="0" smtClean="0"/>
              <a:t>INTERNET</a:t>
            </a:r>
            <a:endParaRPr lang="es-PE" dirty="0"/>
          </a:p>
        </p:txBody>
      </p:sp>
      <p:sp>
        <p:nvSpPr>
          <p:cNvPr id="43" name="Cloud"/>
          <p:cNvSpPr>
            <a:spLocks noChangeAspect="1" noEditPoints="1" noChangeArrowheads="1"/>
          </p:cNvSpPr>
          <p:nvPr/>
        </p:nvSpPr>
        <p:spPr bwMode="auto">
          <a:xfrm>
            <a:off x="3643881" y="4653136"/>
            <a:ext cx="2131211" cy="43204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r>
              <a:rPr lang="es-PE" dirty="0" smtClean="0"/>
              <a:t>INTERNET</a:t>
            </a:r>
            <a:endParaRPr lang="es-PE" dirty="0"/>
          </a:p>
        </p:txBody>
      </p:sp>
      <p:cxnSp>
        <p:nvCxnSpPr>
          <p:cNvPr id="45" name="44 Conector recto de flecha"/>
          <p:cNvCxnSpPr/>
          <p:nvPr/>
        </p:nvCxnSpPr>
        <p:spPr>
          <a:xfrm>
            <a:off x="4709486" y="3710925"/>
            <a:ext cx="0" cy="942211"/>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45 Rectángulo"/>
          <p:cNvSpPr/>
          <p:nvPr/>
        </p:nvSpPr>
        <p:spPr>
          <a:xfrm>
            <a:off x="1037079" y="5445224"/>
            <a:ext cx="1374681"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7" name="computr2"/>
          <p:cNvSpPr>
            <a:spLocks noEditPoints="1" noChangeArrowheads="1"/>
          </p:cNvSpPr>
          <p:nvPr/>
        </p:nvSpPr>
        <p:spPr bwMode="auto">
          <a:xfrm>
            <a:off x="1400383" y="5937379"/>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52" name="51 CuadroTexto"/>
          <p:cNvSpPr txBox="1"/>
          <p:nvPr/>
        </p:nvSpPr>
        <p:spPr>
          <a:xfrm>
            <a:off x="1180064" y="5589240"/>
            <a:ext cx="1087680" cy="253916"/>
          </a:xfrm>
          <a:prstGeom prst="rect">
            <a:avLst/>
          </a:prstGeom>
          <a:noFill/>
        </p:spPr>
        <p:txBody>
          <a:bodyPr wrap="square" rtlCol="0">
            <a:spAutoFit/>
          </a:bodyPr>
          <a:lstStyle/>
          <a:p>
            <a:r>
              <a:rPr lang="es-PE" sz="1050" b="1" dirty="0" smtClean="0"/>
              <a:t>EMPRESA “A”</a:t>
            </a:r>
            <a:endParaRPr lang="es-PE" sz="1050" b="1" dirty="0"/>
          </a:p>
        </p:txBody>
      </p:sp>
      <p:sp>
        <p:nvSpPr>
          <p:cNvPr id="53" name="52 Rectángulo"/>
          <p:cNvSpPr/>
          <p:nvPr/>
        </p:nvSpPr>
        <p:spPr>
          <a:xfrm>
            <a:off x="2492753" y="5445224"/>
            <a:ext cx="1374681"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4" name="computr2"/>
          <p:cNvSpPr>
            <a:spLocks noEditPoints="1" noChangeArrowheads="1"/>
          </p:cNvSpPr>
          <p:nvPr/>
        </p:nvSpPr>
        <p:spPr bwMode="auto">
          <a:xfrm>
            <a:off x="2856057" y="5937379"/>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55" name="54 CuadroTexto"/>
          <p:cNvSpPr txBox="1"/>
          <p:nvPr/>
        </p:nvSpPr>
        <p:spPr>
          <a:xfrm>
            <a:off x="2635738" y="5589240"/>
            <a:ext cx="1087680" cy="253916"/>
          </a:xfrm>
          <a:prstGeom prst="rect">
            <a:avLst/>
          </a:prstGeom>
          <a:noFill/>
        </p:spPr>
        <p:txBody>
          <a:bodyPr wrap="square" rtlCol="0">
            <a:spAutoFit/>
          </a:bodyPr>
          <a:lstStyle/>
          <a:p>
            <a:r>
              <a:rPr lang="es-PE" sz="1050" b="1" dirty="0" smtClean="0"/>
              <a:t>EMPRESA “B”</a:t>
            </a:r>
            <a:endParaRPr lang="es-PE" sz="1050" b="1" dirty="0"/>
          </a:p>
        </p:txBody>
      </p:sp>
      <p:sp>
        <p:nvSpPr>
          <p:cNvPr id="56" name="55 Rectángulo"/>
          <p:cNvSpPr/>
          <p:nvPr/>
        </p:nvSpPr>
        <p:spPr>
          <a:xfrm>
            <a:off x="4026033" y="5445223"/>
            <a:ext cx="1374681"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7" name="computr2"/>
          <p:cNvSpPr>
            <a:spLocks noEditPoints="1" noChangeArrowheads="1"/>
          </p:cNvSpPr>
          <p:nvPr/>
        </p:nvSpPr>
        <p:spPr bwMode="auto">
          <a:xfrm>
            <a:off x="4389337" y="5937378"/>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58" name="57 CuadroTexto"/>
          <p:cNvSpPr txBox="1"/>
          <p:nvPr/>
        </p:nvSpPr>
        <p:spPr>
          <a:xfrm>
            <a:off x="4169018" y="5589239"/>
            <a:ext cx="1087680" cy="253916"/>
          </a:xfrm>
          <a:prstGeom prst="rect">
            <a:avLst/>
          </a:prstGeom>
          <a:noFill/>
        </p:spPr>
        <p:txBody>
          <a:bodyPr wrap="square" rtlCol="0">
            <a:spAutoFit/>
          </a:bodyPr>
          <a:lstStyle/>
          <a:p>
            <a:r>
              <a:rPr lang="es-PE" sz="1050" b="1" dirty="0" smtClean="0"/>
              <a:t>EMPRESA “C”</a:t>
            </a:r>
            <a:endParaRPr lang="es-PE" sz="1050" b="1" dirty="0"/>
          </a:p>
        </p:txBody>
      </p:sp>
      <p:sp>
        <p:nvSpPr>
          <p:cNvPr id="59" name="58 Rectángulo"/>
          <p:cNvSpPr/>
          <p:nvPr/>
        </p:nvSpPr>
        <p:spPr>
          <a:xfrm>
            <a:off x="5566122" y="5445223"/>
            <a:ext cx="1374681"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0" name="computr2"/>
          <p:cNvSpPr>
            <a:spLocks noEditPoints="1" noChangeArrowheads="1"/>
          </p:cNvSpPr>
          <p:nvPr/>
        </p:nvSpPr>
        <p:spPr bwMode="auto">
          <a:xfrm>
            <a:off x="5929426" y="5937378"/>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61" name="60 CuadroTexto"/>
          <p:cNvSpPr txBox="1"/>
          <p:nvPr/>
        </p:nvSpPr>
        <p:spPr>
          <a:xfrm>
            <a:off x="5709107" y="5589239"/>
            <a:ext cx="1087680" cy="253916"/>
          </a:xfrm>
          <a:prstGeom prst="rect">
            <a:avLst/>
          </a:prstGeom>
          <a:noFill/>
        </p:spPr>
        <p:txBody>
          <a:bodyPr wrap="square" rtlCol="0">
            <a:spAutoFit/>
          </a:bodyPr>
          <a:lstStyle/>
          <a:p>
            <a:r>
              <a:rPr lang="es-PE" sz="1050" b="1" dirty="0" smtClean="0"/>
              <a:t>EMPRESA “D”</a:t>
            </a:r>
            <a:endParaRPr lang="es-PE" sz="1050" b="1" dirty="0"/>
          </a:p>
        </p:txBody>
      </p:sp>
      <p:sp>
        <p:nvSpPr>
          <p:cNvPr id="62" name="61 Rectángulo"/>
          <p:cNvSpPr/>
          <p:nvPr/>
        </p:nvSpPr>
        <p:spPr>
          <a:xfrm>
            <a:off x="7074935" y="5445224"/>
            <a:ext cx="1374681"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3" name="computr2"/>
          <p:cNvSpPr>
            <a:spLocks noEditPoints="1" noChangeArrowheads="1"/>
          </p:cNvSpPr>
          <p:nvPr/>
        </p:nvSpPr>
        <p:spPr bwMode="auto">
          <a:xfrm>
            <a:off x="7438239" y="5937379"/>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64" name="63 CuadroTexto"/>
          <p:cNvSpPr txBox="1"/>
          <p:nvPr/>
        </p:nvSpPr>
        <p:spPr>
          <a:xfrm>
            <a:off x="7217920" y="5589240"/>
            <a:ext cx="1087680" cy="253916"/>
          </a:xfrm>
          <a:prstGeom prst="rect">
            <a:avLst/>
          </a:prstGeom>
          <a:noFill/>
        </p:spPr>
        <p:txBody>
          <a:bodyPr wrap="square" rtlCol="0">
            <a:spAutoFit/>
          </a:bodyPr>
          <a:lstStyle/>
          <a:p>
            <a:r>
              <a:rPr lang="es-PE" sz="1050" b="1" dirty="0" smtClean="0"/>
              <a:t>EMPRESA “E”</a:t>
            </a:r>
            <a:endParaRPr lang="es-PE" sz="1050" b="1" dirty="0"/>
          </a:p>
        </p:txBody>
      </p:sp>
      <p:cxnSp>
        <p:nvCxnSpPr>
          <p:cNvPr id="66" name="65 Conector recto de flecha"/>
          <p:cNvCxnSpPr/>
          <p:nvPr/>
        </p:nvCxnSpPr>
        <p:spPr>
          <a:xfrm flipV="1">
            <a:off x="2048455" y="4941168"/>
            <a:ext cx="1595426" cy="5040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67 Conector recto de flecha"/>
          <p:cNvCxnSpPr/>
          <p:nvPr/>
        </p:nvCxnSpPr>
        <p:spPr>
          <a:xfrm flipV="1">
            <a:off x="3723418" y="5085184"/>
            <a:ext cx="302615" cy="3600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69 Conector recto de flecha"/>
          <p:cNvCxnSpPr>
            <a:stCxn id="56" idx="0"/>
          </p:cNvCxnSpPr>
          <p:nvPr/>
        </p:nvCxnSpPr>
        <p:spPr>
          <a:xfrm flipH="1" flipV="1">
            <a:off x="4709486" y="5148190"/>
            <a:ext cx="3888" cy="2970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72 Conector recto de flecha"/>
          <p:cNvCxnSpPr>
            <a:stCxn id="59" idx="0"/>
          </p:cNvCxnSpPr>
          <p:nvPr/>
        </p:nvCxnSpPr>
        <p:spPr>
          <a:xfrm flipH="1" flipV="1">
            <a:off x="5709108" y="5085185"/>
            <a:ext cx="544355" cy="3600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74 Conector recto de flecha"/>
          <p:cNvCxnSpPr/>
          <p:nvPr/>
        </p:nvCxnSpPr>
        <p:spPr>
          <a:xfrm flipH="1" flipV="1">
            <a:off x="5929426" y="4941168"/>
            <a:ext cx="1774923" cy="4140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computr2"/>
          <p:cNvSpPr>
            <a:spLocks noEditPoints="1" noChangeArrowheads="1"/>
          </p:cNvSpPr>
          <p:nvPr/>
        </p:nvSpPr>
        <p:spPr bwMode="auto">
          <a:xfrm>
            <a:off x="7386403" y="3666781"/>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cxnSp>
        <p:nvCxnSpPr>
          <p:cNvPr id="8" name="7 Conector recto de flecha"/>
          <p:cNvCxnSpPr/>
          <p:nvPr/>
        </p:nvCxnSpPr>
        <p:spPr>
          <a:xfrm flipH="1" flipV="1">
            <a:off x="6444208" y="2972836"/>
            <a:ext cx="881872" cy="863073"/>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flipH="1">
            <a:off x="4914722" y="2931469"/>
            <a:ext cx="651400" cy="553237"/>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
          <p:cNvSpPr>
            <a:spLocks noGrp="1" noChangeArrowheads="1"/>
          </p:cNvSpPr>
          <p:nvPr>
            <p:ph type="title"/>
          </p:nvPr>
        </p:nvSpPr>
        <p:spPr>
          <a:xfrm>
            <a:off x="467544" y="764704"/>
            <a:ext cx="8064896" cy="796950"/>
          </a:xfrm>
        </p:spPr>
        <p:txBody>
          <a:bodyPr/>
          <a:lstStyle/>
          <a:p>
            <a:r>
              <a:rPr lang="es-ES" sz="3200" dirty="0" smtClean="0">
                <a:solidFill>
                  <a:srgbClr val="0066CC"/>
                </a:solidFill>
              </a:rPr>
              <a:t>Escenario Ejemplo 1: “Sistema Académico”</a:t>
            </a:r>
            <a:endParaRPr lang="es-ES" sz="3200" dirty="0" smtClean="0">
              <a:solidFill>
                <a:srgbClr val="0066CC"/>
              </a:solidFill>
            </a:endParaRPr>
          </a:p>
        </p:txBody>
      </p:sp>
      <p:sp>
        <p:nvSpPr>
          <p:cNvPr id="5123" name="Rectangle 21"/>
          <p:cNvSpPr>
            <a:spLocks noGrp="1" noChangeArrowheads="1"/>
          </p:cNvSpPr>
          <p:nvPr>
            <p:ph type="body" idx="4294967295"/>
          </p:nvPr>
        </p:nvSpPr>
        <p:spPr>
          <a:xfrm>
            <a:off x="395536" y="1628800"/>
            <a:ext cx="8280920" cy="2952328"/>
          </a:xfrm>
        </p:spPr>
        <p:txBody>
          <a:bodyPr>
            <a:noAutofit/>
          </a:bodyPr>
          <a:lstStyle/>
          <a:p>
            <a:pPr algn="just">
              <a:lnSpc>
                <a:spcPct val="80000"/>
              </a:lnSpc>
            </a:pPr>
            <a:r>
              <a:rPr lang="es-ES" sz="2400" b="1" dirty="0" smtClean="0">
                <a:solidFill>
                  <a:srgbClr val="0066CC"/>
                </a:solidFill>
              </a:rPr>
              <a:t>En el entorno ISIL la aplicación WEB puede permitir a profesores , alumnos o administrativos realizar transacciones de actualización y/o consultas desde cualquier punto geográfico con acceso a Internet.</a:t>
            </a:r>
          </a:p>
          <a:p>
            <a:pPr algn="just">
              <a:lnSpc>
                <a:spcPct val="80000"/>
              </a:lnSpc>
            </a:pPr>
            <a:r>
              <a:rPr lang="es-ES" sz="2400" b="1" dirty="0" smtClean="0">
                <a:solidFill>
                  <a:srgbClr val="0066CC"/>
                </a:solidFill>
              </a:rPr>
              <a:t>Así mismo, algunos usuarios del entorno ISIL, puede acceder desde aplicaciones clientes (WEB , Windows o Móviles) a los servicios que el entorno ISIL expone</a:t>
            </a:r>
          </a:p>
          <a:p>
            <a:pPr algn="just">
              <a:lnSpc>
                <a:spcPct val="80000"/>
              </a:lnSpc>
            </a:pPr>
            <a:r>
              <a:rPr lang="es-ES" sz="2400" b="1" dirty="0" smtClean="0">
                <a:solidFill>
                  <a:srgbClr val="0066CC"/>
                </a:solidFill>
              </a:rPr>
              <a:t>Por otro lado pueden existir empresas (externas al entorno ISIL) que requieran información acerca del comportamiento académico de los alumnos ISIL. Por ejemplo instituciones financieras, consultoras informáticas, empresas de publicidad , empresas de recursos humanos, etc. que necesiten saber el potencial de los alumnos de ISIL (notas, perfiles proactivos, experiencias, tercio superior, entre otros datos) pueden consumir desde sus aplicaciones los servicios que el entorno ISIL brinda.</a:t>
            </a:r>
            <a:endParaRPr lang="es-ES" sz="2400" b="1" dirty="0" smtClean="0">
              <a:solidFill>
                <a:srgbClr val="0066CC"/>
              </a:solidFill>
            </a:endParaRPr>
          </a:p>
        </p:txBody>
      </p:sp>
      <p:sp>
        <p:nvSpPr>
          <p:cNvPr id="5" name="4 Flecha curvada hacia la izquierda">
            <a:hlinkClick r:id="rId3" action="ppaction://hlinksldjump"/>
          </p:cNvPr>
          <p:cNvSpPr/>
          <p:nvPr/>
        </p:nvSpPr>
        <p:spPr>
          <a:xfrm>
            <a:off x="8460432" y="6237312"/>
            <a:ext cx="432048" cy="432048"/>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6762" y="759842"/>
            <a:ext cx="8208912" cy="580926"/>
          </a:xfrm>
        </p:spPr>
        <p:txBody>
          <a:bodyPr/>
          <a:lstStyle/>
          <a:p>
            <a:r>
              <a:rPr lang="es-PE" sz="2400" dirty="0" smtClean="0">
                <a:solidFill>
                  <a:srgbClr val="0066CC"/>
                </a:solidFill>
              </a:rPr>
              <a:t>ESCENARIO DE EJEMPLO </a:t>
            </a:r>
            <a:r>
              <a:rPr lang="es-PE" sz="2400" dirty="0" smtClean="0">
                <a:solidFill>
                  <a:srgbClr val="0066CC"/>
                </a:solidFill>
              </a:rPr>
              <a:t>2: </a:t>
            </a:r>
            <a:r>
              <a:rPr lang="es-PE" sz="2400" dirty="0" smtClean="0">
                <a:solidFill>
                  <a:srgbClr val="0066CC"/>
                </a:solidFill>
              </a:rPr>
              <a:t>“Sistema </a:t>
            </a:r>
            <a:r>
              <a:rPr lang="es-PE" sz="2400" dirty="0" smtClean="0">
                <a:solidFill>
                  <a:srgbClr val="0066CC"/>
                </a:solidFill>
              </a:rPr>
              <a:t>de Gestión de Hoteles </a:t>
            </a:r>
            <a:r>
              <a:rPr lang="es-PE" sz="2400" dirty="0" smtClean="0">
                <a:solidFill>
                  <a:srgbClr val="0066CC"/>
                </a:solidFill>
              </a:rPr>
              <a:t>” </a:t>
            </a:r>
            <a:br>
              <a:rPr lang="es-PE" sz="2400" dirty="0" smtClean="0">
                <a:solidFill>
                  <a:srgbClr val="0066CC"/>
                </a:solidFill>
              </a:rPr>
            </a:br>
            <a:endParaRPr lang="es-PE" sz="2400" dirty="0">
              <a:solidFill>
                <a:srgbClr val="0066CC"/>
              </a:solidFill>
            </a:endParaRPr>
          </a:p>
        </p:txBody>
      </p:sp>
      <p:sp>
        <p:nvSpPr>
          <p:cNvPr id="5" name="4 Rectángulo"/>
          <p:cNvSpPr/>
          <p:nvPr/>
        </p:nvSpPr>
        <p:spPr>
          <a:xfrm>
            <a:off x="1037079" y="1340768"/>
            <a:ext cx="7344816"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loud"/>
          <p:cNvSpPr>
            <a:spLocks noChangeAspect="1" noEditPoints="1" noChangeArrowheads="1"/>
          </p:cNvSpPr>
          <p:nvPr/>
        </p:nvSpPr>
        <p:spPr bwMode="auto">
          <a:xfrm>
            <a:off x="5148064" y="2435259"/>
            <a:ext cx="1872208" cy="4595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r>
              <a:rPr lang="es-PE" dirty="0" smtClean="0"/>
              <a:t>INTERNET</a:t>
            </a:r>
            <a:endParaRPr lang="es-PE" dirty="0"/>
          </a:p>
        </p:txBody>
      </p:sp>
      <p:sp>
        <p:nvSpPr>
          <p:cNvPr id="11" name="10 Rectángulo"/>
          <p:cNvSpPr/>
          <p:nvPr/>
        </p:nvSpPr>
        <p:spPr>
          <a:xfrm>
            <a:off x="1438448" y="1987134"/>
            <a:ext cx="3476274" cy="20162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filecab3"/>
          <p:cNvSpPr>
            <a:spLocks noEditPoints="1" noChangeArrowheads="1"/>
          </p:cNvSpPr>
          <p:nvPr/>
        </p:nvSpPr>
        <p:spPr bwMode="auto">
          <a:xfrm>
            <a:off x="3269050" y="3258488"/>
            <a:ext cx="1512168" cy="452437"/>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8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88" y="0"/>
                </a:moveTo>
                <a:lnTo>
                  <a:pt x="0" y="0"/>
                </a:lnTo>
                <a:lnTo>
                  <a:pt x="0" y="10800"/>
                </a:lnTo>
                <a:lnTo>
                  <a:pt x="0" y="19099"/>
                </a:lnTo>
                <a:lnTo>
                  <a:pt x="8466" y="19099"/>
                </a:lnTo>
                <a:lnTo>
                  <a:pt x="8490" y="19440"/>
                </a:lnTo>
                <a:lnTo>
                  <a:pt x="8537" y="20008"/>
                </a:lnTo>
                <a:lnTo>
                  <a:pt x="8607" y="20349"/>
                </a:lnTo>
                <a:lnTo>
                  <a:pt x="8701" y="20691"/>
                </a:lnTo>
                <a:lnTo>
                  <a:pt x="8842" y="21145"/>
                </a:lnTo>
                <a:lnTo>
                  <a:pt x="9053" y="21373"/>
                </a:lnTo>
                <a:lnTo>
                  <a:pt x="9264" y="21600"/>
                </a:lnTo>
                <a:lnTo>
                  <a:pt x="9545" y="21600"/>
                </a:lnTo>
                <a:lnTo>
                  <a:pt x="10718" y="21600"/>
                </a:lnTo>
                <a:lnTo>
                  <a:pt x="11891" y="21600"/>
                </a:lnTo>
                <a:lnTo>
                  <a:pt x="12266" y="21600"/>
                </a:lnTo>
                <a:lnTo>
                  <a:pt x="12477" y="21429"/>
                </a:lnTo>
                <a:lnTo>
                  <a:pt x="12618" y="21202"/>
                </a:lnTo>
                <a:lnTo>
                  <a:pt x="12758" y="20861"/>
                </a:lnTo>
                <a:lnTo>
                  <a:pt x="12922" y="20349"/>
                </a:lnTo>
                <a:lnTo>
                  <a:pt x="12993" y="19952"/>
                </a:lnTo>
                <a:lnTo>
                  <a:pt x="13016" y="19440"/>
                </a:lnTo>
                <a:lnTo>
                  <a:pt x="13063" y="19099"/>
                </a:lnTo>
                <a:lnTo>
                  <a:pt x="21600" y="19099"/>
                </a:lnTo>
                <a:lnTo>
                  <a:pt x="21600" y="10800"/>
                </a:lnTo>
                <a:lnTo>
                  <a:pt x="21600" y="0"/>
                </a:lnTo>
                <a:lnTo>
                  <a:pt x="10788" y="0"/>
                </a:lnTo>
                <a:close/>
                <a:moveTo>
                  <a:pt x="9053" y="19099"/>
                </a:moveTo>
                <a:lnTo>
                  <a:pt x="9053" y="19440"/>
                </a:lnTo>
                <a:lnTo>
                  <a:pt x="9076" y="19611"/>
                </a:lnTo>
                <a:lnTo>
                  <a:pt x="9123" y="19781"/>
                </a:lnTo>
                <a:lnTo>
                  <a:pt x="9193" y="20008"/>
                </a:lnTo>
                <a:lnTo>
                  <a:pt x="9264" y="20179"/>
                </a:lnTo>
                <a:lnTo>
                  <a:pt x="9334" y="20293"/>
                </a:lnTo>
                <a:lnTo>
                  <a:pt x="9405" y="20349"/>
                </a:lnTo>
                <a:lnTo>
                  <a:pt x="9545" y="20349"/>
                </a:lnTo>
                <a:lnTo>
                  <a:pt x="11891" y="20349"/>
                </a:lnTo>
                <a:lnTo>
                  <a:pt x="12031" y="20349"/>
                </a:lnTo>
                <a:lnTo>
                  <a:pt x="12172" y="20236"/>
                </a:lnTo>
                <a:lnTo>
                  <a:pt x="12266" y="20179"/>
                </a:lnTo>
                <a:lnTo>
                  <a:pt x="12336" y="20008"/>
                </a:lnTo>
                <a:lnTo>
                  <a:pt x="12383" y="19838"/>
                </a:lnTo>
                <a:lnTo>
                  <a:pt x="12430" y="19611"/>
                </a:lnTo>
                <a:lnTo>
                  <a:pt x="12477" y="19440"/>
                </a:lnTo>
                <a:lnTo>
                  <a:pt x="12477" y="19099"/>
                </a:lnTo>
                <a:lnTo>
                  <a:pt x="9053" y="19099"/>
                </a:lnTo>
                <a:close/>
              </a:path>
              <a:path w="21600" h="21600" extrusionOk="0">
                <a:moveTo>
                  <a:pt x="9053" y="19099"/>
                </a:moveTo>
                <a:lnTo>
                  <a:pt x="0" y="19099"/>
                </a:lnTo>
                <a:lnTo>
                  <a:pt x="21600" y="19099"/>
                </a:lnTo>
              </a:path>
            </a:pathLst>
          </a:custGeom>
          <a:solidFill>
            <a:srgbClr val="C0C0C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s-PE" sz="1050" dirty="0" smtClean="0"/>
              <a:t>Librerías de Servicios</a:t>
            </a:r>
            <a:endParaRPr lang="es-PE" sz="1050" dirty="0"/>
          </a:p>
        </p:txBody>
      </p:sp>
      <p:sp>
        <p:nvSpPr>
          <p:cNvPr id="13" name="filecab3"/>
          <p:cNvSpPr>
            <a:spLocks noEditPoints="1" noChangeArrowheads="1"/>
          </p:cNvSpPr>
          <p:nvPr/>
        </p:nvSpPr>
        <p:spPr bwMode="auto">
          <a:xfrm>
            <a:off x="3269050" y="2367563"/>
            <a:ext cx="1446966" cy="452437"/>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8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88" y="0"/>
                </a:moveTo>
                <a:lnTo>
                  <a:pt x="0" y="0"/>
                </a:lnTo>
                <a:lnTo>
                  <a:pt x="0" y="10800"/>
                </a:lnTo>
                <a:lnTo>
                  <a:pt x="0" y="19099"/>
                </a:lnTo>
                <a:lnTo>
                  <a:pt x="8466" y="19099"/>
                </a:lnTo>
                <a:lnTo>
                  <a:pt x="8490" y="19440"/>
                </a:lnTo>
                <a:lnTo>
                  <a:pt x="8537" y="20008"/>
                </a:lnTo>
                <a:lnTo>
                  <a:pt x="8607" y="20349"/>
                </a:lnTo>
                <a:lnTo>
                  <a:pt x="8701" y="20691"/>
                </a:lnTo>
                <a:lnTo>
                  <a:pt x="8842" y="21145"/>
                </a:lnTo>
                <a:lnTo>
                  <a:pt x="9053" y="21373"/>
                </a:lnTo>
                <a:lnTo>
                  <a:pt x="9264" y="21600"/>
                </a:lnTo>
                <a:lnTo>
                  <a:pt x="9545" y="21600"/>
                </a:lnTo>
                <a:lnTo>
                  <a:pt x="10718" y="21600"/>
                </a:lnTo>
                <a:lnTo>
                  <a:pt x="11891" y="21600"/>
                </a:lnTo>
                <a:lnTo>
                  <a:pt x="12266" y="21600"/>
                </a:lnTo>
                <a:lnTo>
                  <a:pt x="12477" y="21429"/>
                </a:lnTo>
                <a:lnTo>
                  <a:pt x="12618" y="21202"/>
                </a:lnTo>
                <a:lnTo>
                  <a:pt x="12758" y="20861"/>
                </a:lnTo>
                <a:lnTo>
                  <a:pt x="12922" y="20349"/>
                </a:lnTo>
                <a:lnTo>
                  <a:pt x="12993" y="19952"/>
                </a:lnTo>
                <a:lnTo>
                  <a:pt x="13016" y="19440"/>
                </a:lnTo>
                <a:lnTo>
                  <a:pt x="13063" y="19099"/>
                </a:lnTo>
                <a:lnTo>
                  <a:pt x="21600" y="19099"/>
                </a:lnTo>
                <a:lnTo>
                  <a:pt x="21600" y="10800"/>
                </a:lnTo>
                <a:lnTo>
                  <a:pt x="21600" y="0"/>
                </a:lnTo>
                <a:lnTo>
                  <a:pt x="10788" y="0"/>
                </a:lnTo>
                <a:close/>
                <a:moveTo>
                  <a:pt x="9053" y="19099"/>
                </a:moveTo>
                <a:lnTo>
                  <a:pt x="9053" y="19440"/>
                </a:lnTo>
                <a:lnTo>
                  <a:pt x="9076" y="19611"/>
                </a:lnTo>
                <a:lnTo>
                  <a:pt x="9123" y="19781"/>
                </a:lnTo>
                <a:lnTo>
                  <a:pt x="9193" y="20008"/>
                </a:lnTo>
                <a:lnTo>
                  <a:pt x="9264" y="20179"/>
                </a:lnTo>
                <a:lnTo>
                  <a:pt x="9334" y="20293"/>
                </a:lnTo>
                <a:lnTo>
                  <a:pt x="9405" y="20349"/>
                </a:lnTo>
                <a:lnTo>
                  <a:pt x="9545" y="20349"/>
                </a:lnTo>
                <a:lnTo>
                  <a:pt x="11891" y="20349"/>
                </a:lnTo>
                <a:lnTo>
                  <a:pt x="12031" y="20349"/>
                </a:lnTo>
                <a:lnTo>
                  <a:pt x="12172" y="20236"/>
                </a:lnTo>
                <a:lnTo>
                  <a:pt x="12266" y="20179"/>
                </a:lnTo>
                <a:lnTo>
                  <a:pt x="12336" y="20008"/>
                </a:lnTo>
                <a:lnTo>
                  <a:pt x="12383" y="19838"/>
                </a:lnTo>
                <a:lnTo>
                  <a:pt x="12430" y="19611"/>
                </a:lnTo>
                <a:lnTo>
                  <a:pt x="12477" y="19440"/>
                </a:lnTo>
                <a:lnTo>
                  <a:pt x="12477" y="19099"/>
                </a:lnTo>
                <a:lnTo>
                  <a:pt x="9053" y="19099"/>
                </a:lnTo>
                <a:close/>
              </a:path>
              <a:path w="21600" h="21600" extrusionOk="0">
                <a:moveTo>
                  <a:pt x="9053" y="19099"/>
                </a:moveTo>
                <a:lnTo>
                  <a:pt x="0" y="19099"/>
                </a:lnTo>
                <a:lnTo>
                  <a:pt x="21600" y="19099"/>
                </a:lnTo>
              </a:path>
            </a:pathLst>
          </a:custGeom>
          <a:solidFill>
            <a:srgbClr val="C0C0C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s-PE" sz="1050" dirty="0" smtClean="0"/>
              <a:t>Aplicación WEB</a:t>
            </a:r>
            <a:endParaRPr lang="es-PE" sz="1050" dirty="0"/>
          </a:p>
        </p:txBody>
      </p:sp>
      <p:sp>
        <p:nvSpPr>
          <p:cNvPr id="14" name="13 Disco magnético"/>
          <p:cNvSpPr/>
          <p:nvPr/>
        </p:nvSpPr>
        <p:spPr>
          <a:xfrm>
            <a:off x="1577313" y="2665642"/>
            <a:ext cx="1080120" cy="688786"/>
          </a:xfrm>
          <a:prstGeom prst="flowChartMagneticDisk">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BD</a:t>
            </a:r>
            <a:endParaRPr lang="es-PE" dirty="0">
              <a:solidFill>
                <a:schemeClr val="tx1"/>
              </a:solidFill>
            </a:endParaRPr>
          </a:p>
        </p:txBody>
      </p:sp>
      <p:sp>
        <p:nvSpPr>
          <p:cNvPr id="15" name="14 CuadroTexto"/>
          <p:cNvSpPr txBox="1"/>
          <p:nvPr/>
        </p:nvSpPr>
        <p:spPr>
          <a:xfrm>
            <a:off x="1378689" y="3705104"/>
            <a:ext cx="1801404" cy="261610"/>
          </a:xfrm>
          <a:prstGeom prst="rect">
            <a:avLst/>
          </a:prstGeom>
          <a:noFill/>
        </p:spPr>
        <p:txBody>
          <a:bodyPr wrap="square" rtlCol="0">
            <a:spAutoFit/>
          </a:bodyPr>
          <a:lstStyle/>
          <a:p>
            <a:r>
              <a:rPr lang="es-PE" sz="1100" b="1" dirty="0" smtClean="0"/>
              <a:t>SERVIDOR WEB </a:t>
            </a:r>
            <a:r>
              <a:rPr lang="es-PE" sz="1100" b="1" dirty="0" smtClean="0"/>
              <a:t>“</a:t>
            </a:r>
            <a:r>
              <a:rPr lang="es-PE" sz="1100" b="1" dirty="0" err="1" smtClean="0"/>
              <a:t>Princess</a:t>
            </a:r>
            <a:r>
              <a:rPr lang="es-PE" sz="1100" b="1" dirty="0" smtClean="0"/>
              <a:t>”</a:t>
            </a:r>
            <a:endParaRPr lang="es-PE" sz="1100" b="1" dirty="0"/>
          </a:p>
        </p:txBody>
      </p:sp>
      <p:sp>
        <p:nvSpPr>
          <p:cNvPr id="16" name="computr2"/>
          <p:cNvSpPr>
            <a:spLocks noEditPoints="1" noChangeArrowheads="1"/>
          </p:cNvSpPr>
          <p:nvPr/>
        </p:nvSpPr>
        <p:spPr bwMode="auto">
          <a:xfrm>
            <a:off x="7380313" y="1475899"/>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17" name="computr2"/>
          <p:cNvSpPr>
            <a:spLocks noEditPoints="1" noChangeArrowheads="1"/>
          </p:cNvSpPr>
          <p:nvPr/>
        </p:nvSpPr>
        <p:spPr bwMode="auto">
          <a:xfrm>
            <a:off x="7380313" y="2220135"/>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18" name="computr2"/>
          <p:cNvSpPr>
            <a:spLocks noEditPoints="1" noChangeArrowheads="1"/>
          </p:cNvSpPr>
          <p:nvPr/>
        </p:nvSpPr>
        <p:spPr bwMode="auto">
          <a:xfrm>
            <a:off x="7386403" y="2931469"/>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cxnSp>
        <p:nvCxnSpPr>
          <p:cNvPr id="21" name="20 Conector recto de flecha"/>
          <p:cNvCxnSpPr/>
          <p:nvPr/>
        </p:nvCxnSpPr>
        <p:spPr>
          <a:xfrm flipV="1">
            <a:off x="2657433" y="2593782"/>
            <a:ext cx="611617" cy="3790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endCxn id="12" idx="2"/>
          </p:cNvCxnSpPr>
          <p:nvPr/>
        </p:nvCxnSpPr>
        <p:spPr>
          <a:xfrm>
            <a:off x="2657433" y="3258488"/>
            <a:ext cx="611617" cy="226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6714463" y="2017042"/>
            <a:ext cx="611617" cy="37905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7" idx="2"/>
            <a:endCxn id="17" idx="4"/>
          </p:cNvCxnSpPr>
          <p:nvPr/>
        </p:nvCxnSpPr>
        <p:spPr>
          <a:xfrm flipV="1">
            <a:off x="7018712" y="2543146"/>
            <a:ext cx="489835" cy="12190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6939241" y="2894840"/>
            <a:ext cx="498998" cy="243335"/>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stCxn id="13" idx="6"/>
          </p:cNvCxnSpPr>
          <p:nvPr/>
        </p:nvCxnSpPr>
        <p:spPr>
          <a:xfrm>
            <a:off x="4716016" y="2593782"/>
            <a:ext cx="576064" cy="357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37 CuadroTexto"/>
          <p:cNvSpPr txBox="1"/>
          <p:nvPr/>
        </p:nvSpPr>
        <p:spPr>
          <a:xfrm>
            <a:off x="1180064" y="1475899"/>
            <a:ext cx="4112016" cy="369332"/>
          </a:xfrm>
          <a:prstGeom prst="rect">
            <a:avLst/>
          </a:prstGeom>
          <a:noFill/>
        </p:spPr>
        <p:txBody>
          <a:bodyPr wrap="square" rtlCol="0">
            <a:spAutoFit/>
          </a:bodyPr>
          <a:lstStyle/>
          <a:p>
            <a:r>
              <a:rPr lang="es-PE" b="1" dirty="0" smtClean="0">
                <a:solidFill>
                  <a:schemeClr val="bg1"/>
                </a:solidFill>
              </a:rPr>
              <a:t>Entorno </a:t>
            </a:r>
            <a:r>
              <a:rPr lang="es-PE" b="1" dirty="0" smtClean="0">
                <a:solidFill>
                  <a:schemeClr val="bg1"/>
                </a:solidFill>
              </a:rPr>
              <a:t>“Cadena de Hoteles </a:t>
            </a:r>
            <a:r>
              <a:rPr lang="es-PE" b="1" dirty="0" err="1" smtClean="0">
                <a:solidFill>
                  <a:schemeClr val="bg1"/>
                </a:solidFill>
              </a:rPr>
              <a:t>Princess</a:t>
            </a:r>
            <a:r>
              <a:rPr lang="es-PE" b="1" dirty="0" smtClean="0">
                <a:solidFill>
                  <a:schemeClr val="bg1"/>
                </a:solidFill>
              </a:rPr>
              <a:t>”</a:t>
            </a:r>
            <a:endParaRPr lang="es-PE" b="1" dirty="0">
              <a:solidFill>
                <a:schemeClr val="bg1"/>
              </a:solidFill>
            </a:endParaRPr>
          </a:p>
        </p:txBody>
      </p:sp>
      <p:sp>
        <p:nvSpPr>
          <p:cNvPr id="42" name="Cloud"/>
          <p:cNvSpPr>
            <a:spLocks noChangeAspect="1" noEditPoints="1" noChangeArrowheads="1"/>
          </p:cNvSpPr>
          <p:nvPr/>
        </p:nvSpPr>
        <p:spPr bwMode="auto">
          <a:xfrm>
            <a:off x="5292080" y="2412949"/>
            <a:ext cx="1728192" cy="4595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r>
              <a:rPr lang="es-PE" dirty="0" smtClean="0"/>
              <a:t>INTERNET</a:t>
            </a:r>
            <a:endParaRPr lang="es-PE" dirty="0"/>
          </a:p>
        </p:txBody>
      </p:sp>
      <p:sp>
        <p:nvSpPr>
          <p:cNvPr id="43" name="Cloud"/>
          <p:cNvSpPr>
            <a:spLocks noChangeAspect="1" noEditPoints="1" noChangeArrowheads="1"/>
          </p:cNvSpPr>
          <p:nvPr/>
        </p:nvSpPr>
        <p:spPr bwMode="auto">
          <a:xfrm>
            <a:off x="3643881" y="4653136"/>
            <a:ext cx="2131211" cy="43204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r>
              <a:rPr lang="es-PE" dirty="0" smtClean="0"/>
              <a:t>INTERNET</a:t>
            </a:r>
            <a:endParaRPr lang="es-PE" dirty="0"/>
          </a:p>
        </p:txBody>
      </p:sp>
      <p:cxnSp>
        <p:nvCxnSpPr>
          <p:cNvPr id="45" name="44 Conector recto de flecha"/>
          <p:cNvCxnSpPr/>
          <p:nvPr/>
        </p:nvCxnSpPr>
        <p:spPr>
          <a:xfrm>
            <a:off x="4709486" y="3710925"/>
            <a:ext cx="0" cy="942211"/>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45 Rectángulo"/>
          <p:cNvSpPr/>
          <p:nvPr/>
        </p:nvSpPr>
        <p:spPr>
          <a:xfrm>
            <a:off x="1037079" y="5445224"/>
            <a:ext cx="1374681"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7" name="computr2"/>
          <p:cNvSpPr>
            <a:spLocks noEditPoints="1" noChangeArrowheads="1"/>
          </p:cNvSpPr>
          <p:nvPr/>
        </p:nvSpPr>
        <p:spPr bwMode="auto">
          <a:xfrm>
            <a:off x="1400383" y="5937379"/>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52" name="51 CuadroTexto"/>
          <p:cNvSpPr txBox="1"/>
          <p:nvPr/>
        </p:nvSpPr>
        <p:spPr>
          <a:xfrm>
            <a:off x="1180064" y="5589240"/>
            <a:ext cx="1087680" cy="253916"/>
          </a:xfrm>
          <a:prstGeom prst="rect">
            <a:avLst/>
          </a:prstGeom>
          <a:noFill/>
        </p:spPr>
        <p:txBody>
          <a:bodyPr wrap="square" rtlCol="0">
            <a:spAutoFit/>
          </a:bodyPr>
          <a:lstStyle/>
          <a:p>
            <a:r>
              <a:rPr lang="es-PE" sz="1050" b="1" dirty="0" smtClean="0"/>
              <a:t>EMPRESA “A”</a:t>
            </a:r>
            <a:endParaRPr lang="es-PE" sz="1050" b="1" dirty="0"/>
          </a:p>
        </p:txBody>
      </p:sp>
      <p:sp>
        <p:nvSpPr>
          <p:cNvPr id="53" name="52 Rectángulo"/>
          <p:cNvSpPr/>
          <p:nvPr/>
        </p:nvSpPr>
        <p:spPr>
          <a:xfrm>
            <a:off x="2492753" y="5445224"/>
            <a:ext cx="1374681"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4" name="computr2"/>
          <p:cNvSpPr>
            <a:spLocks noEditPoints="1" noChangeArrowheads="1"/>
          </p:cNvSpPr>
          <p:nvPr/>
        </p:nvSpPr>
        <p:spPr bwMode="auto">
          <a:xfrm>
            <a:off x="2856057" y="5937379"/>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55" name="54 CuadroTexto"/>
          <p:cNvSpPr txBox="1"/>
          <p:nvPr/>
        </p:nvSpPr>
        <p:spPr>
          <a:xfrm>
            <a:off x="2635738" y="5589240"/>
            <a:ext cx="1087680" cy="253916"/>
          </a:xfrm>
          <a:prstGeom prst="rect">
            <a:avLst/>
          </a:prstGeom>
          <a:noFill/>
        </p:spPr>
        <p:txBody>
          <a:bodyPr wrap="square" rtlCol="0">
            <a:spAutoFit/>
          </a:bodyPr>
          <a:lstStyle/>
          <a:p>
            <a:r>
              <a:rPr lang="es-PE" sz="1050" b="1" dirty="0" smtClean="0"/>
              <a:t>EMPRESA “B”</a:t>
            </a:r>
            <a:endParaRPr lang="es-PE" sz="1050" b="1" dirty="0"/>
          </a:p>
        </p:txBody>
      </p:sp>
      <p:sp>
        <p:nvSpPr>
          <p:cNvPr id="56" name="55 Rectángulo"/>
          <p:cNvSpPr/>
          <p:nvPr/>
        </p:nvSpPr>
        <p:spPr>
          <a:xfrm>
            <a:off x="4026033" y="5445223"/>
            <a:ext cx="1374681"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7" name="computr2"/>
          <p:cNvSpPr>
            <a:spLocks noEditPoints="1" noChangeArrowheads="1"/>
          </p:cNvSpPr>
          <p:nvPr/>
        </p:nvSpPr>
        <p:spPr bwMode="auto">
          <a:xfrm>
            <a:off x="4389337" y="5937378"/>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58" name="57 CuadroTexto"/>
          <p:cNvSpPr txBox="1"/>
          <p:nvPr/>
        </p:nvSpPr>
        <p:spPr>
          <a:xfrm>
            <a:off x="4169018" y="5589239"/>
            <a:ext cx="1087680" cy="253916"/>
          </a:xfrm>
          <a:prstGeom prst="rect">
            <a:avLst/>
          </a:prstGeom>
          <a:noFill/>
        </p:spPr>
        <p:txBody>
          <a:bodyPr wrap="square" rtlCol="0">
            <a:spAutoFit/>
          </a:bodyPr>
          <a:lstStyle/>
          <a:p>
            <a:r>
              <a:rPr lang="es-PE" sz="1050" b="1" dirty="0" smtClean="0"/>
              <a:t>EMPRESA “C”</a:t>
            </a:r>
            <a:endParaRPr lang="es-PE" sz="1050" b="1" dirty="0"/>
          </a:p>
        </p:txBody>
      </p:sp>
      <p:sp>
        <p:nvSpPr>
          <p:cNvPr id="59" name="58 Rectángulo"/>
          <p:cNvSpPr/>
          <p:nvPr/>
        </p:nvSpPr>
        <p:spPr>
          <a:xfrm>
            <a:off x="5566122" y="5445223"/>
            <a:ext cx="1374681"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0" name="computr2"/>
          <p:cNvSpPr>
            <a:spLocks noEditPoints="1" noChangeArrowheads="1"/>
          </p:cNvSpPr>
          <p:nvPr/>
        </p:nvSpPr>
        <p:spPr bwMode="auto">
          <a:xfrm>
            <a:off x="5929426" y="5937378"/>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61" name="60 CuadroTexto"/>
          <p:cNvSpPr txBox="1"/>
          <p:nvPr/>
        </p:nvSpPr>
        <p:spPr>
          <a:xfrm>
            <a:off x="5709107" y="5589239"/>
            <a:ext cx="1087680" cy="253916"/>
          </a:xfrm>
          <a:prstGeom prst="rect">
            <a:avLst/>
          </a:prstGeom>
          <a:noFill/>
        </p:spPr>
        <p:txBody>
          <a:bodyPr wrap="square" rtlCol="0">
            <a:spAutoFit/>
          </a:bodyPr>
          <a:lstStyle/>
          <a:p>
            <a:r>
              <a:rPr lang="es-PE" sz="1050" b="1" dirty="0" smtClean="0"/>
              <a:t>EMPRESA “D”</a:t>
            </a:r>
            <a:endParaRPr lang="es-PE" sz="1050" b="1" dirty="0"/>
          </a:p>
        </p:txBody>
      </p:sp>
      <p:sp>
        <p:nvSpPr>
          <p:cNvPr id="62" name="61 Rectángulo"/>
          <p:cNvSpPr/>
          <p:nvPr/>
        </p:nvSpPr>
        <p:spPr>
          <a:xfrm>
            <a:off x="7074935" y="5445224"/>
            <a:ext cx="1374681"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3" name="computr2"/>
          <p:cNvSpPr>
            <a:spLocks noEditPoints="1" noChangeArrowheads="1"/>
          </p:cNvSpPr>
          <p:nvPr/>
        </p:nvSpPr>
        <p:spPr bwMode="auto">
          <a:xfrm>
            <a:off x="7438239" y="5937379"/>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64" name="63 CuadroTexto"/>
          <p:cNvSpPr txBox="1"/>
          <p:nvPr/>
        </p:nvSpPr>
        <p:spPr>
          <a:xfrm>
            <a:off x="7217920" y="5589240"/>
            <a:ext cx="1087680" cy="253916"/>
          </a:xfrm>
          <a:prstGeom prst="rect">
            <a:avLst/>
          </a:prstGeom>
          <a:noFill/>
        </p:spPr>
        <p:txBody>
          <a:bodyPr wrap="square" rtlCol="0">
            <a:spAutoFit/>
          </a:bodyPr>
          <a:lstStyle/>
          <a:p>
            <a:r>
              <a:rPr lang="es-PE" sz="1050" b="1" dirty="0" smtClean="0"/>
              <a:t>EMPRESA “E”</a:t>
            </a:r>
            <a:endParaRPr lang="es-PE" sz="1050" b="1" dirty="0"/>
          </a:p>
        </p:txBody>
      </p:sp>
      <p:cxnSp>
        <p:nvCxnSpPr>
          <p:cNvPr id="66" name="65 Conector recto de flecha"/>
          <p:cNvCxnSpPr/>
          <p:nvPr/>
        </p:nvCxnSpPr>
        <p:spPr>
          <a:xfrm flipV="1">
            <a:off x="2048455" y="4941168"/>
            <a:ext cx="1595426" cy="5040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67 Conector recto de flecha"/>
          <p:cNvCxnSpPr/>
          <p:nvPr/>
        </p:nvCxnSpPr>
        <p:spPr>
          <a:xfrm flipV="1">
            <a:off x="3723418" y="5085184"/>
            <a:ext cx="302615" cy="3600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69 Conector recto de flecha"/>
          <p:cNvCxnSpPr>
            <a:stCxn id="56" idx="0"/>
          </p:cNvCxnSpPr>
          <p:nvPr/>
        </p:nvCxnSpPr>
        <p:spPr>
          <a:xfrm flipH="1" flipV="1">
            <a:off x="4709486" y="5148190"/>
            <a:ext cx="3888" cy="2970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72 Conector recto de flecha"/>
          <p:cNvCxnSpPr>
            <a:stCxn id="59" idx="0"/>
          </p:cNvCxnSpPr>
          <p:nvPr/>
        </p:nvCxnSpPr>
        <p:spPr>
          <a:xfrm flipH="1" flipV="1">
            <a:off x="5709108" y="5085185"/>
            <a:ext cx="544355" cy="3600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74 Conector recto de flecha"/>
          <p:cNvCxnSpPr/>
          <p:nvPr/>
        </p:nvCxnSpPr>
        <p:spPr>
          <a:xfrm flipH="1" flipV="1">
            <a:off x="5929426" y="4941168"/>
            <a:ext cx="1774923" cy="4140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computr2"/>
          <p:cNvSpPr>
            <a:spLocks noEditPoints="1" noChangeArrowheads="1"/>
          </p:cNvSpPr>
          <p:nvPr/>
        </p:nvSpPr>
        <p:spPr bwMode="auto">
          <a:xfrm>
            <a:off x="7386403" y="3666781"/>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cxnSp>
        <p:nvCxnSpPr>
          <p:cNvPr id="8" name="7 Conector recto de flecha"/>
          <p:cNvCxnSpPr/>
          <p:nvPr/>
        </p:nvCxnSpPr>
        <p:spPr>
          <a:xfrm flipH="1" flipV="1">
            <a:off x="6444208" y="2972836"/>
            <a:ext cx="881872" cy="863073"/>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flipH="1">
            <a:off x="4914722" y="2931469"/>
            <a:ext cx="651400" cy="553237"/>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985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
          <p:cNvSpPr>
            <a:spLocks noGrp="1" noChangeArrowheads="1"/>
          </p:cNvSpPr>
          <p:nvPr>
            <p:ph type="title"/>
          </p:nvPr>
        </p:nvSpPr>
        <p:spPr>
          <a:xfrm>
            <a:off x="323528" y="764704"/>
            <a:ext cx="8352928" cy="796950"/>
          </a:xfrm>
        </p:spPr>
        <p:txBody>
          <a:bodyPr/>
          <a:lstStyle/>
          <a:p>
            <a:r>
              <a:rPr lang="es-ES" sz="2800" dirty="0" smtClean="0">
                <a:solidFill>
                  <a:srgbClr val="0066CC"/>
                </a:solidFill>
              </a:rPr>
              <a:t>Escenario Ejemplo 2: “Sistema de Gestión Hotelera”</a:t>
            </a:r>
            <a:endParaRPr lang="es-ES" sz="2800" dirty="0" smtClean="0">
              <a:solidFill>
                <a:srgbClr val="0066CC"/>
              </a:solidFill>
            </a:endParaRPr>
          </a:p>
        </p:txBody>
      </p:sp>
      <p:sp>
        <p:nvSpPr>
          <p:cNvPr id="5123" name="Rectangle 21"/>
          <p:cNvSpPr>
            <a:spLocks noGrp="1" noChangeArrowheads="1"/>
          </p:cNvSpPr>
          <p:nvPr>
            <p:ph type="body" idx="4294967295"/>
          </p:nvPr>
        </p:nvSpPr>
        <p:spPr>
          <a:xfrm>
            <a:off x="395536" y="1628800"/>
            <a:ext cx="8280920" cy="2952328"/>
          </a:xfrm>
        </p:spPr>
        <p:txBody>
          <a:bodyPr>
            <a:noAutofit/>
          </a:bodyPr>
          <a:lstStyle/>
          <a:p>
            <a:pPr algn="just">
              <a:lnSpc>
                <a:spcPct val="80000"/>
              </a:lnSpc>
            </a:pPr>
            <a:r>
              <a:rPr lang="es-ES" sz="2400" b="1" dirty="0" smtClean="0">
                <a:solidFill>
                  <a:srgbClr val="0066CC"/>
                </a:solidFill>
              </a:rPr>
              <a:t>En el entorno de la cadena de hoteles “</a:t>
            </a:r>
            <a:r>
              <a:rPr lang="es-ES" sz="2400" b="1" dirty="0" err="1" smtClean="0">
                <a:solidFill>
                  <a:srgbClr val="0066CC"/>
                </a:solidFill>
              </a:rPr>
              <a:t>Princess</a:t>
            </a:r>
            <a:r>
              <a:rPr lang="es-ES" sz="2400" b="1" dirty="0" smtClean="0">
                <a:solidFill>
                  <a:srgbClr val="0066CC"/>
                </a:solidFill>
              </a:rPr>
              <a:t>” la aplicación WEB puede permitir a los empleados, huéspedes y funcionarios del hotel realizar transacciones de actualización y/o consultas desde cualquier punto geográfico con acceso a Internet.</a:t>
            </a:r>
          </a:p>
          <a:p>
            <a:pPr algn="just">
              <a:lnSpc>
                <a:spcPct val="80000"/>
              </a:lnSpc>
            </a:pPr>
            <a:r>
              <a:rPr lang="es-ES" sz="2400" b="1" dirty="0" smtClean="0">
                <a:solidFill>
                  <a:srgbClr val="0066CC"/>
                </a:solidFill>
              </a:rPr>
              <a:t>Así mismo, algunos usuarios del entorno de la cadena hotelera , puede acceder desde aplicaciones clientes (WEB , Windows o Móviles) a los servicios que el entorno de la cadena de hoteles expone.</a:t>
            </a:r>
          </a:p>
          <a:p>
            <a:pPr algn="just">
              <a:lnSpc>
                <a:spcPct val="80000"/>
              </a:lnSpc>
            </a:pPr>
            <a:r>
              <a:rPr lang="es-ES" sz="2400" b="1" dirty="0" smtClean="0">
                <a:solidFill>
                  <a:srgbClr val="0066CC"/>
                </a:solidFill>
              </a:rPr>
              <a:t>Por otro lado pueden existir empresas (externas al entorno de la cadena hotelera) que requieran información acerca de la disponibilidad y características de los hoteles de la cadena . Por ejemplo agencias de viajes, centros turísticos, entidades publicas desde sus propias aplicaciones pueden acceder a los servicios informáticos que la cadena hotelera brinda.</a:t>
            </a:r>
            <a:endParaRPr lang="es-ES" sz="2400" b="1" dirty="0" smtClean="0">
              <a:solidFill>
                <a:srgbClr val="0066CC"/>
              </a:solidFill>
            </a:endParaRPr>
          </a:p>
        </p:txBody>
      </p:sp>
    </p:spTree>
    <p:extLst>
      <p:ext uri="{BB962C8B-B14F-4D97-AF65-F5344CB8AC3E}">
        <p14:creationId xmlns:p14="http://schemas.microsoft.com/office/powerpoint/2010/main" val="2295292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894973"/>
            <a:ext cx="8568952" cy="580926"/>
          </a:xfrm>
        </p:spPr>
        <p:txBody>
          <a:bodyPr/>
          <a:lstStyle/>
          <a:p>
            <a:r>
              <a:rPr lang="es-PE" sz="2400" dirty="0" smtClean="0">
                <a:solidFill>
                  <a:srgbClr val="0066CC"/>
                </a:solidFill>
              </a:rPr>
              <a:t>ESCENARIO DE EJEMPLO </a:t>
            </a:r>
            <a:r>
              <a:rPr lang="es-PE" sz="2400" dirty="0" smtClean="0">
                <a:solidFill>
                  <a:srgbClr val="0066CC"/>
                </a:solidFill>
              </a:rPr>
              <a:t>3: </a:t>
            </a:r>
            <a:r>
              <a:rPr lang="es-PE" sz="2400" dirty="0" smtClean="0">
                <a:solidFill>
                  <a:srgbClr val="0066CC"/>
                </a:solidFill>
              </a:rPr>
              <a:t>“Sistema </a:t>
            </a:r>
            <a:r>
              <a:rPr lang="es-PE" sz="2400" dirty="0" smtClean="0">
                <a:solidFill>
                  <a:srgbClr val="0066CC"/>
                </a:solidFill>
              </a:rPr>
              <a:t>de Gestión de Centros de Salud </a:t>
            </a:r>
            <a:r>
              <a:rPr lang="es-PE" sz="2400" dirty="0" smtClean="0">
                <a:solidFill>
                  <a:srgbClr val="0066CC"/>
                </a:solidFill>
              </a:rPr>
              <a:t>” </a:t>
            </a:r>
            <a:br>
              <a:rPr lang="es-PE" sz="2400" dirty="0" smtClean="0">
                <a:solidFill>
                  <a:srgbClr val="0066CC"/>
                </a:solidFill>
              </a:rPr>
            </a:br>
            <a:endParaRPr lang="es-PE" sz="2400" dirty="0">
              <a:solidFill>
                <a:srgbClr val="0066CC"/>
              </a:solidFill>
            </a:endParaRPr>
          </a:p>
        </p:txBody>
      </p:sp>
      <p:sp>
        <p:nvSpPr>
          <p:cNvPr id="5" name="4 Rectángulo"/>
          <p:cNvSpPr/>
          <p:nvPr/>
        </p:nvSpPr>
        <p:spPr>
          <a:xfrm>
            <a:off x="1037079" y="1340768"/>
            <a:ext cx="7344816"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loud"/>
          <p:cNvSpPr>
            <a:spLocks noChangeAspect="1" noEditPoints="1" noChangeArrowheads="1"/>
          </p:cNvSpPr>
          <p:nvPr/>
        </p:nvSpPr>
        <p:spPr bwMode="auto">
          <a:xfrm>
            <a:off x="5148064" y="2435259"/>
            <a:ext cx="1872208" cy="4595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r>
              <a:rPr lang="es-PE" dirty="0" smtClean="0"/>
              <a:t>INTERNET</a:t>
            </a:r>
            <a:endParaRPr lang="es-PE" dirty="0"/>
          </a:p>
        </p:txBody>
      </p:sp>
      <p:sp>
        <p:nvSpPr>
          <p:cNvPr id="11" name="10 Rectángulo"/>
          <p:cNvSpPr/>
          <p:nvPr/>
        </p:nvSpPr>
        <p:spPr>
          <a:xfrm>
            <a:off x="1438448" y="1987134"/>
            <a:ext cx="3476274" cy="20162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filecab3"/>
          <p:cNvSpPr>
            <a:spLocks noEditPoints="1" noChangeArrowheads="1"/>
          </p:cNvSpPr>
          <p:nvPr/>
        </p:nvSpPr>
        <p:spPr bwMode="auto">
          <a:xfrm>
            <a:off x="3269050" y="3258488"/>
            <a:ext cx="1512168" cy="452437"/>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8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88" y="0"/>
                </a:moveTo>
                <a:lnTo>
                  <a:pt x="0" y="0"/>
                </a:lnTo>
                <a:lnTo>
                  <a:pt x="0" y="10800"/>
                </a:lnTo>
                <a:lnTo>
                  <a:pt x="0" y="19099"/>
                </a:lnTo>
                <a:lnTo>
                  <a:pt x="8466" y="19099"/>
                </a:lnTo>
                <a:lnTo>
                  <a:pt x="8490" y="19440"/>
                </a:lnTo>
                <a:lnTo>
                  <a:pt x="8537" y="20008"/>
                </a:lnTo>
                <a:lnTo>
                  <a:pt x="8607" y="20349"/>
                </a:lnTo>
                <a:lnTo>
                  <a:pt x="8701" y="20691"/>
                </a:lnTo>
                <a:lnTo>
                  <a:pt x="8842" y="21145"/>
                </a:lnTo>
                <a:lnTo>
                  <a:pt x="9053" y="21373"/>
                </a:lnTo>
                <a:lnTo>
                  <a:pt x="9264" y="21600"/>
                </a:lnTo>
                <a:lnTo>
                  <a:pt x="9545" y="21600"/>
                </a:lnTo>
                <a:lnTo>
                  <a:pt x="10718" y="21600"/>
                </a:lnTo>
                <a:lnTo>
                  <a:pt x="11891" y="21600"/>
                </a:lnTo>
                <a:lnTo>
                  <a:pt x="12266" y="21600"/>
                </a:lnTo>
                <a:lnTo>
                  <a:pt x="12477" y="21429"/>
                </a:lnTo>
                <a:lnTo>
                  <a:pt x="12618" y="21202"/>
                </a:lnTo>
                <a:lnTo>
                  <a:pt x="12758" y="20861"/>
                </a:lnTo>
                <a:lnTo>
                  <a:pt x="12922" y="20349"/>
                </a:lnTo>
                <a:lnTo>
                  <a:pt x="12993" y="19952"/>
                </a:lnTo>
                <a:lnTo>
                  <a:pt x="13016" y="19440"/>
                </a:lnTo>
                <a:lnTo>
                  <a:pt x="13063" y="19099"/>
                </a:lnTo>
                <a:lnTo>
                  <a:pt x="21600" y="19099"/>
                </a:lnTo>
                <a:lnTo>
                  <a:pt x="21600" y="10800"/>
                </a:lnTo>
                <a:lnTo>
                  <a:pt x="21600" y="0"/>
                </a:lnTo>
                <a:lnTo>
                  <a:pt x="10788" y="0"/>
                </a:lnTo>
                <a:close/>
                <a:moveTo>
                  <a:pt x="9053" y="19099"/>
                </a:moveTo>
                <a:lnTo>
                  <a:pt x="9053" y="19440"/>
                </a:lnTo>
                <a:lnTo>
                  <a:pt x="9076" y="19611"/>
                </a:lnTo>
                <a:lnTo>
                  <a:pt x="9123" y="19781"/>
                </a:lnTo>
                <a:lnTo>
                  <a:pt x="9193" y="20008"/>
                </a:lnTo>
                <a:lnTo>
                  <a:pt x="9264" y="20179"/>
                </a:lnTo>
                <a:lnTo>
                  <a:pt x="9334" y="20293"/>
                </a:lnTo>
                <a:lnTo>
                  <a:pt x="9405" y="20349"/>
                </a:lnTo>
                <a:lnTo>
                  <a:pt x="9545" y="20349"/>
                </a:lnTo>
                <a:lnTo>
                  <a:pt x="11891" y="20349"/>
                </a:lnTo>
                <a:lnTo>
                  <a:pt x="12031" y="20349"/>
                </a:lnTo>
                <a:lnTo>
                  <a:pt x="12172" y="20236"/>
                </a:lnTo>
                <a:lnTo>
                  <a:pt x="12266" y="20179"/>
                </a:lnTo>
                <a:lnTo>
                  <a:pt x="12336" y="20008"/>
                </a:lnTo>
                <a:lnTo>
                  <a:pt x="12383" y="19838"/>
                </a:lnTo>
                <a:lnTo>
                  <a:pt x="12430" y="19611"/>
                </a:lnTo>
                <a:lnTo>
                  <a:pt x="12477" y="19440"/>
                </a:lnTo>
                <a:lnTo>
                  <a:pt x="12477" y="19099"/>
                </a:lnTo>
                <a:lnTo>
                  <a:pt x="9053" y="19099"/>
                </a:lnTo>
                <a:close/>
              </a:path>
              <a:path w="21600" h="21600" extrusionOk="0">
                <a:moveTo>
                  <a:pt x="9053" y="19099"/>
                </a:moveTo>
                <a:lnTo>
                  <a:pt x="0" y="19099"/>
                </a:lnTo>
                <a:lnTo>
                  <a:pt x="21600" y="19099"/>
                </a:lnTo>
              </a:path>
            </a:pathLst>
          </a:custGeom>
          <a:solidFill>
            <a:srgbClr val="C0C0C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s-PE" sz="1050" dirty="0" smtClean="0"/>
              <a:t>Librerías de Servicios</a:t>
            </a:r>
            <a:endParaRPr lang="es-PE" sz="1050" dirty="0"/>
          </a:p>
        </p:txBody>
      </p:sp>
      <p:sp>
        <p:nvSpPr>
          <p:cNvPr id="13" name="filecab3"/>
          <p:cNvSpPr>
            <a:spLocks noEditPoints="1" noChangeArrowheads="1"/>
          </p:cNvSpPr>
          <p:nvPr/>
        </p:nvSpPr>
        <p:spPr bwMode="auto">
          <a:xfrm>
            <a:off x="3269050" y="2367563"/>
            <a:ext cx="1446966" cy="452437"/>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8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88" y="0"/>
                </a:moveTo>
                <a:lnTo>
                  <a:pt x="0" y="0"/>
                </a:lnTo>
                <a:lnTo>
                  <a:pt x="0" y="10800"/>
                </a:lnTo>
                <a:lnTo>
                  <a:pt x="0" y="19099"/>
                </a:lnTo>
                <a:lnTo>
                  <a:pt x="8466" y="19099"/>
                </a:lnTo>
                <a:lnTo>
                  <a:pt x="8490" y="19440"/>
                </a:lnTo>
                <a:lnTo>
                  <a:pt x="8537" y="20008"/>
                </a:lnTo>
                <a:lnTo>
                  <a:pt x="8607" y="20349"/>
                </a:lnTo>
                <a:lnTo>
                  <a:pt x="8701" y="20691"/>
                </a:lnTo>
                <a:lnTo>
                  <a:pt x="8842" y="21145"/>
                </a:lnTo>
                <a:lnTo>
                  <a:pt x="9053" y="21373"/>
                </a:lnTo>
                <a:lnTo>
                  <a:pt x="9264" y="21600"/>
                </a:lnTo>
                <a:lnTo>
                  <a:pt x="9545" y="21600"/>
                </a:lnTo>
                <a:lnTo>
                  <a:pt x="10718" y="21600"/>
                </a:lnTo>
                <a:lnTo>
                  <a:pt x="11891" y="21600"/>
                </a:lnTo>
                <a:lnTo>
                  <a:pt x="12266" y="21600"/>
                </a:lnTo>
                <a:lnTo>
                  <a:pt x="12477" y="21429"/>
                </a:lnTo>
                <a:lnTo>
                  <a:pt x="12618" y="21202"/>
                </a:lnTo>
                <a:lnTo>
                  <a:pt x="12758" y="20861"/>
                </a:lnTo>
                <a:lnTo>
                  <a:pt x="12922" y="20349"/>
                </a:lnTo>
                <a:lnTo>
                  <a:pt x="12993" y="19952"/>
                </a:lnTo>
                <a:lnTo>
                  <a:pt x="13016" y="19440"/>
                </a:lnTo>
                <a:lnTo>
                  <a:pt x="13063" y="19099"/>
                </a:lnTo>
                <a:lnTo>
                  <a:pt x="21600" y="19099"/>
                </a:lnTo>
                <a:lnTo>
                  <a:pt x="21600" y="10800"/>
                </a:lnTo>
                <a:lnTo>
                  <a:pt x="21600" y="0"/>
                </a:lnTo>
                <a:lnTo>
                  <a:pt x="10788" y="0"/>
                </a:lnTo>
                <a:close/>
                <a:moveTo>
                  <a:pt x="9053" y="19099"/>
                </a:moveTo>
                <a:lnTo>
                  <a:pt x="9053" y="19440"/>
                </a:lnTo>
                <a:lnTo>
                  <a:pt x="9076" y="19611"/>
                </a:lnTo>
                <a:lnTo>
                  <a:pt x="9123" y="19781"/>
                </a:lnTo>
                <a:lnTo>
                  <a:pt x="9193" y="20008"/>
                </a:lnTo>
                <a:lnTo>
                  <a:pt x="9264" y="20179"/>
                </a:lnTo>
                <a:lnTo>
                  <a:pt x="9334" y="20293"/>
                </a:lnTo>
                <a:lnTo>
                  <a:pt x="9405" y="20349"/>
                </a:lnTo>
                <a:lnTo>
                  <a:pt x="9545" y="20349"/>
                </a:lnTo>
                <a:lnTo>
                  <a:pt x="11891" y="20349"/>
                </a:lnTo>
                <a:lnTo>
                  <a:pt x="12031" y="20349"/>
                </a:lnTo>
                <a:lnTo>
                  <a:pt x="12172" y="20236"/>
                </a:lnTo>
                <a:lnTo>
                  <a:pt x="12266" y="20179"/>
                </a:lnTo>
                <a:lnTo>
                  <a:pt x="12336" y="20008"/>
                </a:lnTo>
                <a:lnTo>
                  <a:pt x="12383" y="19838"/>
                </a:lnTo>
                <a:lnTo>
                  <a:pt x="12430" y="19611"/>
                </a:lnTo>
                <a:lnTo>
                  <a:pt x="12477" y="19440"/>
                </a:lnTo>
                <a:lnTo>
                  <a:pt x="12477" y="19099"/>
                </a:lnTo>
                <a:lnTo>
                  <a:pt x="9053" y="19099"/>
                </a:lnTo>
                <a:close/>
              </a:path>
              <a:path w="21600" h="21600" extrusionOk="0">
                <a:moveTo>
                  <a:pt x="9053" y="19099"/>
                </a:moveTo>
                <a:lnTo>
                  <a:pt x="0" y="19099"/>
                </a:lnTo>
                <a:lnTo>
                  <a:pt x="21600" y="19099"/>
                </a:lnTo>
              </a:path>
            </a:pathLst>
          </a:custGeom>
          <a:solidFill>
            <a:srgbClr val="C0C0C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s-PE" sz="1050" dirty="0" smtClean="0"/>
              <a:t>Aplicación WEB</a:t>
            </a:r>
            <a:endParaRPr lang="es-PE" sz="1050" dirty="0"/>
          </a:p>
        </p:txBody>
      </p:sp>
      <p:sp>
        <p:nvSpPr>
          <p:cNvPr id="14" name="13 Disco magnético"/>
          <p:cNvSpPr/>
          <p:nvPr/>
        </p:nvSpPr>
        <p:spPr>
          <a:xfrm>
            <a:off x="1577313" y="2665642"/>
            <a:ext cx="1080120" cy="688786"/>
          </a:xfrm>
          <a:prstGeom prst="flowChartMagneticDisk">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BD</a:t>
            </a:r>
            <a:endParaRPr lang="es-PE" dirty="0">
              <a:solidFill>
                <a:schemeClr val="tx1"/>
              </a:solidFill>
            </a:endParaRPr>
          </a:p>
        </p:txBody>
      </p:sp>
      <p:sp>
        <p:nvSpPr>
          <p:cNvPr id="15" name="14 CuadroTexto"/>
          <p:cNvSpPr txBox="1"/>
          <p:nvPr/>
        </p:nvSpPr>
        <p:spPr>
          <a:xfrm>
            <a:off x="1378689" y="3705104"/>
            <a:ext cx="2265192" cy="261610"/>
          </a:xfrm>
          <a:prstGeom prst="rect">
            <a:avLst/>
          </a:prstGeom>
          <a:noFill/>
        </p:spPr>
        <p:txBody>
          <a:bodyPr wrap="square" rtlCol="0">
            <a:spAutoFit/>
          </a:bodyPr>
          <a:lstStyle/>
          <a:p>
            <a:r>
              <a:rPr lang="es-PE" sz="1100" b="1" dirty="0" smtClean="0"/>
              <a:t>SERVIDOR WEB </a:t>
            </a:r>
            <a:r>
              <a:rPr lang="es-PE" sz="1100" b="1" dirty="0" smtClean="0"/>
              <a:t>“</a:t>
            </a:r>
            <a:r>
              <a:rPr lang="es-PE" sz="1100" b="1" dirty="0" smtClean="0"/>
              <a:t>San Norberto</a:t>
            </a:r>
            <a:r>
              <a:rPr lang="es-PE" sz="1100" b="1" dirty="0" smtClean="0"/>
              <a:t>”</a:t>
            </a:r>
            <a:endParaRPr lang="es-PE" sz="1100" b="1" dirty="0"/>
          </a:p>
        </p:txBody>
      </p:sp>
      <p:sp>
        <p:nvSpPr>
          <p:cNvPr id="16" name="computr2"/>
          <p:cNvSpPr>
            <a:spLocks noEditPoints="1" noChangeArrowheads="1"/>
          </p:cNvSpPr>
          <p:nvPr/>
        </p:nvSpPr>
        <p:spPr bwMode="auto">
          <a:xfrm>
            <a:off x="7380313" y="1475899"/>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17" name="computr2"/>
          <p:cNvSpPr>
            <a:spLocks noEditPoints="1" noChangeArrowheads="1"/>
          </p:cNvSpPr>
          <p:nvPr/>
        </p:nvSpPr>
        <p:spPr bwMode="auto">
          <a:xfrm>
            <a:off x="7380313" y="2220135"/>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18" name="computr2"/>
          <p:cNvSpPr>
            <a:spLocks noEditPoints="1" noChangeArrowheads="1"/>
          </p:cNvSpPr>
          <p:nvPr/>
        </p:nvSpPr>
        <p:spPr bwMode="auto">
          <a:xfrm>
            <a:off x="7386403" y="2931469"/>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cxnSp>
        <p:nvCxnSpPr>
          <p:cNvPr id="21" name="20 Conector recto de flecha"/>
          <p:cNvCxnSpPr/>
          <p:nvPr/>
        </p:nvCxnSpPr>
        <p:spPr>
          <a:xfrm flipV="1">
            <a:off x="2657433" y="2593782"/>
            <a:ext cx="611617" cy="3790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endCxn id="12" idx="2"/>
          </p:cNvCxnSpPr>
          <p:nvPr/>
        </p:nvCxnSpPr>
        <p:spPr>
          <a:xfrm>
            <a:off x="2657433" y="3258488"/>
            <a:ext cx="611617" cy="226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6714463" y="2017042"/>
            <a:ext cx="611617" cy="37905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7" idx="2"/>
            <a:endCxn id="17" idx="4"/>
          </p:cNvCxnSpPr>
          <p:nvPr/>
        </p:nvCxnSpPr>
        <p:spPr>
          <a:xfrm flipV="1">
            <a:off x="7018712" y="2543146"/>
            <a:ext cx="489835" cy="12190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6939241" y="2894840"/>
            <a:ext cx="498998" cy="243335"/>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stCxn id="13" idx="6"/>
          </p:cNvCxnSpPr>
          <p:nvPr/>
        </p:nvCxnSpPr>
        <p:spPr>
          <a:xfrm>
            <a:off x="4716016" y="2593782"/>
            <a:ext cx="576064" cy="357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37 CuadroTexto"/>
          <p:cNvSpPr txBox="1"/>
          <p:nvPr/>
        </p:nvSpPr>
        <p:spPr>
          <a:xfrm>
            <a:off x="1180064" y="1475899"/>
            <a:ext cx="4595028" cy="369332"/>
          </a:xfrm>
          <a:prstGeom prst="rect">
            <a:avLst/>
          </a:prstGeom>
          <a:noFill/>
        </p:spPr>
        <p:txBody>
          <a:bodyPr wrap="square" rtlCol="0">
            <a:spAutoFit/>
          </a:bodyPr>
          <a:lstStyle/>
          <a:p>
            <a:r>
              <a:rPr lang="es-PE" b="1" dirty="0" smtClean="0">
                <a:solidFill>
                  <a:schemeClr val="bg1"/>
                </a:solidFill>
              </a:rPr>
              <a:t>Entorno </a:t>
            </a:r>
            <a:r>
              <a:rPr lang="es-PE" b="1" dirty="0" smtClean="0">
                <a:solidFill>
                  <a:schemeClr val="bg1"/>
                </a:solidFill>
              </a:rPr>
              <a:t>“Cadena de Clínicas San Norberto”</a:t>
            </a:r>
            <a:endParaRPr lang="es-PE" b="1" dirty="0">
              <a:solidFill>
                <a:schemeClr val="bg1"/>
              </a:solidFill>
            </a:endParaRPr>
          </a:p>
        </p:txBody>
      </p:sp>
      <p:sp>
        <p:nvSpPr>
          <p:cNvPr id="42" name="Cloud"/>
          <p:cNvSpPr>
            <a:spLocks noChangeAspect="1" noEditPoints="1" noChangeArrowheads="1"/>
          </p:cNvSpPr>
          <p:nvPr/>
        </p:nvSpPr>
        <p:spPr bwMode="auto">
          <a:xfrm>
            <a:off x="5292080" y="2412949"/>
            <a:ext cx="1728192" cy="4595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r>
              <a:rPr lang="es-PE" dirty="0" smtClean="0"/>
              <a:t>INTERNET</a:t>
            </a:r>
            <a:endParaRPr lang="es-PE" dirty="0"/>
          </a:p>
        </p:txBody>
      </p:sp>
      <p:sp>
        <p:nvSpPr>
          <p:cNvPr id="43" name="Cloud"/>
          <p:cNvSpPr>
            <a:spLocks noChangeAspect="1" noEditPoints="1" noChangeArrowheads="1"/>
          </p:cNvSpPr>
          <p:nvPr/>
        </p:nvSpPr>
        <p:spPr bwMode="auto">
          <a:xfrm>
            <a:off x="3643881" y="4653136"/>
            <a:ext cx="2131211" cy="43204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r>
              <a:rPr lang="es-PE" dirty="0" smtClean="0"/>
              <a:t>INTERNET</a:t>
            </a:r>
            <a:endParaRPr lang="es-PE" dirty="0"/>
          </a:p>
        </p:txBody>
      </p:sp>
      <p:cxnSp>
        <p:nvCxnSpPr>
          <p:cNvPr id="45" name="44 Conector recto de flecha"/>
          <p:cNvCxnSpPr/>
          <p:nvPr/>
        </p:nvCxnSpPr>
        <p:spPr>
          <a:xfrm>
            <a:off x="4709486" y="3710925"/>
            <a:ext cx="0" cy="942211"/>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45 Rectángulo"/>
          <p:cNvSpPr/>
          <p:nvPr/>
        </p:nvSpPr>
        <p:spPr>
          <a:xfrm>
            <a:off x="1037079" y="5445224"/>
            <a:ext cx="1374681"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7" name="computr2"/>
          <p:cNvSpPr>
            <a:spLocks noEditPoints="1" noChangeArrowheads="1"/>
          </p:cNvSpPr>
          <p:nvPr/>
        </p:nvSpPr>
        <p:spPr bwMode="auto">
          <a:xfrm>
            <a:off x="1400383" y="5937379"/>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52" name="51 CuadroTexto"/>
          <p:cNvSpPr txBox="1"/>
          <p:nvPr/>
        </p:nvSpPr>
        <p:spPr>
          <a:xfrm>
            <a:off x="1180064" y="5589240"/>
            <a:ext cx="1087680" cy="253916"/>
          </a:xfrm>
          <a:prstGeom prst="rect">
            <a:avLst/>
          </a:prstGeom>
          <a:noFill/>
        </p:spPr>
        <p:txBody>
          <a:bodyPr wrap="square" rtlCol="0">
            <a:spAutoFit/>
          </a:bodyPr>
          <a:lstStyle/>
          <a:p>
            <a:r>
              <a:rPr lang="es-PE" sz="1050" b="1" dirty="0" smtClean="0"/>
              <a:t>EMPRESA “A”</a:t>
            </a:r>
            <a:endParaRPr lang="es-PE" sz="1050" b="1" dirty="0"/>
          </a:p>
        </p:txBody>
      </p:sp>
      <p:sp>
        <p:nvSpPr>
          <p:cNvPr id="53" name="52 Rectángulo"/>
          <p:cNvSpPr/>
          <p:nvPr/>
        </p:nvSpPr>
        <p:spPr>
          <a:xfrm>
            <a:off x="2492753" y="5445224"/>
            <a:ext cx="1374681"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4" name="computr2"/>
          <p:cNvSpPr>
            <a:spLocks noEditPoints="1" noChangeArrowheads="1"/>
          </p:cNvSpPr>
          <p:nvPr/>
        </p:nvSpPr>
        <p:spPr bwMode="auto">
          <a:xfrm>
            <a:off x="2856057" y="5937379"/>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55" name="54 CuadroTexto"/>
          <p:cNvSpPr txBox="1"/>
          <p:nvPr/>
        </p:nvSpPr>
        <p:spPr>
          <a:xfrm>
            <a:off x="2635738" y="5589240"/>
            <a:ext cx="1087680" cy="253916"/>
          </a:xfrm>
          <a:prstGeom prst="rect">
            <a:avLst/>
          </a:prstGeom>
          <a:noFill/>
        </p:spPr>
        <p:txBody>
          <a:bodyPr wrap="square" rtlCol="0">
            <a:spAutoFit/>
          </a:bodyPr>
          <a:lstStyle/>
          <a:p>
            <a:r>
              <a:rPr lang="es-PE" sz="1050" b="1" dirty="0" smtClean="0"/>
              <a:t>EMPRESA “B”</a:t>
            </a:r>
            <a:endParaRPr lang="es-PE" sz="1050" b="1" dirty="0"/>
          </a:p>
        </p:txBody>
      </p:sp>
      <p:sp>
        <p:nvSpPr>
          <p:cNvPr id="56" name="55 Rectángulo"/>
          <p:cNvSpPr/>
          <p:nvPr/>
        </p:nvSpPr>
        <p:spPr>
          <a:xfrm>
            <a:off x="4026033" y="5445223"/>
            <a:ext cx="1374681"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7" name="computr2"/>
          <p:cNvSpPr>
            <a:spLocks noEditPoints="1" noChangeArrowheads="1"/>
          </p:cNvSpPr>
          <p:nvPr/>
        </p:nvSpPr>
        <p:spPr bwMode="auto">
          <a:xfrm>
            <a:off x="4389337" y="5937378"/>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58" name="57 CuadroTexto"/>
          <p:cNvSpPr txBox="1"/>
          <p:nvPr/>
        </p:nvSpPr>
        <p:spPr>
          <a:xfrm>
            <a:off x="4169018" y="5589239"/>
            <a:ext cx="1087680" cy="253916"/>
          </a:xfrm>
          <a:prstGeom prst="rect">
            <a:avLst/>
          </a:prstGeom>
          <a:noFill/>
        </p:spPr>
        <p:txBody>
          <a:bodyPr wrap="square" rtlCol="0">
            <a:spAutoFit/>
          </a:bodyPr>
          <a:lstStyle/>
          <a:p>
            <a:r>
              <a:rPr lang="es-PE" sz="1050" b="1" dirty="0" smtClean="0"/>
              <a:t>EMPRESA “C”</a:t>
            </a:r>
            <a:endParaRPr lang="es-PE" sz="1050" b="1" dirty="0"/>
          </a:p>
        </p:txBody>
      </p:sp>
      <p:sp>
        <p:nvSpPr>
          <p:cNvPr id="59" name="58 Rectángulo"/>
          <p:cNvSpPr/>
          <p:nvPr/>
        </p:nvSpPr>
        <p:spPr>
          <a:xfrm>
            <a:off x="5566122" y="5445223"/>
            <a:ext cx="1374681"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0" name="computr2"/>
          <p:cNvSpPr>
            <a:spLocks noEditPoints="1" noChangeArrowheads="1"/>
          </p:cNvSpPr>
          <p:nvPr/>
        </p:nvSpPr>
        <p:spPr bwMode="auto">
          <a:xfrm>
            <a:off x="5929426" y="5937378"/>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61" name="60 CuadroTexto"/>
          <p:cNvSpPr txBox="1"/>
          <p:nvPr/>
        </p:nvSpPr>
        <p:spPr>
          <a:xfrm>
            <a:off x="5709107" y="5589239"/>
            <a:ext cx="1087680" cy="253916"/>
          </a:xfrm>
          <a:prstGeom prst="rect">
            <a:avLst/>
          </a:prstGeom>
          <a:noFill/>
        </p:spPr>
        <p:txBody>
          <a:bodyPr wrap="square" rtlCol="0">
            <a:spAutoFit/>
          </a:bodyPr>
          <a:lstStyle/>
          <a:p>
            <a:r>
              <a:rPr lang="es-PE" sz="1050" b="1" dirty="0" smtClean="0"/>
              <a:t>EMPRESA “D”</a:t>
            </a:r>
            <a:endParaRPr lang="es-PE" sz="1050" b="1" dirty="0"/>
          </a:p>
        </p:txBody>
      </p:sp>
      <p:sp>
        <p:nvSpPr>
          <p:cNvPr id="62" name="61 Rectángulo"/>
          <p:cNvSpPr/>
          <p:nvPr/>
        </p:nvSpPr>
        <p:spPr>
          <a:xfrm>
            <a:off x="7074935" y="5445224"/>
            <a:ext cx="1374681"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3" name="computr2"/>
          <p:cNvSpPr>
            <a:spLocks noEditPoints="1" noChangeArrowheads="1"/>
          </p:cNvSpPr>
          <p:nvPr/>
        </p:nvSpPr>
        <p:spPr bwMode="auto">
          <a:xfrm>
            <a:off x="7438239" y="5937379"/>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sp>
        <p:nvSpPr>
          <p:cNvPr id="64" name="63 CuadroTexto"/>
          <p:cNvSpPr txBox="1"/>
          <p:nvPr/>
        </p:nvSpPr>
        <p:spPr>
          <a:xfrm>
            <a:off x="7217920" y="5589240"/>
            <a:ext cx="1087680" cy="253916"/>
          </a:xfrm>
          <a:prstGeom prst="rect">
            <a:avLst/>
          </a:prstGeom>
          <a:noFill/>
        </p:spPr>
        <p:txBody>
          <a:bodyPr wrap="square" rtlCol="0">
            <a:spAutoFit/>
          </a:bodyPr>
          <a:lstStyle/>
          <a:p>
            <a:r>
              <a:rPr lang="es-PE" sz="1050" b="1" dirty="0" smtClean="0"/>
              <a:t>EMPRESA “E”</a:t>
            </a:r>
            <a:endParaRPr lang="es-PE" sz="1050" b="1" dirty="0"/>
          </a:p>
        </p:txBody>
      </p:sp>
      <p:cxnSp>
        <p:nvCxnSpPr>
          <p:cNvPr id="66" name="65 Conector recto de flecha"/>
          <p:cNvCxnSpPr/>
          <p:nvPr/>
        </p:nvCxnSpPr>
        <p:spPr>
          <a:xfrm flipV="1">
            <a:off x="2048455" y="4941168"/>
            <a:ext cx="1595426" cy="5040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67 Conector recto de flecha"/>
          <p:cNvCxnSpPr/>
          <p:nvPr/>
        </p:nvCxnSpPr>
        <p:spPr>
          <a:xfrm flipV="1">
            <a:off x="3723418" y="5085184"/>
            <a:ext cx="302615" cy="3600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69 Conector recto de flecha"/>
          <p:cNvCxnSpPr>
            <a:stCxn id="56" idx="0"/>
          </p:cNvCxnSpPr>
          <p:nvPr/>
        </p:nvCxnSpPr>
        <p:spPr>
          <a:xfrm flipH="1" flipV="1">
            <a:off x="4709486" y="5148190"/>
            <a:ext cx="3888" cy="2970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72 Conector recto de flecha"/>
          <p:cNvCxnSpPr>
            <a:stCxn id="59" idx="0"/>
          </p:cNvCxnSpPr>
          <p:nvPr/>
        </p:nvCxnSpPr>
        <p:spPr>
          <a:xfrm flipH="1" flipV="1">
            <a:off x="5709108" y="5085185"/>
            <a:ext cx="544355" cy="3600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74 Conector recto de flecha"/>
          <p:cNvCxnSpPr/>
          <p:nvPr/>
        </p:nvCxnSpPr>
        <p:spPr>
          <a:xfrm flipH="1" flipV="1">
            <a:off x="5929426" y="4941168"/>
            <a:ext cx="1774923" cy="4140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computr2"/>
          <p:cNvSpPr>
            <a:spLocks noEditPoints="1" noChangeArrowheads="1"/>
          </p:cNvSpPr>
          <p:nvPr/>
        </p:nvSpPr>
        <p:spPr bwMode="auto">
          <a:xfrm>
            <a:off x="7386403" y="3666781"/>
            <a:ext cx="648072" cy="599865"/>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PE"/>
          </a:p>
        </p:txBody>
      </p:sp>
      <p:cxnSp>
        <p:nvCxnSpPr>
          <p:cNvPr id="8" name="7 Conector recto de flecha"/>
          <p:cNvCxnSpPr/>
          <p:nvPr/>
        </p:nvCxnSpPr>
        <p:spPr>
          <a:xfrm flipH="1" flipV="1">
            <a:off x="6444208" y="2972836"/>
            <a:ext cx="881872" cy="863073"/>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flipH="1">
            <a:off x="4914722" y="2931469"/>
            <a:ext cx="651400" cy="553237"/>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214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
          <p:cNvSpPr>
            <a:spLocks noGrp="1" noChangeArrowheads="1"/>
          </p:cNvSpPr>
          <p:nvPr>
            <p:ph type="title"/>
          </p:nvPr>
        </p:nvSpPr>
        <p:spPr>
          <a:xfrm>
            <a:off x="179512" y="764704"/>
            <a:ext cx="8712968" cy="796950"/>
          </a:xfrm>
        </p:spPr>
        <p:txBody>
          <a:bodyPr/>
          <a:lstStyle/>
          <a:p>
            <a:r>
              <a:rPr lang="es-ES" sz="2800" dirty="0" smtClean="0">
                <a:solidFill>
                  <a:srgbClr val="0066CC"/>
                </a:solidFill>
              </a:rPr>
              <a:t>Escenario Ejemplo 3: “Sistema de Gestión de Centros de Salud”</a:t>
            </a:r>
            <a:endParaRPr lang="es-ES" sz="2800" dirty="0" smtClean="0">
              <a:solidFill>
                <a:srgbClr val="0066CC"/>
              </a:solidFill>
            </a:endParaRPr>
          </a:p>
        </p:txBody>
      </p:sp>
      <p:sp>
        <p:nvSpPr>
          <p:cNvPr id="5123" name="Rectangle 21"/>
          <p:cNvSpPr>
            <a:spLocks noGrp="1" noChangeArrowheads="1"/>
          </p:cNvSpPr>
          <p:nvPr>
            <p:ph type="body" idx="4294967295"/>
          </p:nvPr>
        </p:nvSpPr>
        <p:spPr>
          <a:xfrm>
            <a:off x="395536" y="1628800"/>
            <a:ext cx="8280920" cy="2952328"/>
          </a:xfrm>
        </p:spPr>
        <p:txBody>
          <a:bodyPr>
            <a:noAutofit/>
          </a:bodyPr>
          <a:lstStyle/>
          <a:p>
            <a:pPr algn="just">
              <a:lnSpc>
                <a:spcPct val="80000"/>
              </a:lnSpc>
            </a:pPr>
            <a:r>
              <a:rPr lang="es-ES" sz="2400" b="1" dirty="0" smtClean="0">
                <a:solidFill>
                  <a:srgbClr val="0066CC"/>
                </a:solidFill>
              </a:rPr>
              <a:t>En el entorno de la cadena de clínicas “San Norberto” la aplicación WEB puede permitir a los empleados, pacientes, médicos y funcionarios de la cadena realizar transacciones de actualización y/o consultas desde cualquier punto geográfico con acceso a Internet.</a:t>
            </a:r>
          </a:p>
          <a:p>
            <a:pPr algn="just">
              <a:lnSpc>
                <a:spcPct val="80000"/>
              </a:lnSpc>
            </a:pPr>
            <a:r>
              <a:rPr lang="es-ES" sz="2400" b="1" dirty="0" smtClean="0">
                <a:solidFill>
                  <a:srgbClr val="0066CC"/>
                </a:solidFill>
              </a:rPr>
              <a:t>Así mismo, algunos usuarios del entorno de la cadena de clínicas, puede acceder desde aplicaciones clientes (WEB , Windows o Móviles) a los servicios que el entorno de la cadena de salud expone</a:t>
            </a:r>
          </a:p>
          <a:p>
            <a:pPr algn="just">
              <a:lnSpc>
                <a:spcPct val="80000"/>
              </a:lnSpc>
            </a:pPr>
            <a:r>
              <a:rPr lang="es-ES" sz="2400" b="1" dirty="0" smtClean="0">
                <a:solidFill>
                  <a:srgbClr val="0066CC"/>
                </a:solidFill>
              </a:rPr>
              <a:t>Por otro lado pueden existir empresas (externas al entorno de la cadena de clínicas) que requieran información acerca de la disponibilidad de infraestructura, historial médico de pacientes, especialistas, estadísticas de incidencias de enfermedades, entre otros . Por ejemplo entidades publicas, laboratorios médicos, compañías de seguros , entre otras desde sus propias aplicaciones pueden acceder a los servicios informáticos que la cadena de clínicas brinda.</a:t>
            </a:r>
            <a:endParaRPr lang="es-ES" sz="2400" b="1" dirty="0" smtClean="0">
              <a:solidFill>
                <a:srgbClr val="0066CC"/>
              </a:solidFill>
            </a:endParaRPr>
          </a:p>
        </p:txBody>
      </p:sp>
      <p:sp>
        <p:nvSpPr>
          <p:cNvPr id="5" name="4 Flecha curvada hacia la izquierda">
            <a:hlinkClick r:id="rId3" action="ppaction://hlinksldjump"/>
          </p:cNvPr>
          <p:cNvSpPr/>
          <p:nvPr/>
        </p:nvSpPr>
        <p:spPr>
          <a:xfrm>
            <a:off x="8460432" y="6237312"/>
            <a:ext cx="432048" cy="432048"/>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287822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
          <p:cNvSpPr>
            <a:spLocks noGrp="1" noChangeArrowheads="1"/>
          </p:cNvSpPr>
          <p:nvPr>
            <p:ph type="title"/>
          </p:nvPr>
        </p:nvSpPr>
        <p:spPr>
          <a:xfrm>
            <a:off x="467544" y="1412776"/>
            <a:ext cx="8352928" cy="796950"/>
          </a:xfrm>
        </p:spPr>
        <p:txBody>
          <a:bodyPr/>
          <a:lstStyle/>
          <a:p>
            <a:r>
              <a:rPr lang="es-ES" sz="3600" dirty="0" smtClean="0">
                <a:solidFill>
                  <a:srgbClr val="0066CC"/>
                </a:solidFill>
              </a:rPr>
              <a:t>RONDA DE PREGUNTAS</a:t>
            </a:r>
            <a:endParaRPr lang="es-ES" sz="3600" dirty="0" smtClean="0">
              <a:solidFill>
                <a:srgbClr val="0066CC"/>
              </a:solidFill>
            </a:endParaRPr>
          </a:p>
        </p:txBody>
      </p:sp>
      <p:pic>
        <p:nvPicPr>
          <p:cNvPr id="1026" name="Picture 2" descr="C:\Program Files\Microsoft Office\MEDIA\CAGCAT10\j0233018.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776" y="2492895"/>
            <a:ext cx="3960440" cy="26149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563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2608</TotalTime>
  <Words>677</Words>
  <Application>Microsoft Office PowerPoint</Application>
  <PresentationFormat>Presentación en pantalla (4:3)</PresentationFormat>
  <Paragraphs>66</Paragraphs>
  <Slides>9</Slides>
  <Notes>4</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Tema de Office</vt:lpstr>
      <vt:lpstr>Presentación de PowerPoint</vt:lpstr>
      <vt:lpstr>Contenido</vt:lpstr>
      <vt:lpstr>ESCENARIO DE EJEMPLO 1: “Sistema Académico ”  </vt:lpstr>
      <vt:lpstr>Escenario Ejemplo 1: “Sistema Académico”</vt:lpstr>
      <vt:lpstr>ESCENARIO DE EJEMPLO 2: “Sistema de Gestión de Hoteles ”  </vt:lpstr>
      <vt:lpstr>Escenario Ejemplo 2: “Sistema de Gestión Hotelera”</vt:lpstr>
      <vt:lpstr>ESCENARIO DE EJEMPLO 3: “Sistema de Gestión de Centros de Salud ”  </vt:lpstr>
      <vt:lpstr>Escenario Ejemplo 3: “Sistema de Gestión de Centros de Salud”</vt:lpstr>
      <vt:lpstr>RONDA DE PREGUNTAS</vt:lpstr>
    </vt:vector>
  </TitlesOfParts>
  <Company>ISIL 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Daniel San Roman Herrera</dc:creator>
  <cp:lastModifiedBy>Pepe</cp:lastModifiedBy>
  <cp:revision>186</cp:revision>
  <dcterms:created xsi:type="dcterms:W3CDTF">2011-10-04T20:44:00Z</dcterms:created>
  <dcterms:modified xsi:type="dcterms:W3CDTF">2014-09-06T04:19:52Z</dcterms:modified>
</cp:coreProperties>
</file>