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85021" y="1549948"/>
            <a:ext cx="8233409" cy="1183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0" i="0">
                <a:solidFill>
                  <a:srgbClr val="E3E3E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E3E3E3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66D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rgbClr val="E3E3E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E3E3E3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rgbClr val="E3E3E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74918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52783" y="0"/>
            <a:ext cx="7635216" cy="10286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rgbClr val="E3E3E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7491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4977" y="583259"/>
            <a:ext cx="16947242" cy="31079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0" i="0">
                <a:solidFill>
                  <a:srgbClr val="E3E3E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2252048"/>
            <a:ext cx="16729075" cy="6021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E3E3E3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74918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1103164"/>
            <a:ext cx="2261216" cy="226120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4087360"/>
            <a:ext cx="2261216" cy="226120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0" y="7071556"/>
            <a:ext cx="2261216" cy="2261208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8851289" y="3725866"/>
            <a:ext cx="8411210" cy="0"/>
          </a:xfrm>
          <a:custGeom>
            <a:avLst/>
            <a:gdLst/>
            <a:ahLst/>
            <a:cxnLst/>
            <a:rect l="l" t="t" r="r" b="b"/>
            <a:pathLst>
              <a:path w="8411210" h="0">
                <a:moveTo>
                  <a:pt x="0" y="0"/>
                </a:moveTo>
                <a:lnTo>
                  <a:pt x="8410688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8851289" y="6710062"/>
            <a:ext cx="8411210" cy="0"/>
          </a:xfrm>
          <a:custGeom>
            <a:avLst/>
            <a:gdLst/>
            <a:ahLst/>
            <a:cxnLst/>
            <a:rect l="l" t="t" r="r" b="b"/>
            <a:pathLst>
              <a:path w="8411210" h="0">
                <a:moveTo>
                  <a:pt x="0" y="0"/>
                </a:moveTo>
                <a:lnTo>
                  <a:pt x="8410688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856586" y="4715168"/>
            <a:ext cx="7497445" cy="952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050" spc="-20">
                <a:solidFill>
                  <a:srgbClr val="E3E3E3"/>
                </a:solidFill>
                <a:latin typeface="Times New Roman"/>
                <a:cs typeface="Times New Roman"/>
              </a:rPr>
              <a:t>Proyek</a:t>
            </a:r>
            <a:r>
              <a:rPr dirty="0" sz="6050" spc="-325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6050" spc="-35">
                <a:solidFill>
                  <a:srgbClr val="E3E3E3"/>
                </a:solidFill>
                <a:latin typeface="Times New Roman"/>
                <a:cs typeface="Times New Roman"/>
              </a:rPr>
              <a:t>Perangkat</a:t>
            </a:r>
            <a:r>
              <a:rPr dirty="0" sz="6050" spc="-320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6050" spc="-10">
                <a:solidFill>
                  <a:srgbClr val="E3E3E3"/>
                </a:solidFill>
                <a:latin typeface="Times New Roman"/>
                <a:cs typeface="Times New Roman"/>
              </a:rPr>
              <a:t>Lunak</a:t>
            </a:r>
            <a:endParaRPr sz="605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2470289" y="1525600"/>
            <a:ext cx="3510279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E3E3E3"/>
                </a:solidFill>
                <a:latin typeface="Times New Roman"/>
                <a:cs typeface="Times New Roman"/>
              </a:rPr>
              <a:t>ERIN</a:t>
            </a:r>
            <a:r>
              <a:rPr dirty="0" sz="2000" spc="-55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E3E3E3"/>
                </a:solidFill>
                <a:latin typeface="Times New Roman"/>
                <a:cs typeface="Times New Roman"/>
              </a:rPr>
              <a:t>HANDAYANI</a:t>
            </a:r>
            <a:r>
              <a:rPr dirty="0" sz="2000" spc="-60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E3E3E3"/>
                </a:solidFill>
                <a:latin typeface="Times New Roman"/>
                <a:cs typeface="Times New Roman"/>
              </a:rPr>
              <a:t>AZZAHRA (G1A021049)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470289" y="2221983"/>
            <a:ext cx="2538730" cy="406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/>
              <a:t>Anggota</a:t>
            </a:r>
            <a:r>
              <a:rPr dirty="0" sz="2500" spc="-50"/>
              <a:t> </a:t>
            </a:r>
            <a:r>
              <a:rPr dirty="0" sz="2500" spc="-10"/>
              <a:t>Kelompok</a:t>
            </a:r>
            <a:endParaRPr sz="2500"/>
          </a:p>
        </p:txBody>
      </p:sp>
      <p:sp>
        <p:nvSpPr>
          <p:cNvPr id="11" name="object 11" descr=""/>
          <p:cNvSpPr txBox="1"/>
          <p:nvPr/>
        </p:nvSpPr>
        <p:spPr>
          <a:xfrm>
            <a:off x="12470289" y="4509796"/>
            <a:ext cx="2538730" cy="1103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06425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E3E3E3"/>
                </a:solidFill>
                <a:latin typeface="Times New Roman"/>
                <a:cs typeface="Times New Roman"/>
              </a:rPr>
              <a:t>NOVIA</a:t>
            </a:r>
            <a:r>
              <a:rPr dirty="0" sz="2000" spc="-85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E3E3E3"/>
                </a:solidFill>
                <a:latin typeface="Times New Roman"/>
                <a:cs typeface="Times New Roman"/>
              </a:rPr>
              <a:t>EVIANTI (G1A021072)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2500">
                <a:solidFill>
                  <a:srgbClr val="E3E3E3"/>
                </a:solidFill>
                <a:latin typeface="Times New Roman"/>
                <a:cs typeface="Times New Roman"/>
              </a:rPr>
              <a:t>Anggota</a:t>
            </a:r>
            <a:r>
              <a:rPr dirty="0" sz="2500" spc="-50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2500" spc="-10">
                <a:solidFill>
                  <a:srgbClr val="E3E3E3"/>
                </a:solidFill>
                <a:latin typeface="Times New Roman"/>
                <a:cs typeface="Times New Roman"/>
              </a:rPr>
              <a:t>Kelompok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2470289" y="7646084"/>
            <a:ext cx="3975735" cy="951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E3E3E3"/>
                </a:solidFill>
                <a:latin typeface="Times New Roman"/>
                <a:cs typeface="Times New Roman"/>
              </a:rPr>
              <a:t>WILLI</a:t>
            </a:r>
            <a:r>
              <a:rPr dirty="0" sz="2000" spc="-80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E3E3E3"/>
                </a:solidFill>
                <a:latin typeface="Times New Roman"/>
                <a:cs typeface="Times New Roman"/>
              </a:rPr>
              <a:t>NOVRIAN,</a:t>
            </a:r>
            <a:r>
              <a:rPr dirty="0" sz="2000" spc="-75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E3E3E3"/>
                </a:solidFill>
                <a:latin typeface="Times New Roman"/>
                <a:cs typeface="Times New Roman"/>
              </a:rPr>
              <a:t>S.KOM.,</a:t>
            </a:r>
            <a:r>
              <a:rPr dirty="0" sz="2000" spc="-75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E3E3E3"/>
                </a:solidFill>
                <a:latin typeface="Times New Roman"/>
                <a:cs typeface="Times New Roman"/>
              </a:rPr>
              <a:t>M.KOM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85"/>
              </a:spcBef>
            </a:pPr>
            <a:r>
              <a:rPr dirty="0" sz="2500">
                <a:solidFill>
                  <a:srgbClr val="E3E3E3"/>
                </a:solidFill>
                <a:latin typeface="Times New Roman"/>
                <a:cs typeface="Times New Roman"/>
              </a:rPr>
              <a:t>Dosen</a:t>
            </a:r>
            <a:r>
              <a:rPr dirty="0" sz="2500" spc="-55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2500" spc="-10">
                <a:solidFill>
                  <a:srgbClr val="E3E3E3"/>
                </a:solidFill>
                <a:latin typeface="Times New Roman"/>
                <a:cs typeface="Times New Roman"/>
              </a:rPr>
              <a:t>Pembimbing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0438" y="3923896"/>
            <a:ext cx="6153150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Terima</a:t>
            </a:r>
            <a:r>
              <a:rPr dirty="0" spc="-509"/>
              <a:t> </a:t>
            </a:r>
            <a:r>
              <a:rPr dirty="0" spc="-60"/>
              <a:t>Kasih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5856097"/>
            <a:ext cx="6429696" cy="285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0590" y="5114630"/>
            <a:ext cx="8256661" cy="2857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0590" y="6411571"/>
            <a:ext cx="8256661" cy="2857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0590" y="7708512"/>
            <a:ext cx="8256661" cy="2857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5293" y="3788699"/>
            <a:ext cx="7153274" cy="4467224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8958594" y="4429725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solidFill>
                  <a:srgbClr val="3B3B3B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760962" y="4446790"/>
            <a:ext cx="6484620" cy="1581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E3E3E3"/>
                </a:solidFill>
                <a:latin typeface="Calibri"/>
                <a:cs typeface="Calibri"/>
              </a:rPr>
              <a:t>Sistem</a:t>
            </a:r>
            <a:r>
              <a:rPr dirty="0" sz="3200" spc="140" b="1">
                <a:solidFill>
                  <a:srgbClr val="E3E3E3"/>
                </a:solidFill>
                <a:latin typeface="Calibri"/>
                <a:cs typeface="Calibri"/>
              </a:rPr>
              <a:t> </a:t>
            </a:r>
            <a:r>
              <a:rPr dirty="0" sz="3200" spc="80" b="1">
                <a:solidFill>
                  <a:srgbClr val="E3E3E3"/>
                </a:solidFill>
                <a:latin typeface="Calibri"/>
                <a:cs typeface="Calibri"/>
              </a:rPr>
              <a:t>Informasi</a:t>
            </a:r>
            <a:r>
              <a:rPr dirty="0" sz="3200" spc="145" b="1">
                <a:solidFill>
                  <a:srgbClr val="E3E3E3"/>
                </a:solidFill>
                <a:latin typeface="Calibri"/>
                <a:cs typeface="Calibri"/>
              </a:rPr>
              <a:t> </a:t>
            </a:r>
            <a:r>
              <a:rPr dirty="0" sz="3200" spc="-10" b="1">
                <a:solidFill>
                  <a:srgbClr val="E3E3E3"/>
                </a:solidFill>
                <a:latin typeface="Calibri"/>
                <a:cs typeface="Calibri"/>
              </a:rPr>
              <a:t>Absensi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00">
              <a:latin typeface="Calibri"/>
              <a:cs typeface="Calibri"/>
            </a:endParaRPr>
          </a:p>
          <a:p>
            <a:pPr algn="r" marR="64769">
              <a:lnSpc>
                <a:spcPct val="100000"/>
              </a:lnSpc>
            </a:pPr>
            <a:r>
              <a:rPr dirty="0" sz="3200" b="1">
                <a:solidFill>
                  <a:srgbClr val="E3E3E3"/>
                </a:solidFill>
                <a:latin typeface="Calibri"/>
                <a:cs typeface="Calibri"/>
              </a:rPr>
              <a:t>Sistem</a:t>
            </a:r>
            <a:r>
              <a:rPr dirty="0" sz="3200" spc="165" b="1">
                <a:solidFill>
                  <a:srgbClr val="E3E3E3"/>
                </a:solidFill>
                <a:latin typeface="Calibri"/>
                <a:cs typeface="Calibri"/>
              </a:rPr>
              <a:t> </a:t>
            </a:r>
            <a:r>
              <a:rPr dirty="0" sz="3200" spc="80" b="1">
                <a:solidFill>
                  <a:srgbClr val="E3E3E3"/>
                </a:solidFill>
                <a:latin typeface="Calibri"/>
                <a:cs typeface="Calibri"/>
              </a:rPr>
              <a:t>Informasi</a:t>
            </a:r>
            <a:r>
              <a:rPr dirty="0" sz="3200" spc="170" b="1">
                <a:solidFill>
                  <a:srgbClr val="E3E3E3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E3E3E3"/>
                </a:solidFill>
                <a:latin typeface="Calibri"/>
                <a:cs typeface="Calibri"/>
              </a:rPr>
              <a:t>Pendataan</a:t>
            </a:r>
            <a:r>
              <a:rPr dirty="0" sz="3200" spc="170" b="1">
                <a:solidFill>
                  <a:srgbClr val="E3E3E3"/>
                </a:solidFill>
                <a:latin typeface="Calibri"/>
                <a:cs typeface="Calibri"/>
              </a:rPr>
              <a:t> </a:t>
            </a:r>
            <a:r>
              <a:rPr dirty="0" sz="3200" spc="-10" b="1">
                <a:solidFill>
                  <a:srgbClr val="E3E3E3"/>
                </a:solidFill>
                <a:latin typeface="Calibri"/>
                <a:cs typeface="Calibri"/>
              </a:rPr>
              <a:t>Prestasi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958594" y="5726665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solidFill>
                  <a:srgbClr val="3B3B3B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569067" y="7040673"/>
            <a:ext cx="570293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E3E3E3"/>
                </a:solidFill>
                <a:latin typeface="Calibri"/>
                <a:cs typeface="Calibri"/>
              </a:rPr>
              <a:t>Sistem</a:t>
            </a:r>
            <a:r>
              <a:rPr dirty="0" sz="3200" spc="125" b="1">
                <a:solidFill>
                  <a:srgbClr val="E3E3E3"/>
                </a:solidFill>
                <a:latin typeface="Calibri"/>
                <a:cs typeface="Calibri"/>
              </a:rPr>
              <a:t> </a:t>
            </a:r>
            <a:r>
              <a:rPr dirty="0" sz="3200" spc="80" b="1">
                <a:solidFill>
                  <a:srgbClr val="E3E3E3"/>
                </a:solidFill>
                <a:latin typeface="Calibri"/>
                <a:cs typeface="Calibri"/>
              </a:rPr>
              <a:t>Informasi</a:t>
            </a:r>
            <a:r>
              <a:rPr dirty="0" sz="3200" spc="130" b="1">
                <a:solidFill>
                  <a:srgbClr val="E3E3E3"/>
                </a:solidFill>
                <a:latin typeface="Calibri"/>
                <a:cs typeface="Calibri"/>
              </a:rPr>
              <a:t> </a:t>
            </a:r>
            <a:r>
              <a:rPr dirty="0" sz="3200" spc="110" b="1">
                <a:solidFill>
                  <a:srgbClr val="E3E3E3"/>
                </a:solidFill>
                <a:latin typeface="Calibri"/>
                <a:cs typeface="Calibri"/>
              </a:rPr>
              <a:t>Antrian</a:t>
            </a:r>
            <a:r>
              <a:rPr dirty="0" sz="3200" spc="130" b="1">
                <a:solidFill>
                  <a:srgbClr val="E3E3E3"/>
                </a:solidFill>
                <a:latin typeface="Calibri"/>
                <a:cs typeface="Calibri"/>
              </a:rPr>
              <a:t> </a:t>
            </a:r>
            <a:r>
              <a:rPr dirty="0" sz="3200" spc="-10" b="1">
                <a:solidFill>
                  <a:srgbClr val="E3E3E3"/>
                </a:solidFill>
                <a:latin typeface="Calibri"/>
                <a:cs typeface="Calibri"/>
              </a:rPr>
              <a:t>Pasien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958594" y="7023607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solidFill>
                  <a:srgbClr val="3B3B3B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9597" rIns="0" bIns="0" rtlCol="0" vert="horz">
            <a:spAutoFit/>
          </a:bodyPr>
          <a:lstStyle/>
          <a:p>
            <a:pPr marL="213360">
              <a:lnSpc>
                <a:spcPct val="100000"/>
              </a:lnSpc>
              <a:spcBef>
                <a:spcPts val="100"/>
              </a:spcBef>
            </a:pPr>
            <a:r>
              <a:rPr dirty="0" sz="7550" spc="-35"/>
              <a:t>Usulan</a:t>
            </a:r>
            <a:r>
              <a:rPr dirty="0" sz="7550" spc="-440"/>
              <a:t> </a:t>
            </a:r>
            <a:r>
              <a:rPr dirty="0" sz="7550" spc="-10"/>
              <a:t>Judul</a:t>
            </a:r>
            <a:r>
              <a:rPr dirty="0" sz="7550" spc="-445"/>
              <a:t> </a:t>
            </a:r>
            <a:r>
              <a:rPr dirty="0" sz="7550" spc="-20"/>
              <a:t>Kami</a:t>
            </a:r>
            <a:endParaRPr sz="75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1028699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0812024" y="5722364"/>
            <a:ext cx="5318125" cy="650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100">
                <a:solidFill>
                  <a:srgbClr val="E3E3E3"/>
                </a:solidFill>
                <a:latin typeface="Times New Roman"/>
                <a:cs typeface="Times New Roman"/>
              </a:rPr>
              <a:t>Sistem</a:t>
            </a:r>
            <a:r>
              <a:rPr dirty="0" sz="4100" spc="-65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4100">
                <a:solidFill>
                  <a:srgbClr val="E3E3E3"/>
                </a:solidFill>
                <a:latin typeface="Times New Roman"/>
                <a:cs typeface="Times New Roman"/>
              </a:rPr>
              <a:t>Informasi</a:t>
            </a:r>
            <a:r>
              <a:rPr dirty="0" sz="4100" spc="-65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4100" spc="-10">
                <a:solidFill>
                  <a:srgbClr val="E3E3E3"/>
                </a:solidFill>
                <a:latin typeface="Times New Roman"/>
                <a:cs typeface="Times New Roman"/>
              </a:rPr>
              <a:t>Antrian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600" spc="-10"/>
              <a:t>Judul</a:t>
            </a:r>
            <a:r>
              <a:rPr dirty="0" sz="7600" spc="-420"/>
              <a:t> </a:t>
            </a:r>
            <a:r>
              <a:rPr dirty="0" sz="7600"/>
              <a:t>PPL</a:t>
            </a:r>
            <a:r>
              <a:rPr dirty="0" sz="7600" spc="-415"/>
              <a:t> </a:t>
            </a:r>
            <a:r>
              <a:rPr dirty="0" sz="7600"/>
              <a:t>yang</a:t>
            </a:r>
            <a:r>
              <a:rPr dirty="0" sz="7600" spc="-415"/>
              <a:t> </a:t>
            </a:r>
            <a:r>
              <a:rPr dirty="0" sz="7600" spc="-25"/>
              <a:t>diacc</a:t>
            </a:r>
            <a:endParaRPr sz="7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16112" y="8314683"/>
            <a:ext cx="4389755" cy="142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435609" marR="5080" indent="-423545">
              <a:lnSpc>
                <a:spcPct val="122500"/>
              </a:lnSpc>
              <a:spcBef>
                <a:spcPts val="100"/>
              </a:spcBef>
              <a:tabLst>
                <a:tab pos="3776979" algn="l"/>
              </a:tabLst>
            </a:pPr>
            <a:r>
              <a:rPr dirty="0" sz="2500">
                <a:solidFill>
                  <a:srgbClr val="E3E3E3"/>
                </a:solidFill>
                <a:latin typeface="Times New Roman"/>
                <a:cs typeface="Times New Roman"/>
              </a:rPr>
              <a:t>Semakin</a:t>
            </a:r>
            <a:r>
              <a:rPr dirty="0" sz="2500" spc="-35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2500">
                <a:solidFill>
                  <a:srgbClr val="E3E3E3"/>
                </a:solidFill>
                <a:latin typeface="Times New Roman"/>
                <a:cs typeface="Times New Roman"/>
              </a:rPr>
              <a:t>banyak</a:t>
            </a:r>
            <a:r>
              <a:rPr dirty="0" sz="2500" spc="-30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2500">
                <a:solidFill>
                  <a:srgbClr val="E3E3E3"/>
                </a:solidFill>
                <a:latin typeface="Times New Roman"/>
                <a:cs typeface="Times New Roman"/>
              </a:rPr>
              <a:t>orang</a:t>
            </a:r>
            <a:r>
              <a:rPr dirty="0" sz="2500" spc="-30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2500" spc="-20">
                <a:solidFill>
                  <a:srgbClr val="E3E3E3"/>
                </a:solidFill>
                <a:latin typeface="Times New Roman"/>
                <a:cs typeface="Times New Roman"/>
              </a:rPr>
              <a:t>yang</a:t>
            </a:r>
            <a:r>
              <a:rPr dirty="0" sz="2500">
                <a:solidFill>
                  <a:srgbClr val="E3E3E3"/>
                </a:solidFill>
                <a:latin typeface="Times New Roman"/>
                <a:cs typeface="Times New Roman"/>
              </a:rPr>
              <a:t>	</a:t>
            </a:r>
            <a:r>
              <a:rPr dirty="0" sz="2500" spc="-20">
                <a:solidFill>
                  <a:srgbClr val="E3E3E3"/>
                </a:solidFill>
                <a:latin typeface="Times New Roman"/>
                <a:cs typeface="Times New Roman"/>
              </a:rPr>
              <a:t>akan </a:t>
            </a:r>
            <a:r>
              <a:rPr dirty="0" sz="2500">
                <a:solidFill>
                  <a:srgbClr val="E3E3E3"/>
                </a:solidFill>
                <a:latin typeface="Times New Roman"/>
                <a:cs typeface="Times New Roman"/>
              </a:rPr>
              <a:t>berobat</a:t>
            </a:r>
            <a:r>
              <a:rPr dirty="0" sz="2500" spc="-45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2500">
                <a:solidFill>
                  <a:srgbClr val="E3E3E3"/>
                </a:solidFill>
                <a:latin typeface="Times New Roman"/>
                <a:cs typeface="Times New Roman"/>
              </a:rPr>
              <a:t>maka</a:t>
            </a:r>
            <a:r>
              <a:rPr dirty="0" sz="2500" spc="-40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2500">
                <a:solidFill>
                  <a:srgbClr val="E3E3E3"/>
                </a:solidFill>
                <a:latin typeface="Times New Roman"/>
                <a:cs typeface="Times New Roman"/>
              </a:rPr>
              <a:t>semakin</a:t>
            </a:r>
            <a:r>
              <a:rPr dirty="0" sz="2500" spc="-40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2500" spc="-10">
                <a:solidFill>
                  <a:srgbClr val="E3E3E3"/>
                </a:solidFill>
                <a:latin typeface="Times New Roman"/>
                <a:cs typeface="Times New Roman"/>
              </a:rPr>
              <a:t>panjang</a:t>
            </a:r>
            <a:endParaRPr sz="2500">
              <a:latin typeface="Times New Roman"/>
              <a:cs typeface="Times New Roman"/>
            </a:endParaRPr>
          </a:p>
          <a:p>
            <a:pPr algn="r" marR="84455">
              <a:lnSpc>
                <a:spcPct val="100000"/>
              </a:lnSpc>
              <a:spcBef>
                <a:spcPts val="675"/>
              </a:spcBef>
            </a:pPr>
            <a:r>
              <a:rPr dirty="0" sz="2500" spc="-10">
                <a:solidFill>
                  <a:srgbClr val="E3E3E3"/>
                </a:solidFill>
                <a:latin typeface="Times New Roman"/>
                <a:cs typeface="Times New Roman"/>
              </a:rPr>
              <a:t>antrian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842208" y="6541445"/>
            <a:ext cx="5545455" cy="99885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 indent="688340">
              <a:lnSpc>
                <a:spcPts val="3829"/>
              </a:lnSpc>
              <a:spcBef>
                <a:spcPts val="204"/>
              </a:spcBef>
              <a:tabLst>
                <a:tab pos="2010410" algn="l"/>
                <a:tab pos="3500120" algn="l"/>
              </a:tabLst>
            </a:pPr>
            <a:r>
              <a:rPr dirty="0" sz="3200" spc="-10" b="1">
                <a:solidFill>
                  <a:srgbClr val="E3E3E3"/>
                </a:solidFill>
                <a:latin typeface="Calibri"/>
                <a:cs typeface="Calibri"/>
              </a:rPr>
              <a:t>proses</a:t>
            </a:r>
            <a:r>
              <a:rPr dirty="0" sz="3200" b="1">
                <a:solidFill>
                  <a:srgbClr val="E3E3E3"/>
                </a:solidFill>
                <a:latin typeface="Calibri"/>
                <a:cs typeface="Calibri"/>
              </a:rPr>
              <a:t>	</a:t>
            </a:r>
            <a:r>
              <a:rPr dirty="0" sz="3200" spc="50" b="1">
                <a:solidFill>
                  <a:srgbClr val="E3E3E3"/>
                </a:solidFill>
                <a:latin typeface="Calibri"/>
                <a:cs typeface="Calibri"/>
              </a:rPr>
              <a:t>antrian</a:t>
            </a:r>
            <a:r>
              <a:rPr dirty="0" sz="3200" b="1">
                <a:solidFill>
                  <a:srgbClr val="E3E3E3"/>
                </a:solidFill>
                <a:latin typeface="Calibri"/>
                <a:cs typeface="Calibri"/>
              </a:rPr>
              <a:t>	</a:t>
            </a:r>
            <a:r>
              <a:rPr dirty="0" sz="3200" spc="-10" b="1">
                <a:solidFill>
                  <a:srgbClr val="E3E3E3"/>
                </a:solidFill>
                <a:latin typeface="Calibri"/>
                <a:cs typeface="Calibri"/>
              </a:rPr>
              <a:t>pengobatan </a:t>
            </a:r>
            <a:r>
              <a:rPr dirty="0" sz="3200" b="1">
                <a:solidFill>
                  <a:srgbClr val="E3E3E3"/>
                </a:solidFill>
                <a:latin typeface="Calibri"/>
                <a:cs typeface="Calibri"/>
              </a:rPr>
              <a:t>masih</a:t>
            </a:r>
            <a:r>
              <a:rPr dirty="0" sz="3200" spc="170" b="1">
                <a:solidFill>
                  <a:srgbClr val="E3E3E3"/>
                </a:solidFill>
                <a:latin typeface="Calibri"/>
                <a:cs typeface="Calibri"/>
              </a:rPr>
              <a:t> </a:t>
            </a:r>
            <a:r>
              <a:rPr dirty="0" sz="3200" spc="90" b="1">
                <a:solidFill>
                  <a:srgbClr val="E3E3E3"/>
                </a:solidFill>
                <a:latin typeface="Calibri"/>
                <a:cs typeface="Calibri"/>
              </a:rPr>
              <a:t>dilakukan</a:t>
            </a:r>
            <a:r>
              <a:rPr dirty="0" sz="3200" spc="175" b="1">
                <a:solidFill>
                  <a:srgbClr val="E3E3E3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E3E3E3"/>
                </a:solidFill>
                <a:latin typeface="Calibri"/>
                <a:cs typeface="Calibri"/>
              </a:rPr>
              <a:t>secara</a:t>
            </a:r>
            <a:r>
              <a:rPr dirty="0" sz="3200" spc="170" b="1">
                <a:solidFill>
                  <a:srgbClr val="E3E3E3"/>
                </a:solidFill>
                <a:latin typeface="Calibri"/>
                <a:cs typeface="Calibri"/>
              </a:rPr>
              <a:t> </a:t>
            </a:r>
            <a:r>
              <a:rPr dirty="0" sz="3200" spc="-10" b="1">
                <a:solidFill>
                  <a:srgbClr val="E3E3E3"/>
                </a:solidFill>
                <a:latin typeface="Calibri"/>
                <a:cs typeface="Calibri"/>
              </a:rPr>
              <a:t>manual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655" y="6089347"/>
            <a:ext cx="4314596" cy="2857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360775" y="4625975"/>
            <a:ext cx="78740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25">
                <a:solidFill>
                  <a:srgbClr val="74918B"/>
                </a:solidFill>
                <a:latin typeface="Times New Roman"/>
                <a:cs typeface="Times New Roman"/>
              </a:rPr>
              <a:t>01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840121" y="7832718"/>
            <a:ext cx="4399280" cy="1892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12700" marR="5080" indent="238125">
              <a:lnSpc>
                <a:spcPct val="122500"/>
              </a:lnSpc>
              <a:spcBef>
                <a:spcPts val="100"/>
              </a:spcBef>
              <a:tabLst>
                <a:tab pos="1299845" algn="l"/>
              </a:tabLst>
            </a:pPr>
            <a:r>
              <a:rPr dirty="0" sz="2500">
                <a:solidFill>
                  <a:srgbClr val="E3E3E3"/>
                </a:solidFill>
                <a:latin typeface="Times New Roman"/>
                <a:cs typeface="Times New Roman"/>
              </a:rPr>
              <a:t>Proses</a:t>
            </a:r>
            <a:r>
              <a:rPr dirty="0" sz="2500" spc="-65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2500">
                <a:solidFill>
                  <a:srgbClr val="E3E3E3"/>
                </a:solidFill>
                <a:latin typeface="Times New Roman"/>
                <a:cs typeface="Times New Roman"/>
              </a:rPr>
              <a:t>Pengarsipan</a:t>
            </a:r>
            <a:r>
              <a:rPr dirty="0" sz="2500" spc="-60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2500">
                <a:solidFill>
                  <a:srgbClr val="E3E3E3"/>
                </a:solidFill>
                <a:latin typeface="Times New Roman"/>
                <a:cs typeface="Times New Roman"/>
              </a:rPr>
              <a:t>yanga</a:t>
            </a:r>
            <a:r>
              <a:rPr dirty="0" sz="2500" spc="-60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2500" spc="-10">
                <a:solidFill>
                  <a:srgbClr val="E3E3E3"/>
                </a:solidFill>
                <a:latin typeface="Times New Roman"/>
                <a:cs typeface="Times New Roman"/>
              </a:rPr>
              <a:t>masih </a:t>
            </a:r>
            <a:r>
              <a:rPr dirty="0" sz="2500">
                <a:solidFill>
                  <a:srgbClr val="E3E3E3"/>
                </a:solidFill>
                <a:latin typeface="Times New Roman"/>
                <a:cs typeface="Times New Roman"/>
              </a:rPr>
              <a:t>dilakukan</a:t>
            </a:r>
            <a:r>
              <a:rPr dirty="0" sz="2500" spc="-35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2500">
                <a:solidFill>
                  <a:srgbClr val="E3E3E3"/>
                </a:solidFill>
                <a:latin typeface="Times New Roman"/>
                <a:cs typeface="Times New Roman"/>
              </a:rPr>
              <a:t>melalui</a:t>
            </a:r>
            <a:r>
              <a:rPr dirty="0" sz="2500" spc="-25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2500">
                <a:solidFill>
                  <a:srgbClr val="E3E3E3"/>
                </a:solidFill>
                <a:latin typeface="Times New Roman"/>
                <a:cs typeface="Times New Roman"/>
              </a:rPr>
              <a:t>buku</a:t>
            </a:r>
            <a:r>
              <a:rPr dirty="0" sz="2500" spc="-25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2500">
                <a:solidFill>
                  <a:srgbClr val="E3E3E3"/>
                </a:solidFill>
                <a:latin typeface="Times New Roman"/>
                <a:cs typeface="Times New Roman"/>
              </a:rPr>
              <a:t>dan</a:t>
            </a:r>
            <a:r>
              <a:rPr dirty="0" sz="2500" spc="-20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2500" spc="-10">
                <a:solidFill>
                  <a:srgbClr val="E3E3E3"/>
                </a:solidFill>
                <a:latin typeface="Times New Roman"/>
                <a:cs typeface="Times New Roman"/>
              </a:rPr>
              <a:t>kertas sehingga</a:t>
            </a:r>
            <a:r>
              <a:rPr dirty="0" sz="2500">
                <a:solidFill>
                  <a:srgbClr val="E3E3E3"/>
                </a:solidFill>
                <a:latin typeface="Times New Roman"/>
                <a:cs typeface="Times New Roman"/>
              </a:rPr>
              <a:t>	kurang</a:t>
            </a:r>
            <a:r>
              <a:rPr dirty="0" sz="2500" spc="-30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2500">
                <a:solidFill>
                  <a:srgbClr val="E3E3E3"/>
                </a:solidFill>
                <a:latin typeface="Times New Roman"/>
                <a:cs typeface="Times New Roman"/>
              </a:rPr>
              <a:t>efektif</a:t>
            </a:r>
            <a:r>
              <a:rPr dirty="0" sz="2500" spc="-40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2500" spc="-25">
                <a:solidFill>
                  <a:srgbClr val="E3E3E3"/>
                </a:solidFill>
                <a:latin typeface="Times New Roman"/>
                <a:cs typeface="Times New Roman"/>
              </a:rPr>
              <a:t>dan</a:t>
            </a:r>
            <a:endParaRPr sz="25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675"/>
              </a:spcBef>
            </a:pPr>
            <a:r>
              <a:rPr dirty="0" sz="2500" spc="-10">
                <a:solidFill>
                  <a:srgbClr val="E3E3E3"/>
                </a:solidFill>
                <a:latin typeface="Times New Roman"/>
                <a:cs typeface="Times New Roman"/>
              </a:rPr>
              <a:t>efisien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426801" y="6541445"/>
            <a:ext cx="3812540" cy="8845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769620" marR="5080" indent="-757555">
              <a:lnSpc>
                <a:spcPct val="100400"/>
              </a:lnSpc>
              <a:spcBef>
                <a:spcPts val="110"/>
              </a:spcBef>
            </a:pPr>
            <a:r>
              <a:rPr dirty="0" sz="2800" b="1">
                <a:solidFill>
                  <a:srgbClr val="E3E3E3"/>
                </a:solidFill>
                <a:latin typeface="Calibri"/>
                <a:cs typeface="Calibri"/>
              </a:rPr>
              <a:t>proses</a:t>
            </a:r>
            <a:r>
              <a:rPr dirty="0" sz="2800" spc="290" b="1">
                <a:solidFill>
                  <a:srgbClr val="E3E3E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E3E3E3"/>
                </a:solidFill>
                <a:latin typeface="Calibri"/>
                <a:cs typeface="Calibri"/>
              </a:rPr>
              <a:t>pengarsipan</a:t>
            </a:r>
            <a:r>
              <a:rPr dirty="0" sz="2800" spc="290" b="1">
                <a:solidFill>
                  <a:srgbClr val="E3E3E3"/>
                </a:solidFill>
                <a:latin typeface="Calibri"/>
                <a:cs typeface="Calibri"/>
              </a:rPr>
              <a:t> </a:t>
            </a:r>
            <a:r>
              <a:rPr dirty="0" sz="2800" spc="35" b="1">
                <a:solidFill>
                  <a:srgbClr val="E3E3E3"/>
                </a:solidFill>
                <a:latin typeface="Calibri"/>
                <a:cs typeface="Calibri"/>
              </a:rPr>
              <a:t>yang </a:t>
            </a:r>
            <a:r>
              <a:rPr dirty="0" sz="2800" b="1">
                <a:solidFill>
                  <a:srgbClr val="E3E3E3"/>
                </a:solidFill>
                <a:latin typeface="Calibri"/>
                <a:cs typeface="Calibri"/>
              </a:rPr>
              <a:t>masih</a:t>
            </a:r>
            <a:r>
              <a:rPr dirty="0" sz="2800" spc="220" b="1">
                <a:solidFill>
                  <a:srgbClr val="E3E3E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E3E3E3"/>
                </a:solidFill>
                <a:latin typeface="Calibri"/>
                <a:cs typeface="Calibri"/>
              </a:rPr>
              <a:t>belum</a:t>
            </a:r>
            <a:r>
              <a:rPr dirty="0" sz="2800" spc="225" b="1">
                <a:solidFill>
                  <a:srgbClr val="E3E3E3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E3E3E3"/>
                </a:solidFill>
                <a:latin typeface="Calibri"/>
                <a:cs typeface="Calibri"/>
              </a:rPr>
              <a:t>efisien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3742" y="6089347"/>
            <a:ext cx="4314596" cy="28574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1393862" y="4625975"/>
            <a:ext cx="78740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25">
                <a:solidFill>
                  <a:srgbClr val="74918B"/>
                </a:solidFill>
                <a:latin typeface="Times New Roman"/>
                <a:cs typeface="Times New Roman"/>
              </a:rPr>
              <a:t>02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2948811" y="6541445"/>
            <a:ext cx="4323715" cy="337185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2323465" marR="5080" indent="-733425">
              <a:lnSpc>
                <a:spcPts val="3829"/>
              </a:lnSpc>
              <a:spcBef>
                <a:spcPts val="235"/>
              </a:spcBef>
            </a:pPr>
            <a:r>
              <a:rPr dirty="0" sz="3200" spc="70" b="1">
                <a:solidFill>
                  <a:srgbClr val="E3E3E3"/>
                </a:solidFill>
                <a:latin typeface="Calibri"/>
                <a:cs typeface="Calibri"/>
              </a:rPr>
              <a:t>Pekerjaan</a:t>
            </a:r>
            <a:r>
              <a:rPr dirty="0" sz="3200" spc="85" b="1">
                <a:solidFill>
                  <a:srgbClr val="E3E3E3"/>
                </a:solidFill>
                <a:latin typeface="Calibri"/>
                <a:cs typeface="Calibri"/>
              </a:rPr>
              <a:t> </a:t>
            </a:r>
            <a:r>
              <a:rPr dirty="0" sz="3200" spc="30" b="1">
                <a:solidFill>
                  <a:srgbClr val="E3E3E3"/>
                </a:solidFill>
                <a:latin typeface="Calibri"/>
                <a:cs typeface="Calibri"/>
              </a:rPr>
              <a:t>yang </a:t>
            </a:r>
            <a:r>
              <a:rPr dirty="0" sz="3200" spc="-10" b="1">
                <a:solidFill>
                  <a:srgbClr val="E3E3E3"/>
                </a:solidFill>
                <a:latin typeface="Calibri"/>
                <a:cs typeface="Calibri"/>
              </a:rPr>
              <a:t>menumpuk</a:t>
            </a:r>
            <a:endParaRPr sz="3200">
              <a:latin typeface="Calibri"/>
              <a:cs typeface="Calibri"/>
            </a:endParaRPr>
          </a:p>
          <a:p>
            <a:pPr algn="r" marL="72390" marR="5080" indent="-60325">
              <a:lnSpc>
                <a:spcPct val="125000"/>
              </a:lnSpc>
              <a:spcBef>
                <a:spcPts val="2430"/>
              </a:spcBef>
              <a:tabLst>
                <a:tab pos="936625" algn="l"/>
              </a:tabLst>
            </a:pPr>
            <a:r>
              <a:rPr dirty="0" sz="2150" spc="-10">
                <a:solidFill>
                  <a:srgbClr val="E3E3E3"/>
                </a:solidFill>
                <a:latin typeface="Times New Roman"/>
                <a:cs typeface="Times New Roman"/>
              </a:rPr>
              <a:t>Karena</a:t>
            </a:r>
            <a:r>
              <a:rPr dirty="0" sz="2150">
                <a:solidFill>
                  <a:srgbClr val="E3E3E3"/>
                </a:solidFill>
                <a:latin typeface="Times New Roman"/>
                <a:cs typeface="Times New Roman"/>
              </a:rPr>
              <a:t>	antrian</a:t>
            </a:r>
            <a:r>
              <a:rPr dirty="0" sz="2150" spc="-45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2150">
                <a:solidFill>
                  <a:srgbClr val="E3E3E3"/>
                </a:solidFill>
                <a:latin typeface="Times New Roman"/>
                <a:cs typeface="Times New Roman"/>
              </a:rPr>
              <a:t>masih</a:t>
            </a:r>
            <a:r>
              <a:rPr dirty="0" sz="2150" spc="-40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2150">
                <a:solidFill>
                  <a:srgbClr val="E3E3E3"/>
                </a:solidFill>
                <a:latin typeface="Times New Roman"/>
                <a:cs typeface="Times New Roman"/>
              </a:rPr>
              <a:t>dilakukan</a:t>
            </a:r>
            <a:r>
              <a:rPr dirty="0" sz="2150" spc="-40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2150" spc="-10">
                <a:solidFill>
                  <a:srgbClr val="E3E3E3"/>
                </a:solidFill>
                <a:latin typeface="Times New Roman"/>
                <a:cs typeface="Times New Roman"/>
              </a:rPr>
              <a:t>secara </a:t>
            </a:r>
            <a:r>
              <a:rPr dirty="0" sz="2150">
                <a:solidFill>
                  <a:srgbClr val="E3E3E3"/>
                </a:solidFill>
                <a:latin typeface="Times New Roman"/>
                <a:cs typeface="Times New Roman"/>
              </a:rPr>
              <a:t>manual</a:t>
            </a:r>
            <a:r>
              <a:rPr dirty="0" sz="2150" spc="-30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2150">
                <a:solidFill>
                  <a:srgbClr val="E3E3E3"/>
                </a:solidFill>
                <a:latin typeface="Times New Roman"/>
                <a:cs typeface="Times New Roman"/>
              </a:rPr>
              <a:t>jadi</a:t>
            </a:r>
            <a:r>
              <a:rPr dirty="0" sz="2150" spc="-30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2150">
                <a:solidFill>
                  <a:srgbClr val="E3E3E3"/>
                </a:solidFill>
                <a:latin typeface="Times New Roman"/>
                <a:cs typeface="Times New Roman"/>
              </a:rPr>
              <a:t>petugas</a:t>
            </a:r>
            <a:r>
              <a:rPr dirty="0" sz="2150" spc="-25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2150">
                <a:solidFill>
                  <a:srgbClr val="E3E3E3"/>
                </a:solidFill>
                <a:latin typeface="Times New Roman"/>
                <a:cs typeface="Times New Roman"/>
              </a:rPr>
              <a:t>akan</a:t>
            </a:r>
            <a:r>
              <a:rPr dirty="0" sz="2150" spc="-30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2150" spc="-10">
                <a:solidFill>
                  <a:srgbClr val="E3E3E3"/>
                </a:solidFill>
                <a:latin typeface="Times New Roman"/>
                <a:cs typeface="Times New Roman"/>
              </a:rPr>
              <a:t>mencari </a:t>
            </a:r>
            <a:r>
              <a:rPr dirty="0" sz="2150">
                <a:solidFill>
                  <a:srgbClr val="E3E3E3"/>
                </a:solidFill>
                <a:latin typeface="Times New Roman"/>
                <a:cs typeface="Times New Roman"/>
              </a:rPr>
              <a:t>dalam</a:t>
            </a:r>
            <a:r>
              <a:rPr dirty="0" sz="2150" spc="-35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2150">
                <a:solidFill>
                  <a:srgbClr val="E3E3E3"/>
                </a:solidFill>
                <a:latin typeface="Times New Roman"/>
                <a:cs typeface="Times New Roman"/>
              </a:rPr>
              <a:t>map</a:t>
            </a:r>
            <a:r>
              <a:rPr dirty="0" sz="2150" spc="-30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2150">
                <a:solidFill>
                  <a:srgbClr val="E3E3E3"/>
                </a:solidFill>
                <a:latin typeface="Times New Roman"/>
                <a:cs typeface="Times New Roman"/>
              </a:rPr>
              <a:t>kartu</a:t>
            </a:r>
            <a:r>
              <a:rPr dirty="0" sz="2150" spc="-30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2150">
                <a:solidFill>
                  <a:srgbClr val="E3E3E3"/>
                </a:solidFill>
                <a:latin typeface="Times New Roman"/>
                <a:cs typeface="Times New Roman"/>
              </a:rPr>
              <a:t>pengobatan</a:t>
            </a:r>
            <a:r>
              <a:rPr dirty="0" sz="2150" spc="-30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2150" spc="-10">
                <a:solidFill>
                  <a:srgbClr val="E3E3E3"/>
                </a:solidFill>
                <a:latin typeface="Times New Roman"/>
                <a:cs typeface="Times New Roman"/>
              </a:rPr>
              <a:t>pasien </a:t>
            </a:r>
            <a:r>
              <a:rPr dirty="0" sz="2150">
                <a:solidFill>
                  <a:srgbClr val="E3E3E3"/>
                </a:solidFill>
                <a:latin typeface="Times New Roman"/>
                <a:cs typeface="Times New Roman"/>
              </a:rPr>
              <a:t>terlbih</a:t>
            </a:r>
            <a:r>
              <a:rPr dirty="0" sz="2150" spc="-40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2150">
                <a:solidFill>
                  <a:srgbClr val="E3E3E3"/>
                </a:solidFill>
                <a:latin typeface="Times New Roman"/>
                <a:cs typeface="Times New Roman"/>
              </a:rPr>
              <a:t>dahulu</a:t>
            </a:r>
            <a:r>
              <a:rPr dirty="0" sz="2150" spc="-40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2150">
                <a:solidFill>
                  <a:srgbClr val="E3E3E3"/>
                </a:solidFill>
                <a:latin typeface="Times New Roman"/>
                <a:cs typeface="Times New Roman"/>
              </a:rPr>
              <a:t>sehingga</a:t>
            </a:r>
            <a:r>
              <a:rPr dirty="0" sz="2150" spc="-35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2150">
                <a:solidFill>
                  <a:srgbClr val="E3E3E3"/>
                </a:solidFill>
                <a:latin typeface="Times New Roman"/>
                <a:cs typeface="Times New Roman"/>
              </a:rPr>
              <a:t>kurang</a:t>
            </a:r>
            <a:r>
              <a:rPr dirty="0" sz="2150" spc="-40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2150" spc="-10">
                <a:solidFill>
                  <a:srgbClr val="E3E3E3"/>
                </a:solidFill>
                <a:latin typeface="Times New Roman"/>
                <a:cs typeface="Times New Roman"/>
              </a:rPr>
              <a:t>efektif, </a:t>
            </a:r>
            <a:r>
              <a:rPr dirty="0" sz="2150">
                <a:solidFill>
                  <a:srgbClr val="E3E3E3"/>
                </a:solidFill>
                <a:latin typeface="Times New Roman"/>
                <a:cs typeface="Times New Roman"/>
              </a:rPr>
              <a:t>mengingat</a:t>
            </a:r>
            <a:r>
              <a:rPr dirty="0" sz="2150" spc="-55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2150">
                <a:solidFill>
                  <a:srgbClr val="E3E3E3"/>
                </a:solidFill>
                <a:latin typeface="Times New Roman"/>
                <a:cs typeface="Times New Roman"/>
              </a:rPr>
              <a:t>ppasiennya</a:t>
            </a:r>
            <a:r>
              <a:rPr dirty="0" sz="2150" spc="-50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2150" spc="-10">
                <a:solidFill>
                  <a:srgbClr val="E3E3E3"/>
                </a:solidFill>
                <a:latin typeface="Times New Roman"/>
                <a:cs typeface="Times New Roman"/>
              </a:rPr>
              <a:t>banyak</a:t>
            </a:r>
            <a:endParaRPr sz="2150">
              <a:latin typeface="Times New Roman"/>
              <a:cs typeface="Times New Roman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76828" y="6089347"/>
            <a:ext cx="4314596" cy="28574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16426949" y="4625975"/>
            <a:ext cx="78740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25">
                <a:solidFill>
                  <a:srgbClr val="74918B"/>
                </a:solidFill>
                <a:latin typeface="Times New Roman"/>
                <a:cs typeface="Times New Roman"/>
              </a:rPr>
              <a:t>03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16000" y="996950"/>
            <a:ext cx="3829685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5"/>
              <a:t>Masalah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971179"/>
            <a:ext cx="3967479" cy="1397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0" spc="-75">
                <a:solidFill>
                  <a:srgbClr val="E3E3E3"/>
                </a:solidFill>
                <a:latin typeface="Times New Roman"/>
                <a:cs typeface="Times New Roman"/>
              </a:rPr>
              <a:t>SOLUSI</a:t>
            </a:r>
            <a:endParaRPr sz="9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93033" y="2993922"/>
            <a:ext cx="767842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>
                <a:solidFill>
                  <a:srgbClr val="E3E3E3"/>
                </a:solidFill>
                <a:latin typeface="Times New Roman"/>
                <a:cs typeface="Times New Roman"/>
              </a:rPr>
              <a:t>Sistem</a:t>
            </a:r>
            <a:r>
              <a:rPr dirty="0" sz="3500" spc="-85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3500">
                <a:solidFill>
                  <a:srgbClr val="E3E3E3"/>
                </a:solidFill>
                <a:latin typeface="Times New Roman"/>
                <a:cs typeface="Times New Roman"/>
              </a:rPr>
              <a:t>Informasi</a:t>
            </a:r>
            <a:r>
              <a:rPr dirty="0" sz="3500" spc="-70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3500">
                <a:solidFill>
                  <a:srgbClr val="E3E3E3"/>
                </a:solidFill>
                <a:latin typeface="Times New Roman"/>
                <a:cs typeface="Times New Roman"/>
              </a:rPr>
              <a:t>Antrian</a:t>
            </a:r>
            <a:r>
              <a:rPr dirty="0" sz="3500" spc="-75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3500">
                <a:solidFill>
                  <a:srgbClr val="E3E3E3"/>
                </a:solidFill>
                <a:latin typeface="Times New Roman"/>
                <a:cs typeface="Times New Roman"/>
              </a:rPr>
              <a:t>berbasis</a:t>
            </a:r>
            <a:r>
              <a:rPr dirty="0" sz="3500" spc="-70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3500" spc="-10">
                <a:solidFill>
                  <a:srgbClr val="E3E3E3"/>
                </a:solidFill>
                <a:latin typeface="Times New Roman"/>
                <a:cs typeface="Times New Roman"/>
              </a:rPr>
              <a:t>Website</a:t>
            </a:r>
            <a:endParaRPr sz="35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5751" y="4192205"/>
            <a:ext cx="9553574" cy="4867274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5537588" y="1258604"/>
            <a:ext cx="979805" cy="904875"/>
            <a:chOff x="5537588" y="1258604"/>
            <a:chExt cx="979805" cy="904875"/>
          </a:xfrm>
        </p:grpSpPr>
        <p:sp>
          <p:nvSpPr>
            <p:cNvPr id="6" name="object 6" descr=""/>
            <p:cNvSpPr/>
            <p:nvPr/>
          </p:nvSpPr>
          <p:spPr>
            <a:xfrm>
              <a:off x="5764860" y="1258607"/>
              <a:ext cx="513715" cy="904875"/>
            </a:xfrm>
            <a:custGeom>
              <a:avLst/>
              <a:gdLst/>
              <a:ahLst/>
              <a:cxnLst/>
              <a:rect l="l" t="t" r="r" b="b"/>
              <a:pathLst>
                <a:path w="513714" h="904875">
                  <a:moveTo>
                    <a:pt x="273380" y="7480"/>
                  </a:moveTo>
                  <a:lnTo>
                    <a:pt x="265861" y="0"/>
                  </a:lnTo>
                  <a:lnTo>
                    <a:pt x="256603" y="0"/>
                  </a:lnTo>
                  <a:lnTo>
                    <a:pt x="247332" y="0"/>
                  </a:lnTo>
                  <a:lnTo>
                    <a:pt x="239814" y="7480"/>
                  </a:lnTo>
                  <a:lnTo>
                    <a:pt x="239814" y="172529"/>
                  </a:lnTo>
                  <a:lnTo>
                    <a:pt x="247332" y="179997"/>
                  </a:lnTo>
                  <a:lnTo>
                    <a:pt x="265861" y="179997"/>
                  </a:lnTo>
                  <a:lnTo>
                    <a:pt x="273380" y="172529"/>
                  </a:lnTo>
                  <a:lnTo>
                    <a:pt x="273380" y="7480"/>
                  </a:lnTo>
                  <a:close/>
                </a:path>
                <a:path w="513714" h="904875">
                  <a:moveTo>
                    <a:pt x="513194" y="478650"/>
                  </a:moveTo>
                  <a:lnTo>
                    <a:pt x="509054" y="432828"/>
                  </a:lnTo>
                  <a:lnTo>
                    <a:pt x="497116" y="389674"/>
                  </a:lnTo>
                  <a:lnTo>
                    <a:pt x="479628" y="353110"/>
                  </a:lnTo>
                  <a:lnTo>
                    <a:pt x="479628" y="478637"/>
                  </a:lnTo>
                  <a:lnTo>
                    <a:pt x="474218" y="527113"/>
                  </a:lnTo>
                  <a:lnTo>
                    <a:pt x="458673" y="572300"/>
                  </a:lnTo>
                  <a:lnTo>
                    <a:pt x="434073" y="612800"/>
                  </a:lnTo>
                  <a:lnTo>
                    <a:pt x="401459" y="647255"/>
                  </a:lnTo>
                  <a:lnTo>
                    <a:pt x="361886" y="674255"/>
                  </a:lnTo>
                  <a:lnTo>
                    <a:pt x="330809" y="686676"/>
                  </a:lnTo>
                  <a:lnTo>
                    <a:pt x="330809" y="854049"/>
                  </a:lnTo>
                  <a:lnTo>
                    <a:pt x="330200" y="854659"/>
                  </a:lnTo>
                  <a:lnTo>
                    <a:pt x="304152" y="854659"/>
                  </a:lnTo>
                  <a:lnTo>
                    <a:pt x="304152" y="871423"/>
                  </a:lnTo>
                  <a:lnTo>
                    <a:pt x="209029" y="871423"/>
                  </a:lnTo>
                  <a:lnTo>
                    <a:pt x="209029" y="854659"/>
                  </a:lnTo>
                  <a:lnTo>
                    <a:pt x="182994" y="854659"/>
                  </a:lnTo>
                  <a:lnTo>
                    <a:pt x="182372" y="854049"/>
                  </a:lnTo>
                  <a:lnTo>
                    <a:pt x="209042" y="854049"/>
                  </a:lnTo>
                  <a:lnTo>
                    <a:pt x="209042" y="854659"/>
                  </a:lnTo>
                  <a:lnTo>
                    <a:pt x="304152" y="854659"/>
                  </a:lnTo>
                  <a:lnTo>
                    <a:pt x="304152" y="854049"/>
                  </a:lnTo>
                  <a:lnTo>
                    <a:pt x="330809" y="854049"/>
                  </a:lnTo>
                  <a:lnTo>
                    <a:pt x="330809" y="686676"/>
                  </a:lnTo>
                  <a:lnTo>
                    <a:pt x="330682" y="686727"/>
                  </a:lnTo>
                  <a:lnTo>
                    <a:pt x="330682" y="798322"/>
                  </a:lnTo>
                  <a:lnTo>
                    <a:pt x="330200" y="798804"/>
                  </a:lnTo>
                  <a:lnTo>
                    <a:pt x="304152" y="798804"/>
                  </a:lnTo>
                  <a:lnTo>
                    <a:pt x="304152" y="821118"/>
                  </a:lnTo>
                  <a:lnTo>
                    <a:pt x="304152" y="821283"/>
                  </a:lnTo>
                  <a:lnTo>
                    <a:pt x="209042" y="821283"/>
                  </a:lnTo>
                  <a:lnTo>
                    <a:pt x="209042" y="821118"/>
                  </a:lnTo>
                  <a:lnTo>
                    <a:pt x="209029" y="798804"/>
                  </a:lnTo>
                  <a:lnTo>
                    <a:pt x="182994" y="798804"/>
                  </a:lnTo>
                  <a:lnTo>
                    <a:pt x="182499" y="798322"/>
                  </a:lnTo>
                  <a:lnTo>
                    <a:pt x="209042" y="798322"/>
                  </a:lnTo>
                  <a:lnTo>
                    <a:pt x="209042" y="798804"/>
                  </a:lnTo>
                  <a:lnTo>
                    <a:pt x="304152" y="798804"/>
                  </a:lnTo>
                  <a:lnTo>
                    <a:pt x="304152" y="798322"/>
                  </a:lnTo>
                  <a:lnTo>
                    <a:pt x="330682" y="798322"/>
                  </a:lnTo>
                  <a:lnTo>
                    <a:pt x="330682" y="686727"/>
                  </a:lnTo>
                  <a:lnTo>
                    <a:pt x="316445" y="692404"/>
                  </a:lnTo>
                  <a:lnTo>
                    <a:pt x="309181" y="694410"/>
                  </a:lnTo>
                  <a:lnTo>
                    <a:pt x="304152" y="700989"/>
                  </a:lnTo>
                  <a:lnTo>
                    <a:pt x="304152" y="765390"/>
                  </a:lnTo>
                  <a:lnTo>
                    <a:pt x="209042" y="765429"/>
                  </a:lnTo>
                  <a:lnTo>
                    <a:pt x="209029" y="700989"/>
                  </a:lnTo>
                  <a:lnTo>
                    <a:pt x="204012" y="694410"/>
                  </a:lnTo>
                  <a:lnTo>
                    <a:pt x="196748" y="692404"/>
                  </a:lnTo>
                  <a:lnTo>
                    <a:pt x="179336" y="685457"/>
                  </a:lnTo>
                  <a:lnTo>
                    <a:pt x="179336" y="824928"/>
                  </a:lnTo>
                  <a:lnTo>
                    <a:pt x="179336" y="828713"/>
                  </a:lnTo>
                  <a:lnTo>
                    <a:pt x="179197" y="828713"/>
                  </a:lnTo>
                  <a:lnTo>
                    <a:pt x="179197" y="847712"/>
                  </a:lnTo>
                  <a:lnTo>
                    <a:pt x="179197" y="850887"/>
                  </a:lnTo>
                  <a:lnTo>
                    <a:pt x="176009" y="847712"/>
                  </a:lnTo>
                  <a:lnTo>
                    <a:pt x="179197" y="847712"/>
                  </a:lnTo>
                  <a:lnTo>
                    <a:pt x="179197" y="828713"/>
                  </a:lnTo>
                  <a:lnTo>
                    <a:pt x="175514" y="828713"/>
                  </a:lnTo>
                  <a:lnTo>
                    <a:pt x="179336" y="824928"/>
                  </a:lnTo>
                  <a:lnTo>
                    <a:pt x="179336" y="685457"/>
                  </a:lnTo>
                  <a:lnTo>
                    <a:pt x="151295" y="674255"/>
                  </a:lnTo>
                  <a:lnTo>
                    <a:pt x="111734" y="647255"/>
                  </a:lnTo>
                  <a:lnTo>
                    <a:pt x="79121" y="612813"/>
                  </a:lnTo>
                  <a:lnTo>
                    <a:pt x="54521" y="572300"/>
                  </a:lnTo>
                  <a:lnTo>
                    <a:pt x="38976" y="527113"/>
                  </a:lnTo>
                  <a:lnTo>
                    <a:pt x="33553" y="478650"/>
                  </a:lnTo>
                  <a:lnTo>
                    <a:pt x="38100" y="433984"/>
                  </a:lnTo>
                  <a:lnTo>
                    <a:pt x="51117" y="392366"/>
                  </a:lnTo>
                  <a:lnTo>
                    <a:pt x="71704" y="354698"/>
                  </a:lnTo>
                  <a:lnTo>
                    <a:pt x="98958" y="321843"/>
                  </a:lnTo>
                  <a:lnTo>
                    <a:pt x="131978" y="294741"/>
                  </a:lnTo>
                  <a:lnTo>
                    <a:pt x="169862" y="274256"/>
                  </a:lnTo>
                  <a:lnTo>
                    <a:pt x="211709" y="261315"/>
                  </a:lnTo>
                  <a:lnTo>
                    <a:pt x="256603" y="256794"/>
                  </a:lnTo>
                  <a:lnTo>
                    <a:pt x="301485" y="261315"/>
                  </a:lnTo>
                  <a:lnTo>
                    <a:pt x="343331" y="274256"/>
                  </a:lnTo>
                  <a:lnTo>
                    <a:pt x="381215" y="294741"/>
                  </a:lnTo>
                  <a:lnTo>
                    <a:pt x="414235" y="321843"/>
                  </a:lnTo>
                  <a:lnTo>
                    <a:pt x="441490" y="354685"/>
                  </a:lnTo>
                  <a:lnTo>
                    <a:pt x="462076" y="392366"/>
                  </a:lnTo>
                  <a:lnTo>
                    <a:pt x="475094" y="433984"/>
                  </a:lnTo>
                  <a:lnTo>
                    <a:pt x="479628" y="478637"/>
                  </a:lnTo>
                  <a:lnTo>
                    <a:pt x="479628" y="353110"/>
                  </a:lnTo>
                  <a:lnTo>
                    <a:pt x="452767" y="314299"/>
                  </a:lnTo>
                  <a:lnTo>
                    <a:pt x="421830" y="283514"/>
                  </a:lnTo>
                  <a:lnTo>
                    <a:pt x="386003" y="258318"/>
                  </a:lnTo>
                  <a:lnTo>
                    <a:pt x="346036" y="239407"/>
                  </a:lnTo>
                  <a:lnTo>
                    <a:pt x="302666" y="227545"/>
                  </a:lnTo>
                  <a:lnTo>
                    <a:pt x="256603" y="223418"/>
                  </a:lnTo>
                  <a:lnTo>
                    <a:pt x="210540" y="227545"/>
                  </a:lnTo>
                  <a:lnTo>
                    <a:pt x="167157" y="239407"/>
                  </a:lnTo>
                  <a:lnTo>
                    <a:pt x="127190" y="258318"/>
                  </a:lnTo>
                  <a:lnTo>
                    <a:pt x="91363" y="283514"/>
                  </a:lnTo>
                  <a:lnTo>
                    <a:pt x="60426" y="314299"/>
                  </a:lnTo>
                  <a:lnTo>
                    <a:pt x="35090" y="349923"/>
                  </a:lnTo>
                  <a:lnTo>
                    <a:pt x="16078" y="389674"/>
                  </a:lnTo>
                  <a:lnTo>
                    <a:pt x="4140" y="432828"/>
                  </a:lnTo>
                  <a:lnTo>
                    <a:pt x="0" y="478637"/>
                  </a:lnTo>
                  <a:lnTo>
                    <a:pt x="4267" y="524878"/>
                  </a:lnTo>
                  <a:lnTo>
                    <a:pt x="16611" y="568731"/>
                  </a:lnTo>
                  <a:lnTo>
                    <a:pt x="36334" y="609295"/>
                  </a:lnTo>
                  <a:lnTo>
                    <a:pt x="62776" y="645693"/>
                  </a:lnTo>
                  <a:lnTo>
                    <a:pt x="95237" y="677011"/>
                  </a:lnTo>
                  <a:lnTo>
                    <a:pt x="133032" y="702360"/>
                  </a:lnTo>
                  <a:lnTo>
                    <a:pt x="175475" y="720839"/>
                  </a:lnTo>
                  <a:lnTo>
                    <a:pt x="175475" y="772896"/>
                  </a:lnTo>
                  <a:lnTo>
                    <a:pt x="179209" y="769188"/>
                  </a:lnTo>
                  <a:lnTo>
                    <a:pt x="179209" y="772985"/>
                  </a:lnTo>
                  <a:lnTo>
                    <a:pt x="175475" y="772985"/>
                  </a:lnTo>
                  <a:lnTo>
                    <a:pt x="175475" y="790714"/>
                  </a:lnTo>
                  <a:lnTo>
                    <a:pt x="178676" y="790714"/>
                  </a:lnTo>
                  <a:lnTo>
                    <a:pt x="178676" y="794524"/>
                  </a:lnTo>
                  <a:lnTo>
                    <a:pt x="175475" y="791337"/>
                  </a:lnTo>
                  <a:lnTo>
                    <a:pt x="175475" y="828713"/>
                  </a:lnTo>
                  <a:lnTo>
                    <a:pt x="175475" y="847178"/>
                  </a:lnTo>
                  <a:lnTo>
                    <a:pt x="175475" y="847712"/>
                  </a:lnTo>
                  <a:lnTo>
                    <a:pt x="175475" y="897318"/>
                  </a:lnTo>
                  <a:lnTo>
                    <a:pt x="182994" y="904798"/>
                  </a:lnTo>
                  <a:lnTo>
                    <a:pt x="330200" y="904798"/>
                  </a:lnTo>
                  <a:lnTo>
                    <a:pt x="337718" y="897318"/>
                  </a:lnTo>
                  <a:lnTo>
                    <a:pt x="337718" y="871423"/>
                  </a:lnTo>
                  <a:lnTo>
                    <a:pt x="337718" y="847712"/>
                  </a:lnTo>
                  <a:lnTo>
                    <a:pt x="337718" y="847178"/>
                  </a:lnTo>
                  <a:lnTo>
                    <a:pt x="337718" y="828751"/>
                  </a:lnTo>
                  <a:lnTo>
                    <a:pt x="337718" y="791337"/>
                  </a:lnTo>
                  <a:lnTo>
                    <a:pt x="337667" y="828713"/>
                  </a:lnTo>
                  <a:lnTo>
                    <a:pt x="337172" y="828713"/>
                  </a:lnTo>
                  <a:lnTo>
                    <a:pt x="337172" y="847712"/>
                  </a:lnTo>
                  <a:lnTo>
                    <a:pt x="333997" y="850887"/>
                  </a:lnTo>
                  <a:lnTo>
                    <a:pt x="333997" y="847712"/>
                  </a:lnTo>
                  <a:lnTo>
                    <a:pt x="337172" y="847712"/>
                  </a:lnTo>
                  <a:lnTo>
                    <a:pt x="337172" y="828713"/>
                  </a:lnTo>
                  <a:lnTo>
                    <a:pt x="333857" y="828713"/>
                  </a:lnTo>
                  <a:lnTo>
                    <a:pt x="333857" y="824928"/>
                  </a:lnTo>
                  <a:lnTo>
                    <a:pt x="337667" y="828713"/>
                  </a:lnTo>
                  <a:lnTo>
                    <a:pt x="337667" y="791387"/>
                  </a:lnTo>
                  <a:lnTo>
                    <a:pt x="334518" y="794524"/>
                  </a:lnTo>
                  <a:lnTo>
                    <a:pt x="334518" y="790714"/>
                  </a:lnTo>
                  <a:lnTo>
                    <a:pt x="337718" y="790714"/>
                  </a:lnTo>
                  <a:lnTo>
                    <a:pt x="337718" y="772985"/>
                  </a:lnTo>
                  <a:lnTo>
                    <a:pt x="333984" y="772985"/>
                  </a:lnTo>
                  <a:lnTo>
                    <a:pt x="333984" y="769188"/>
                  </a:lnTo>
                  <a:lnTo>
                    <a:pt x="337718" y="772896"/>
                  </a:lnTo>
                  <a:lnTo>
                    <a:pt x="337718" y="720839"/>
                  </a:lnTo>
                  <a:lnTo>
                    <a:pt x="380161" y="702360"/>
                  </a:lnTo>
                  <a:lnTo>
                    <a:pt x="417957" y="677011"/>
                  </a:lnTo>
                  <a:lnTo>
                    <a:pt x="450418" y="645693"/>
                  </a:lnTo>
                  <a:lnTo>
                    <a:pt x="476859" y="609295"/>
                  </a:lnTo>
                  <a:lnTo>
                    <a:pt x="496582" y="568731"/>
                  </a:lnTo>
                  <a:lnTo>
                    <a:pt x="508927" y="524878"/>
                  </a:lnTo>
                  <a:lnTo>
                    <a:pt x="513194" y="47865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1839" y="1402285"/>
              <a:ext cx="137792" cy="13705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65833" y="1406427"/>
              <a:ext cx="137784" cy="137052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5537581" y="1734806"/>
              <a:ext cx="979805" cy="45085"/>
            </a:xfrm>
            <a:custGeom>
              <a:avLst/>
              <a:gdLst/>
              <a:ahLst/>
              <a:cxnLst/>
              <a:rect l="l" t="t" r="r" b="b"/>
              <a:pathLst>
                <a:path w="979804" h="45085">
                  <a:moveTo>
                    <a:pt x="180962" y="18554"/>
                  </a:moveTo>
                  <a:lnTo>
                    <a:pt x="173443" y="11074"/>
                  </a:lnTo>
                  <a:lnTo>
                    <a:pt x="164185" y="11074"/>
                  </a:lnTo>
                  <a:lnTo>
                    <a:pt x="7518" y="11074"/>
                  </a:lnTo>
                  <a:lnTo>
                    <a:pt x="0" y="18554"/>
                  </a:lnTo>
                  <a:lnTo>
                    <a:pt x="0" y="36982"/>
                  </a:lnTo>
                  <a:lnTo>
                    <a:pt x="7518" y="44462"/>
                  </a:lnTo>
                  <a:lnTo>
                    <a:pt x="173443" y="44462"/>
                  </a:lnTo>
                  <a:lnTo>
                    <a:pt x="180962" y="36982"/>
                  </a:lnTo>
                  <a:lnTo>
                    <a:pt x="180962" y="18554"/>
                  </a:lnTo>
                  <a:close/>
                </a:path>
                <a:path w="979804" h="45085">
                  <a:moveTo>
                    <a:pt x="979728" y="7480"/>
                  </a:moveTo>
                  <a:lnTo>
                    <a:pt x="972223" y="0"/>
                  </a:lnTo>
                  <a:lnTo>
                    <a:pt x="962952" y="0"/>
                  </a:lnTo>
                  <a:lnTo>
                    <a:pt x="806284" y="0"/>
                  </a:lnTo>
                  <a:lnTo>
                    <a:pt x="798779" y="7480"/>
                  </a:lnTo>
                  <a:lnTo>
                    <a:pt x="798779" y="25908"/>
                  </a:lnTo>
                  <a:lnTo>
                    <a:pt x="806284" y="33388"/>
                  </a:lnTo>
                  <a:lnTo>
                    <a:pt x="972210" y="33388"/>
                  </a:lnTo>
                  <a:lnTo>
                    <a:pt x="979728" y="25908"/>
                  </a:lnTo>
                  <a:lnTo>
                    <a:pt x="979728" y="748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12326" y="3636378"/>
            <a:ext cx="5743574" cy="56197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0335" rIns="0" bIns="0" rtlCol="0" vert="horz">
            <a:spAutoFit/>
          </a:bodyPr>
          <a:lstStyle/>
          <a:p>
            <a:pPr marL="213360" marR="5080">
              <a:lnSpc>
                <a:spcPts val="8890"/>
              </a:lnSpc>
              <a:spcBef>
                <a:spcPts val="1105"/>
              </a:spcBef>
            </a:pPr>
            <a:r>
              <a:rPr dirty="0" sz="8150" spc="-30"/>
              <a:t>Mengapa</a:t>
            </a:r>
            <a:r>
              <a:rPr dirty="0" sz="8150" spc="-490"/>
              <a:t> </a:t>
            </a:r>
            <a:r>
              <a:rPr dirty="0" sz="8150"/>
              <a:t>Perlu</a:t>
            </a:r>
            <a:r>
              <a:rPr dirty="0" sz="8150" spc="-470"/>
              <a:t> </a:t>
            </a:r>
            <a:r>
              <a:rPr dirty="0" sz="8150" spc="-20"/>
              <a:t>Sistem</a:t>
            </a:r>
            <a:r>
              <a:rPr dirty="0" sz="8150" spc="-470"/>
              <a:t> </a:t>
            </a:r>
            <a:r>
              <a:rPr dirty="0" sz="8150" spc="-45"/>
              <a:t>Informasi</a:t>
            </a:r>
            <a:r>
              <a:rPr dirty="0" sz="8150" spc="-459"/>
              <a:t> </a:t>
            </a:r>
            <a:r>
              <a:rPr dirty="0" sz="8150" spc="-40"/>
              <a:t>Antrian berbasis</a:t>
            </a:r>
            <a:r>
              <a:rPr dirty="0" sz="8150" spc="-440"/>
              <a:t> </a:t>
            </a:r>
            <a:r>
              <a:rPr dirty="0" sz="8150" spc="-10"/>
              <a:t>Website?</a:t>
            </a:r>
            <a:endParaRPr sz="8150"/>
          </a:p>
        </p:txBody>
      </p:sp>
      <p:sp>
        <p:nvSpPr>
          <p:cNvPr id="4" name="object 4" descr=""/>
          <p:cNvSpPr txBox="1"/>
          <p:nvPr/>
        </p:nvSpPr>
        <p:spPr>
          <a:xfrm>
            <a:off x="1016000" y="3716753"/>
            <a:ext cx="9260840" cy="504380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5080" indent="-9525">
              <a:lnSpc>
                <a:spcPts val="3829"/>
              </a:lnSpc>
              <a:spcBef>
                <a:spcPts val="235"/>
              </a:spcBef>
              <a:buSzPct val="95312"/>
              <a:buAutoNum type="arabicPeriod"/>
              <a:tabLst>
                <a:tab pos="316230" algn="l"/>
                <a:tab pos="2459355" algn="l"/>
                <a:tab pos="3856354" algn="l"/>
                <a:tab pos="4982845" algn="l"/>
                <a:tab pos="7215505" algn="l"/>
              </a:tabLst>
            </a:pPr>
            <a:r>
              <a:rPr dirty="0" sz="3200" spc="-10" b="1">
                <a:solidFill>
                  <a:srgbClr val="E3E3E3"/>
                </a:solidFill>
                <a:latin typeface="Calibri"/>
                <a:cs typeface="Calibri"/>
              </a:rPr>
              <a:t>	</a:t>
            </a:r>
            <a:r>
              <a:rPr dirty="0" sz="3200" spc="-10" b="1">
                <a:solidFill>
                  <a:srgbClr val="E3E3E3"/>
                </a:solidFill>
                <a:latin typeface="Calibri"/>
                <a:cs typeface="Calibri"/>
              </a:rPr>
              <a:t>Pendataan</a:t>
            </a:r>
            <a:r>
              <a:rPr dirty="0" sz="3200" b="1">
                <a:solidFill>
                  <a:srgbClr val="E3E3E3"/>
                </a:solidFill>
                <a:latin typeface="Calibri"/>
                <a:cs typeface="Calibri"/>
              </a:rPr>
              <a:t>	</a:t>
            </a:r>
            <a:r>
              <a:rPr dirty="0" sz="3200" spc="-10" b="1">
                <a:solidFill>
                  <a:srgbClr val="E3E3E3"/>
                </a:solidFill>
                <a:latin typeface="Calibri"/>
                <a:cs typeface="Calibri"/>
              </a:rPr>
              <a:t>pasien</a:t>
            </a:r>
            <a:r>
              <a:rPr dirty="0" sz="3200" b="1">
                <a:solidFill>
                  <a:srgbClr val="E3E3E3"/>
                </a:solidFill>
                <a:latin typeface="Calibri"/>
                <a:cs typeface="Calibri"/>
              </a:rPr>
              <a:t>	</a:t>
            </a:r>
            <a:r>
              <a:rPr dirty="0" sz="3200" spc="30" b="1">
                <a:solidFill>
                  <a:srgbClr val="E3E3E3"/>
                </a:solidFill>
                <a:latin typeface="Calibri"/>
                <a:cs typeface="Calibri"/>
              </a:rPr>
              <a:t>yang</a:t>
            </a:r>
            <a:r>
              <a:rPr dirty="0" sz="3200" b="1">
                <a:solidFill>
                  <a:srgbClr val="E3E3E3"/>
                </a:solidFill>
                <a:latin typeface="Calibri"/>
                <a:cs typeface="Calibri"/>
              </a:rPr>
              <a:t>	</a:t>
            </a:r>
            <a:r>
              <a:rPr dirty="0" sz="3200" spc="45" b="1">
                <a:solidFill>
                  <a:srgbClr val="E3E3E3"/>
                </a:solidFill>
                <a:latin typeface="Calibri"/>
                <a:cs typeface="Calibri"/>
              </a:rPr>
              <a:t>melakukan</a:t>
            </a:r>
            <a:r>
              <a:rPr dirty="0" sz="3200" b="1">
                <a:solidFill>
                  <a:srgbClr val="E3E3E3"/>
                </a:solidFill>
                <a:latin typeface="Calibri"/>
                <a:cs typeface="Calibri"/>
              </a:rPr>
              <a:t>	</a:t>
            </a:r>
            <a:r>
              <a:rPr dirty="0" sz="3200" spc="-10" b="1">
                <a:solidFill>
                  <a:srgbClr val="E3E3E3"/>
                </a:solidFill>
                <a:latin typeface="Calibri"/>
                <a:cs typeface="Calibri"/>
              </a:rPr>
              <a:t>pengobatan </a:t>
            </a:r>
            <a:r>
              <a:rPr dirty="0" sz="3200" spc="95" b="1">
                <a:solidFill>
                  <a:srgbClr val="E3E3E3"/>
                </a:solidFill>
                <a:latin typeface="Calibri"/>
                <a:cs typeface="Calibri"/>
              </a:rPr>
              <a:t>jadi</a:t>
            </a:r>
            <a:r>
              <a:rPr dirty="0" sz="3200" spc="130" b="1">
                <a:solidFill>
                  <a:srgbClr val="E3E3E3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E3E3E3"/>
                </a:solidFill>
                <a:latin typeface="Calibri"/>
                <a:cs typeface="Calibri"/>
              </a:rPr>
              <a:t>lebih</a:t>
            </a:r>
            <a:r>
              <a:rPr dirty="0" sz="3200" spc="135" b="1">
                <a:solidFill>
                  <a:srgbClr val="E3E3E3"/>
                </a:solidFill>
                <a:latin typeface="Calibri"/>
                <a:cs typeface="Calibri"/>
              </a:rPr>
              <a:t> </a:t>
            </a:r>
            <a:r>
              <a:rPr dirty="0" sz="3200" spc="105" b="1">
                <a:solidFill>
                  <a:srgbClr val="E3E3E3"/>
                </a:solidFill>
                <a:latin typeface="Calibri"/>
                <a:cs typeface="Calibri"/>
              </a:rPr>
              <a:t>rapi</a:t>
            </a:r>
            <a:r>
              <a:rPr dirty="0" sz="3200" spc="130" b="1">
                <a:solidFill>
                  <a:srgbClr val="E3E3E3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E3E3E3"/>
                </a:solidFill>
                <a:latin typeface="Calibri"/>
                <a:cs typeface="Calibri"/>
              </a:rPr>
              <a:t>dan</a:t>
            </a:r>
            <a:r>
              <a:rPr dirty="0" sz="3200" spc="135" b="1">
                <a:solidFill>
                  <a:srgbClr val="E3E3E3"/>
                </a:solidFill>
                <a:latin typeface="Calibri"/>
                <a:cs typeface="Calibri"/>
              </a:rPr>
              <a:t> </a:t>
            </a:r>
            <a:r>
              <a:rPr dirty="0" sz="3200" spc="55" b="1">
                <a:solidFill>
                  <a:srgbClr val="E3E3E3"/>
                </a:solidFill>
                <a:latin typeface="Calibri"/>
                <a:cs typeface="Calibri"/>
              </a:rPr>
              <a:t>terstruktur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E3E3E3"/>
              </a:buClr>
              <a:buFont typeface="Calibri"/>
              <a:buAutoNum type="arabicPeriod"/>
            </a:pPr>
            <a:endParaRPr sz="6500">
              <a:latin typeface="Calibri"/>
              <a:cs typeface="Calibri"/>
            </a:endParaRPr>
          </a:p>
          <a:p>
            <a:pPr marL="113664" marR="492125" indent="-110489">
              <a:lnSpc>
                <a:spcPts val="3800"/>
              </a:lnSpc>
              <a:buSzPct val="95312"/>
              <a:buAutoNum type="arabicPeriod"/>
              <a:tabLst>
                <a:tab pos="113664" algn="l"/>
                <a:tab pos="316230" algn="l"/>
              </a:tabLst>
            </a:pPr>
            <a:r>
              <a:rPr dirty="0" sz="3200" b="1">
                <a:solidFill>
                  <a:srgbClr val="E3E3E3"/>
                </a:solidFill>
                <a:latin typeface="Calibri"/>
                <a:cs typeface="Calibri"/>
              </a:rPr>
              <a:t>	</a:t>
            </a:r>
            <a:r>
              <a:rPr dirty="0" sz="3200" b="1">
                <a:solidFill>
                  <a:srgbClr val="E3E3E3"/>
                </a:solidFill>
                <a:latin typeface="Calibri"/>
                <a:cs typeface="Calibri"/>
              </a:rPr>
              <a:t>Proses</a:t>
            </a:r>
            <a:r>
              <a:rPr dirty="0" sz="3200" spc="175" b="1">
                <a:solidFill>
                  <a:srgbClr val="E3E3E3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E3E3E3"/>
                </a:solidFill>
                <a:latin typeface="Calibri"/>
                <a:cs typeface="Calibri"/>
              </a:rPr>
              <a:t>pengarsipan</a:t>
            </a:r>
            <a:r>
              <a:rPr dirty="0" sz="3200" spc="180" b="1">
                <a:solidFill>
                  <a:srgbClr val="E3E3E3"/>
                </a:solidFill>
                <a:latin typeface="Calibri"/>
                <a:cs typeface="Calibri"/>
              </a:rPr>
              <a:t> </a:t>
            </a:r>
            <a:r>
              <a:rPr dirty="0" sz="3200" spc="105" b="1">
                <a:solidFill>
                  <a:srgbClr val="E3E3E3"/>
                </a:solidFill>
                <a:latin typeface="Calibri"/>
                <a:cs typeface="Calibri"/>
              </a:rPr>
              <a:t>dari</a:t>
            </a:r>
            <a:r>
              <a:rPr dirty="0" sz="3200" spc="175" b="1">
                <a:solidFill>
                  <a:srgbClr val="E3E3E3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E3E3E3"/>
                </a:solidFill>
                <a:latin typeface="Calibri"/>
                <a:cs typeface="Calibri"/>
              </a:rPr>
              <a:t>data</a:t>
            </a:r>
            <a:r>
              <a:rPr dirty="0" sz="3200" spc="180" b="1">
                <a:solidFill>
                  <a:srgbClr val="E3E3E3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E3E3E3"/>
                </a:solidFill>
                <a:latin typeface="Calibri"/>
                <a:cs typeface="Calibri"/>
              </a:rPr>
              <a:t>pasien</a:t>
            </a:r>
            <a:r>
              <a:rPr dirty="0" sz="3200" spc="175" b="1">
                <a:solidFill>
                  <a:srgbClr val="E3E3E3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E3E3E3"/>
                </a:solidFill>
                <a:latin typeface="Calibri"/>
                <a:cs typeface="Calibri"/>
              </a:rPr>
              <a:t>lebih</a:t>
            </a:r>
            <a:r>
              <a:rPr dirty="0" sz="3200" spc="180" b="1">
                <a:solidFill>
                  <a:srgbClr val="E3E3E3"/>
                </a:solidFill>
                <a:latin typeface="Calibri"/>
                <a:cs typeface="Calibri"/>
              </a:rPr>
              <a:t> </a:t>
            </a:r>
            <a:r>
              <a:rPr dirty="0" sz="3200" spc="-10" b="1">
                <a:solidFill>
                  <a:srgbClr val="E3E3E3"/>
                </a:solidFill>
                <a:latin typeface="Calibri"/>
                <a:cs typeface="Calibri"/>
              </a:rPr>
              <a:t>efektif </a:t>
            </a:r>
            <a:r>
              <a:rPr dirty="0" sz="3200" b="1">
                <a:solidFill>
                  <a:srgbClr val="E3E3E3"/>
                </a:solidFill>
                <a:latin typeface="Calibri"/>
                <a:cs typeface="Calibri"/>
              </a:rPr>
              <a:t>dan</a:t>
            </a:r>
            <a:r>
              <a:rPr dirty="0" sz="3200" spc="180" b="1">
                <a:solidFill>
                  <a:srgbClr val="E3E3E3"/>
                </a:solidFill>
                <a:latin typeface="Calibri"/>
                <a:cs typeface="Calibri"/>
              </a:rPr>
              <a:t> </a:t>
            </a:r>
            <a:r>
              <a:rPr dirty="0" sz="3200" spc="-10" b="1">
                <a:solidFill>
                  <a:srgbClr val="E3E3E3"/>
                </a:solidFill>
                <a:latin typeface="Calibri"/>
                <a:cs typeface="Calibri"/>
              </a:rPr>
              <a:t>efisien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E3E3E3"/>
              </a:buClr>
              <a:buFont typeface="Calibri"/>
              <a:buAutoNum type="arabicPeriod"/>
            </a:pPr>
            <a:endParaRPr sz="4600">
              <a:latin typeface="Calibri"/>
              <a:cs typeface="Calibri"/>
            </a:endParaRPr>
          </a:p>
          <a:p>
            <a:pPr marL="12700" marR="696595" indent="-9525">
              <a:lnSpc>
                <a:spcPts val="3829"/>
              </a:lnSpc>
              <a:spcBef>
                <a:spcPts val="2985"/>
              </a:spcBef>
              <a:buSzPct val="95312"/>
              <a:buAutoNum type="arabicPeriod"/>
              <a:tabLst>
                <a:tab pos="316230" algn="l"/>
              </a:tabLst>
            </a:pPr>
            <a:r>
              <a:rPr dirty="0" sz="3200" b="1">
                <a:solidFill>
                  <a:srgbClr val="E3E3E3"/>
                </a:solidFill>
                <a:latin typeface="Calibri"/>
                <a:cs typeface="Calibri"/>
              </a:rPr>
              <a:t>	</a:t>
            </a:r>
            <a:r>
              <a:rPr dirty="0" sz="3200" b="1">
                <a:solidFill>
                  <a:srgbClr val="E3E3E3"/>
                </a:solidFill>
                <a:latin typeface="Calibri"/>
                <a:cs typeface="Calibri"/>
              </a:rPr>
              <a:t>Mendigitalisasi</a:t>
            </a:r>
            <a:r>
              <a:rPr dirty="0" sz="3200" spc="140" b="1">
                <a:solidFill>
                  <a:srgbClr val="E3E3E3"/>
                </a:solidFill>
                <a:latin typeface="Calibri"/>
                <a:cs typeface="Calibri"/>
              </a:rPr>
              <a:t> </a:t>
            </a:r>
            <a:r>
              <a:rPr dirty="0" sz="3200" spc="105" b="1">
                <a:solidFill>
                  <a:srgbClr val="E3E3E3"/>
                </a:solidFill>
                <a:latin typeface="Calibri"/>
                <a:cs typeface="Calibri"/>
              </a:rPr>
              <a:t>dari</a:t>
            </a:r>
            <a:r>
              <a:rPr dirty="0" sz="3200" spc="140" b="1">
                <a:solidFill>
                  <a:srgbClr val="E3E3E3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E3E3E3"/>
                </a:solidFill>
                <a:latin typeface="Calibri"/>
                <a:cs typeface="Calibri"/>
              </a:rPr>
              <a:t>sistem</a:t>
            </a:r>
            <a:r>
              <a:rPr dirty="0" sz="3200" spc="145" b="1">
                <a:solidFill>
                  <a:srgbClr val="E3E3E3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E3E3E3"/>
                </a:solidFill>
                <a:latin typeface="Calibri"/>
                <a:cs typeface="Calibri"/>
              </a:rPr>
              <a:t>lama</a:t>
            </a:r>
            <a:r>
              <a:rPr dirty="0" sz="3200" spc="140" b="1">
                <a:solidFill>
                  <a:srgbClr val="E3E3E3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E3E3E3"/>
                </a:solidFill>
                <a:latin typeface="Calibri"/>
                <a:cs typeface="Calibri"/>
              </a:rPr>
              <a:t>ke</a:t>
            </a:r>
            <a:r>
              <a:rPr dirty="0" sz="3200" spc="140" b="1">
                <a:solidFill>
                  <a:srgbClr val="E3E3E3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E3E3E3"/>
                </a:solidFill>
                <a:latin typeface="Calibri"/>
                <a:cs typeface="Calibri"/>
              </a:rPr>
              <a:t>sistem</a:t>
            </a:r>
            <a:r>
              <a:rPr dirty="0" sz="3200" spc="145" b="1">
                <a:solidFill>
                  <a:srgbClr val="E3E3E3"/>
                </a:solidFill>
                <a:latin typeface="Calibri"/>
                <a:cs typeface="Calibri"/>
              </a:rPr>
              <a:t> </a:t>
            </a:r>
            <a:r>
              <a:rPr dirty="0" sz="3200" spc="30" b="1">
                <a:solidFill>
                  <a:srgbClr val="E3E3E3"/>
                </a:solidFill>
                <a:latin typeface="Calibri"/>
                <a:cs typeface="Calibri"/>
              </a:rPr>
              <a:t>yang </a:t>
            </a:r>
            <a:r>
              <a:rPr dirty="0" sz="3200" b="1">
                <a:solidFill>
                  <a:srgbClr val="E3E3E3"/>
                </a:solidFill>
                <a:latin typeface="Calibri"/>
                <a:cs typeface="Calibri"/>
              </a:rPr>
              <a:t>lebih</a:t>
            </a:r>
            <a:r>
              <a:rPr dirty="0" sz="3200" spc="165" b="1">
                <a:solidFill>
                  <a:srgbClr val="E3E3E3"/>
                </a:solidFill>
                <a:latin typeface="Calibri"/>
                <a:cs typeface="Calibri"/>
              </a:rPr>
              <a:t> </a:t>
            </a:r>
            <a:r>
              <a:rPr dirty="0" sz="3200" spc="-10" b="1">
                <a:solidFill>
                  <a:srgbClr val="E3E3E3"/>
                </a:solidFill>
                <a:latin typeface="Calibri"/>
                <a:cs typeface="Calibri"/>
              </a:rPr>
              <a:t>modern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028700" y="5177906"/>
            <a:ext cx="9239885" cy="0"/>
          </a:xfrm>
          <a:custGeom>
            <a:avLst/>
            <a:gdLst/>
            <a:ahLst/>
            <a:cxnLst/>
            <a:rect l="l" t="t" r="r" b="b"/>
            <a:pathLst>
              <a:path w="9239885" h="0">
                <a:moveTo>
                  <a:pt x="0" y="0"/>
                </a:moveTo>
                <a:lnTo>
                  <a:pt x="9239305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028700" y="7250046"/>
            <a:ext cx="9239885" cy="0"/>
          </a:xfrm>
          <a:custGeom>
            <a:avLst/>
            <a:gdLst/>
            <a:ahLst/>
            <a:cxnLst/>
            <a:rect l="l" t="t" r="r" b="b"/>
            <a:pathLst>
              <a:path w="9239885" h="0">
                <a:moveTo>
                  <a:pt x="0" y="0"/>
                </a:moveTo>
                <a:lnTo>
                  <a:pt x="9239305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34595" y="311150"/>
            <a:ext cx="6891655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Latar</a:t>
            </a:r>
            <a:r>
              <a:rPr dirty="0" spc="-545"/>
              <a:t> </a:t>
            </a:r>
            <a:r>
              <a:rPr dirty="0" spc="-70"/>
              <a:t>Belakang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100330">
              <a:lnSpc>
                <a:spcPct val="116100"/>
              </a:lnSpc>
              <a:spcBef>
                <a:spcPts val="100"/>
              </a:spcBef>
            </a:pPr>
            <a:r>
              <a:rPr dirty="0" spc="95"/>
              <a:t>Klinik</a:t>
            </a:r>
            <a:r>
              <a:rPr dirty="0" spc="130"/>
              <a:t> </a:t>
            </a:r>
            <a:r>
              <a:rPr dirty="0" spc="100"/>
              <a:t>Pratama</a:t>
            </a:r>
            <a:r>
              <a:rPr dirty="0" spc="135"/>
              <a:t> </a:t>
            </a:r>
            <a:r>
              <a:rPr dirty="0" spc="60"/>
              <a:t>Irsyad</a:t>
            </a:r>
            <a:r>
              <a:rPr dirty="0" spc="130"/>
              <a:t> </a:t>
            </a:r>
            <a:r>
              <a:rPr dirty="0" spc="100"/>
              <a:t>merupakan</a:t>
            </a:r>
            <a:r>
              <a:rPr dirty="0" spc="135"/>
              <a:t> </a:t>
            </a:r>
            <a:r>
              <a:rPr dirty="0" spc="70"/>
              <a:t>salah</a:t>
            </a:r>
            <a:r>
              <a:rPr dirty="0" spc="135"/>
              <a:t> </a:t>
            </a:r>
            <a:r>
              <a:rPr dirty="0" spc="75"/>
              <a:t>satu</a:t>
            </a:r>
            <a:r>
              <a:rPr dirty="0" spc="130"/>
              <a:t> </a:t>
            </a:r>
            <a:r>
              <a:rPr dirty="0" spc="114"/>
              <a:t>klinik</a:t>
            </a:r>
            <a:r>
              <a:rPr dirty="0" spc="135"/>
              <a:t> </a:t>
            </a:r>
            <a:r>
              <a:rPr dirty="0" spc="100"/>
              <a:t>pratama</a:t>
            </a:r>
            <a:r>
              <a:rPr dirty="0" spc="130"/>
              <a:t> </a:t>
            </a:r>
            <a:r>
              <a:rPr dirty="0" spc="75"/>
              <a:t>yang</a:t>
            </a:r>
            <a:r>
              <a:rPr dirty="0" spc="135"/>
              <a:t> </a:t>
            </a:r>
            <a:r>
              <a:rPr dirty="0" spc="80"/>
              <a:t>ada</a:t>
            </a:r>
            <a:r>
              <a:rPr dirty="0" spc="135"/>
              <a:t> </a:t>
            </a:r>
            <a:r>
              <a:rPr dirty="0"/>
              <a:t>di</a:t>
            </a:r>
            <a:r>
              <a:rPr dirty="0" spc="130"/>
              <a:t> </a:t>
            </a:r>
            <a:r>
              <a:rPr dirty="0" spc="80"/>
              <a:t>Kota</a:t>
            </a:r>
            <a:r>
              <a:rPr dirty="0" spc="135"/>
              <a:t> </a:t>
            </a:r>
            <a:r>
              <a:rPr dirty="0" spc="65"/>
              <a:t>Bengkulu.</a:t>
            </a:r>
            <a:r>
              <a:rPr dirty="0" spc="135"/>
              <a:t> </a:t>
            </a:r>
            <a:r>
              <a:rPr dirty="0" spc="95"/>
              <a:t>Dari</a:t>
            </a:r>
            <a:r>
              <a:rPr dirty="0" spc="130"/>
              <a:t> </a:t>
            </a:r>
            <a:r>
              <a:rPr dirty="0" spc="55"/>
              <a:t>hasil </a:t>
            </a:r>
            <a:r>
              <a:rPr dirty="0" spc="65"/>
              <a:t>observasi</a:t>
            </a:r>
            <a:r>
              <a:rPr dirty="0" spc="455"/>
              <a:t> </a:t>
            </a:r>
            <a:r>
              <a:rPr dirty="0" spc="75"/>
              <a:t>yang</a:t>
            </a:r>
            <a:r>
              <a:rPr dirty="0" spc="459"/>
              <a:t> </a:t>
            </a:r>
            <a:r>
              <a:rPr dirty="0" spc="90"/>
              <a:t>dilakukan,</a:t>
            </a:r>
            <a:r>
              <a:rPr dirty="0" spc="455"/>
              <a:t> </a:t>
            </a:r>
            <a:r>
              <a:rPr dirty="0" spc="65"/>
              <a:t>setiap</a:t>
            </a:r>
            <a:r>
              <a:rPr dirty="0" spc="459"/>
              <a:t> </a:t>
            </a:r>
            <a:r>
              <a:rPr dirty="0" spc="105"/>
              <a:t>harinya</a:t>
            </a:r>
            <a:r>
              <a:rPr dirty="0" spc="459"/>
              <a:t> </a:t>
            </a:r>
            <a:r>
              <a:rPr dirty="0" spc="100"/>
              <a:t>terdapat</a:t>
            </a:r>
            <a:r>
              <a:rPr dirty="0" spc="455"/>
              <a:t> </a:t>
            </a:r>
            <a:r>
              <a:rPr dirty="0" spc="114"/>
              <a:t>kurang</a:t>
            </a:r>
            <a:r>
              <a:rPr dirty="0" spc="459"/>
              <a:t> </a:t>
            </a:r>
            <a:r>
              <a:rPr dirty="0" spc="70"/>
              <a:t>lebih</a:t>
            </a:r>
            <a:r>
              <a:rPr dirty="0" spc="455"/>
              <a:t> </a:t>
            </a:r>
            <a:r>
              <a:rPr dirty="0" spc="50"/>
              <a:t>20</a:t>
            </a:r>
            <a:r>
              <a:rPr dirty="0" spc="459"/>
              <a:t> </a:t>
            </a:r>
            <a:r>
              <a:rPr dirty="0" spc="55"/>
              <a:t>pasien</a:t>
            </a:r>
            <a:r>
              <a:rPr dirty="0" spc="459"/>
              <a:t> </a:t>
            </a:r>
            <a:r>
              <a:rPr dirty="0" spc="75"/>
              <a:t>yang</a:t>
            </a:r>
            <a:r>
              <a:rPr dirty="0" spc="455"/>
              <a:t> </a:t>
            </a:r>
            <a:r>
              <a:rPr dirty="0" spc="80"/>
              <a:t>mengantri</a:t>
            </a:r>
            <a:r>
              <a:rPr dirty="0" spc="459"/>
              <a:t> </a:t>
            </a:r>
            <a:r>
              <a:rPr dirty="0" spc="90"/>
              <a:t>untuk </a:t>
            </a:r>
            <a:r>
              <a:rPr dirty="0" spc="45"/>
              <a:t>menemui</a:t>
            </a:r>
            <a:r>
              <a:rPr dirty="0" spc="30"/>
              <a:t> </a:t>
            </a:r>
            <a:r>
              <a:rPr dirty="0" spc="110"/>
              <a:t>dokter</a:t>
            </a:r>
            <a:r>
              <a:rPr dirty="0" spc="30"/>
              <a:t> </a:t>
            </a:r>
            <a:r>
              <a:rPr dirty="0" spc="75"/>
              <a:t>yang</a:t>
            </a:r>
            <a:r>
              <a:rPr dirty="0" spc="30"/>
              <a:t> </a:t>
            </a:r>
            <a:r>
              <a:rPr dirty="0" spc="105"/>
              <a:t>melakukan</a:t>
            </a:r>
            <a:r>
              <a:rPr dirty="0" spc="30"/>
              <a:t> </a:t>
            </a:r>
            <a:r>
              <a:rPr dirty="0" spc="75"/>
              <a:t>pemeriksaan.</a:t>
            </a:r>
            <a:r>
              <a:rPr dirty="0" spc="30"/>
              <a:t> </a:t>
            </a:r>
            <a:r>
              <a:rPr dirty="0" spc="80"/>
              <a:t>Permasalahan</a:t>
            </a:r>
            <a:r>
              <a:rPr dirty="0" spc="30"/>
              <a:t> </a:t>
            </a:r>
            <a:r>
              <a:rPr dirty="0" spc="75"/>
              <a:t>yang</a:t>
            </a:r>
            <a:r>
              <a:rPr dirty="0" spc="30"/>
              <a:t> </a:t>
            </a:r>
            <a:r>
              <a:rPr dirty="0" spc="95"/>
              <a:t>terjadi</a:t>
            </a:r>
            <a:r>
              <a:rPr dirty="0" spc="35"/>
              <a:t> </a:t>
            </a:r>
            <a:r>
              <a:rPr dirty="0"/>
              <a:t>di</a:t>
            </a:r>
            <a:r>
              <a:rPr dirty="0" spc="30"/>
              <a:t> </a:t>
            </a:r>
            <a:r>
              <a:rPr dirty="0" spc="95"/>
              <a:t>Klinik</a:t>
            </a:r>
            <a:r>
              <a:rPr dirty="0" spc="30"/>
              <a:t> </a:t>
            </a:r>
            <a:r>
              <a:rPr dirty="0" spc="100"/>
              <a:t>Pratama</a:t>
            </a:r>
            <a:r>
              <a:rPr dirty="0" spc="30"/>
              <a:t> </a:t>
            </a:r>
            <a:r>
              <a:rPr dirty="0" spc="50"/>
              <a:t>Irsyad </a:t>
            </a:r>
            <a:r>
              <a:rPr dirty="0" spc="85"/>
              <a:t>adalah</a:t>
            </a:r>
            <a:r>
              <a:rPr dirty="0" spc="515"/>
              <a:t> </a:t>
            </a:r>
            <a:r>
              <a:rPr dirty="0"/>
              <a:t>sistem</a:t>
            </a:r>
            <a:r>
              <a:rPr dirty="0" spc="520"/>
              <a:t> </a:t>
            </a:r>
            <a:r>
              <a:rPr dirty="0" spc="55"/>
              <a:t>pemanggilan</a:t>
            </a:r>
            <a:r>
              <a:rPr dirty="0" spc="520"/>
              <a:t> </a:t>
            </a:r>
            <a:r>
              <a:rPr dirty="0" spc="105"/>
              <a:t>antrian</a:t>
            </a:r>
            <a:r>
              <a:rPr dirty="0" spc="520"/>
              <a:t> </a:t>
            </a:r>
            <a:r>
              <a:rPr dirty="0" spc="75"/>
              <a:t>yang</a:t>
            </a:r>
            <a:r>
              <a:rPr dirty="0" spc="520"/>
              <a:t> </a:t>
            </a:r>
            <a:r>
              <a:rPr dirty="0"/>
              <a:t>masih</a:t>
            </a:r>
            <a:r>
              <a:rPr dirty="0" spc="520"/>
              <a:t> </a:t>
            </a:r>
            <a:r>
              <a:rPr dirty="0" spc="70"/>
              <a:t>manual</a:t>
            </a:r>
            <a:r>
              <a:rPr dirty="0" spc="520"/>
              <a:t> </a:t>
            </a:r>
            <a:r>
              <a:rPr dirty="0" spc="60"/>
              <a:t>dengan</a:t>
            </a:r>
            <a:r>
              <a:rPr dirty="0" spc="520"/>
              <a:t> </a:t>
            </a:r>
            <a:r>
              <a:rPr dirty="0" spc="90"/>
              <a:t>dicatat</a:t>
            </a:r>
            <a:r>
              <a:rPr dirty="0" spc="515"/>
              <a:t> </a:t>
            </a:r>
            <a:r>
              <a:rPr dirty="0"/>
              <a:t>di</a:t>
            </a:r>
            <a:r>
              <a:rPr dirty="0" spc="520"/>
              <a:t> </a:t>
            </a:r>
            <a:r>
              <a:rPr dirty="0" spc="65"/>
              <a:t>sebuah</a:t>
            </a:r>
            <a:r>
              <a:rPr dirty="0" spc="520"/>
              <a:t> </a:t>
            </a:r>
            <a:r>
              <a:rPr dirty="0" spc="105"/>
              <a:t>buku</a:t>
            </a:r>
            <a:r>
              <a:rPr dirty="0" spc="520"/>
              <a:t> </a:t>
            </a:r>
            <a:r>
              <a:rPr dirty="0" spc="90"/>
              <a:t>tebal</a:t>
            </a:r>
            <a:r>
              <a:rPr dirty="0" spc="520"/>
              <a:t> </a:t>
            </a:r>
            <a:r>
              <a:rPr dirty="0" spc="40"/>
              <a:t>dan </a:t>
            </a:r>
            <a:r>
              <a:rPr dirty="0" spc="55"/>
              <a:t>pasien</a:t>
            </a:r>
            <a:r>
              <a:rPr dirty="0" spc="-25"/>
              <a:t> </a:t>
            </a:r>
            <a:r>
              <a:rPr dirty="0" spc="80"/>
              <a:t>mendapatkan</a:t>
            </a:r>
            <a:r>
              <a:rPr dirty="0" spc="-20"/>
              <a:t> </a:t>
            </a:r>
            <a:r>
              <a:rPr dirty="0" spc="150"/>
              <a:t>kartu</a:t>
            </a:r>
            <a:r>
              <a:rPr dirty="0" spc="-20"/>
              <a:t> </a:t>
            </a:r>
            <a:r>
              <a:rPr dirty="0" spc="65"/>
              <a:t>pengobatan</a:t>
            </a:r>
            <a:r>
              <a:rPr dirty="0" spc="-20"/>
              <a:t> </a:t>
            </a:r>
            <a:r>
              <a:rPr dirty="0" spc="50"/>
              <a:t>sehingga</a:t>
            </a:r>
            <a:r>
              <a:rPr dirty="0" spc="-20"/>
              <a:t> </a:t>
            </a:r>
            <a:r>
              <a:rPr dirty="0" spc="85"/>
              <a:t>dirasa</a:t>
            </a:r>
            <a:r>
              <a:rPr dirty="0" spc="-20"/>
              <a:t> </a:t>
            </a:r>
            <a:r>
              <a:rPr dirty="0" spc="114"/>
              <a:t>kurang</a:t>
            </a:r>
            <a:r>
              <a:rPr dirty="0" spc="-25"/>
              <a:t> </a:t>
            </a:r>
            <a:r>
              <a:rPr dirty="0" spc="125"/>
              <a:t>efektif</a:t>
            </a:r>
            <a:r>
              <a:rPr dirty="0" spc="-20"/>
              <a:t> </a:t>
            </a:r>
            <a:r>
              <a:rPr dirty="0" spc="130"/>
              <a:t>karena</a:t>
            </a:r>
            <a:r>
              <a:rPr dirty="0" spc="-20"/>
              <a:t> </a:t>
            </a:r>
            <a:r>
              <a:rPr dirty="0" spc="70"/>
              <a:t>pengarsipan</a:t>
            </a:r>
            <a:r>
              <a:rPr dirty="0" spc="-20"/>
              <a:t> </a:t>
            </a:r>
            <a:r>
              <a:rPr dirty="0" spc="55"/>
              <a:t>dokumen </a:t>
            </a:r>
            <a:r>
              <a:rPr dirty="0"/>
              <a:t>masih</a:t>
            </a:r>
            <a:r>
              <a:rPr dirty="0" spc="-85"/>
              <a:t> </a:t>
            </a:r>
            <a:r>
              <a:rPr dirty="0" spc="95"/>
              <a:t>terjadi</a:t>
            </a:r>
            <a:r>
              <a:rPr dirty="0" spc="-80"/>
              <a:t> </a:t>
            </a:r>
            <a:r>
              <a:rPr dirty="0" spc="95"/>
              <a:t>secara</a:t>
            </a:r>
            <a:r>
              <a:rPr dirty="0" spc="-85"/>
              <a:t> </a:t>
            </a:r>
            <a:r>
              <a:rPr dirty="0" spc="45"/>
              <a:t>manual.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50"/>
          </a:p>
          <a:p>
            <a:pPr algn="just" marL="12700" marR="5080" indent="122555">
              <a:lnSpc>
                <a:spcPct val="116100"/>
              </a:lnSpc>
            </a:pPr>
            <a:r>
              <a:rPr dirty="0"/>
              <a:t>Melalui</a:t>
            </a:r>
            <a:r>
              <a:rPr dirty="0" spc="325"/>
              <a:t> </a:t>
            </a:r>
            <a:r>
              <a:rPr dirty="0" spc="114"/>
              <a:t>Peraturan</a:t>
            </a:r>
            <a:r>
              <a:rPr dirty="0" spc="325"/>
              <a:t> </a:t>
            </a:r>
            <a:r>
              <a:rPr dirty="0" spc="50"/>
              <a:t>Menteri</a:t>
            </a:r>
            <a:r>
              <a:rPr dirty="0" spc="330"/>
              <a:t> </a:t>
            </a:r>
            <a:r>
              <a:rPr dirty="0" spc="80"/>
              <a:t>Kesehatan</a:t>
            </a:r>
            <a:r>
              <a:rPr dirty="0" spc="325"/>
              <a:t> </a:t>
            </a:r>
            <a:r>
              <a:rPr dirty="0"/>
              <a:t>Nomor</a:t>
            </a:r>
            <a:r>
              <a:rPr dirty="0" spc="330"/>
              <a:t> </a:t>
            </a:r>
            <a:r>
              <a:rPr dirty="0"/>
              <a:t>31</a:t>
            </a:r>
            <a:r>
              <a:rPr dirty="0" spc="325"/>
              <a:t> </a:t>
            </a:r>
            <a:r>
              <a:rPr dirty="0" spc="95"/>
              <a:t>Tahun</a:t>
            </a:r>
            <a:r>
              <a:rPr dirty="0" spc="330"/>
              <a:t> </a:t>
            </a:r>
            <a:r>
              <a:rPr dirty="0"/>
              <a:t>2019</a:t>
            </a:r>
            <a:r>
              <a:rPr dirty="0" spc="325"/>
              <a:t> </a:t>
            </a:r>
            <a:r>
              <a:rPr dirty="0" spc="85"/>
              <a:t>tentang</a:t>
            </a:r>
            <a:r>
              <a:rPr dirty="0" spc="330"/>
              <a:t> </a:t>
            </a:r>
            <a:r>
              <a:rPr dirty="0" spc="55"/>
              <a:t>Sistem</a:t>
            </a:r>
            <a:r>
              <a:rPr dirty="0" spc="325"/>
              <a:t> </a:t>
            </a:r>
            <a:r>
              <a:rPr dirty="0" spc="55"/>
              <a:t>Informasi</a:t>
            </a:r>
            <a:r>
              <a:rPr dirty="0" spc="330"/>
              <a:t> </a:t>
            </a:r>
            <a:r>
              <a:rPr dirty="0" spc="45"/>
              <a:t>Puskesmas </a:t>
            </a:r>
            <a:r>
              <a:rPr dirty="0" spc="95"/>
              <a:t>tentu</a:t>
            </a:r>
            <a:r>
              <a:rPr dirty="0" spc="-75"/>
              <a:t> </a:t>
            </a:r>
            <a:r>
              <a:rPr dirty="0" spc="75"/>
              <a:t>membutuhkan</a:t>
            </a:r>
            <a:r>
              <a:rPr dirty="0" spc="-75"/>
              <a:t> </a:t>
            </a:r>
            <a:r>
              <a:rPr dirty="0" spc="85"/>
              <a:t>bantuan</a:t>
            </a:r>
            <a:r>
              <a:rPr dirty="0" spc="-75"/>
              <a:t> </a:t>
            </a:r>
            <a:r>
              <a:rPr dirty="0" spc="70"/>
              <a:t>teknologi</a:t>
            </a:r>
            <a:r>
              <a:rPr dirty="0" spc="-75"/>
              <a:t> </a:t>
            </a:r>
            <a:r>
              <a:rPr dirty="0" spc="70"/>
              <a:t>berbasis</a:t>
            </a:r>
            <a:r>
              <a:rPr dirty="0" spc="-70"/>
              <a:t> </a:t>
            </a:r>
            <a:r>
              <a:rPr dirty="0" spc="90"/>
              <a:t>komputer</a:t>
            </a:r>
            <a:r>
              <a:rPr dirty="0" spc="-75"/>
              <a:t> </a:t>
            </a:r>
            <a:r>
              <a:rPr dirty="0" spc="65"/>
              <a:t>dan</a:t>
            </a:r>
            <a:r>
              <a:rPr dirty="0" spc="-75"/>
              <a:t> </a:t>
            </a:r>
            <a:r>
              <a:rPr dirty="0" spc="100"/>
              <a:t>internet</a:t>
            </a:r>
            <a:r>
              <a:rPr dirty="0" spc="-75"/>
              <a:t> </a:t>
            </a:r>
            <a:r>
              <a:rPr dirty="0" spc="110"/>
              <a:t>untuk</a:t>
            </a:r>
            <a:r>
              <a:rPr dirty="0" spc="-75"/>
              <a:t> </a:t>
            </a:r>
            <a:r>
              <a:rPr dirty="0" spc="60"/>
              <a:t>mempermudah</a:t>
            </a:r>
            <a:r>
              <a:rPr dirty="0" spc="-70"/>
              <a:t> </a:t>
            </a:r>
            <a:r>
              <a:rPr dirty="0" spc="40"/>
              <a:t>proses </a:t>
            </a:r>
            <a:r>
              <a:rPr dirty="0" spc="80"/>
              <a:t>pelayanan</a:t>
            </a:r>
            <a:r>
              <a:rPr dirty="0" spc="155"/>
              <a:t> </a:t>
            </a:r>
            <a:r>
              <a:rPr dirty="0" spc="95"/>
              <a:t>kepada</a:t>
            </a:r>
            <a:r>
              <a:rPr dirty="0" spc="155"/>
              <a:t> </a:t>
            </a:r>
            <a:r>
              <a:rPr dirty="0" spc="65"/>
              <a:t>pasiennya</a:t>
            </a:r>
            <a:r>
              <a:rPr dirty="0" spc="155"/>
              <a:t> </a:t>
            </a:r>
            <a:r>
              <a:rPr dirty="0" spc="95"/>
              <a:t>secara</a:t>
            </a:r>
            <a:r>
              <a:rPr dirty="0" spc="155"/>
              <a:t> </a:t>
            </a:r>
            <a:r>
              <a:rPr dirty="0" spc="65"/>
              <a:t>cepat,</a:t>
            </a:r>
            <a:r>
              <a:rPr dirty="0" spc="155"/>
              <a:t> </a:t>
            </a:r>
            <a:r>
              <a:rPr dirty="0" spc="145"/>
              <a:t>akurat</a:t>
            </a:r>
            <a:r>
              <a:rPr dirty="0" spc="155"/>
              <a:t> </a:t>
            </a:r>
            <a:r>
              <a:rPr dirty="0" spc="65"/>
              <a:t>dan</a:t>
            </a:r>
            <a:r>
              <a:rPr dirty="0" spc="155"/>
              <a:t> </a:t>
            </a:r>
            <a:r>
              <a:rPr dirty="0" spc="100"/>
              <a:t>berkelanjutan</a:t>
            </a:r>
            <a:r>
              <a:rPr dirty="0" spc="155"/>
              <a:t> </a:t>
            </a:r>
            <a:r>
              <a:rPr dirty="0" spc="50"/>
              <a:t>sehingga</a:t>
            </a:r>
            <a:r>
              <a:rPr dirty="0" spc="155"/>
              <a:t> </a:t>
            </a:r>
            <a:r>
              <a:rPr dirty="0" spc="65"/>
              <a:t>pada</a:t>
            </a:r>
            <a:r>
              <a:rPr dirty="0" spc="155"/>
              <a:t> </a:t>
            </a:r>
            <a:r>
              <a:rPr dirty="0" spc="120"/>
              <a:t>akhirnya</a:t>
            </a:r>
            <a:r>
              <a:rPr dirty="0" spc="155"/>
              <a:t> </a:t>
            </a:r>
            <a:r>
              <a:rPr dirty="0" spc="60"/>
              <a:t>dapat </a:t>
            </a:r>
            <a:r>
              <a:rPr dirty="0" spc="90"/>
              <a:t>meningkatkan</a:t>
            </a:r>
            <a:r>
              <a:rPr dirty="0" spc="114"/>
              <a:t>  </a:t>
            </a:r>
            <a:r>
              <a:rPr dirty="0" spc="95"/>
              <a:t>kualitas</a:t>
            </a:r>
            <a:r>
              <a:rPr dirty="0" spc="114"/>
              <a:t>  </a:t>
            </a:r>
            <a:r>
              <a:rPr dirty="0" spc="55"/>
              <a:t>pembangunan</a:t>
            </a:r>
            <a:r>
              <a:rPr dirty="0" spc="114"/>
              <a:t>  </a:t>
            </a:r>
            <a:r>
              <a:rPr dirty="0" spc="95"/>
              <a:t>kesehatan</a:t>
            </a:r>
            <a:r>
              <a:rPr dirty="0" spc="114"/>
              <a:t>  </a:t>
            </a:r>
            <a:r>
              <a:rPr dirty="0"/>
              <a:t>di</a:t>
            </a:r>
            <a:r>
              <a:rPr dirty="0" spc="120"/>
              <a:t>  </a:t>
            </a:r>
            <a:r>
              <a:rPr dirty="0" spc="114"/>
              <a:t>wilayah</a:t>
            </a:r>
            <a:r>
              <a:rPr dirty="0" spc="114"/>
              <a:t>  </a:t>
            </a:r>
            <a:r>
              <a:rPr dirty="0" spc="135"/>
              <a:t>kerja</a:t>
            </a:r>
            <a:r>
              <a:rPr dirty="0" spc="114"/>
              <a:t>  </a:t>
            </a:r>
            <a:r>
              <a:rPr dirty="0" spc="45"/>
              <a:t>Puskesmas.</a:t>
            </a:r>
            <a:r>
              <a:rPr dirty="0" spc="114"/>
              <a:t>  </a:t>
            </a:r>
            <a:r>
              <a:rPr dirty="0"/>
              <a:t>(Pusat</a:t>
            </a:r>
            <a:r>
              <a:rPr dirty="0" spc="120"/>
              <a:t>  </a:t>
            </a:r>
            <a:r>
              <a:rPr dirty="0" spc="85"/>
              <a:t>Data</a:t>
            </a:r>
            <a:r>
              <a:rPr dirty="0" spc="114"/>
              <a:t>  </a:t>
            </a:r>
            <a:r>
              <a:rPr dirty="0" spc="40"/>
              <a:t>dan </a:t>
            </a:r>
            <a:r>
              <a:rPr dirty="0" spc="55"/>
              <a:t>Informasi</a:t>
            </a:r>
            <a:r>
              <a:rPr dirty="0" spc="-160"/>
              <a:t> </a:t>
            </a:r>
            <a:r>
              <a:rPr dirty="0" spc="70"/>
              <a:t>Kemenkes</a:t>
            </a:r>
            <a:r>
              <a:rPr dirty="0" spc="-155"/>
              <a:t> </a:t>
            </a:r>
            <a:r>
              <a:rPr dirty="0" spc="-35"/>
              <a:t>RI,</a:t>
            </a:r>
            <a:r>
              <a:rPr dirty="0" spc="-155"/>
              <a:t> </a:t>
            </a:r>
            <a:r>
              <a:rPr dirty="0" spc="-10"/>
              <a:t>2019).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74918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52783" y="0"/>
            <a:ext cx="7635216" cy="10286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2367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5"/>
              <a:t>Tujuan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472777" y="5317561"/>
            <a:ext cx="9649460" cy="254762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algn="just" marL="12700" marR="5080">
              <a:lnSpc>
                <a:spcPts val="3300"/>
              </a:lnSpc>
              <a:spcBef>
                <a:spcPts val="259"/>
              </a:spcBef>
            </a:pPr>
            <a:r>
              <a:rPr dirty="0" sz="2800">
                <a:solidFill>
                  <a:srgbClr val="E3E3E3"/>
                </a:solidFill>
                <a:latin typeface="Times New Roman"/>
                <a:cs typeface="Times New Roman"/>
              </a:rPr>
              <a:t>DALAM</a:t>
            </a:r>
            <a:r>
              <a:rPr dirty="0" sz="2800" spc="470">
                <a:solidFill>
                  <a:srgbClr val="E3E3E3"/>
                </a:solidFill>
                <a:latin typeface="Times New Roman"/>
                <a:cs typeface="Times New Roman"/>
              </a:rPr>
              <a:t>    </a:t>
            </a:r>
            <a:r>
              <a:rPr dirty="0" sz="2800">
                <a:solidFill>
                  <a:srgbClr val="E3E3E3"/>
                </a:solidFill>
                <a:latin typeface="Times New Roman"/>
                <a:cs typeface="Times New Roman"/>
              </a:rPr>
              <a:t>PENELITIAN</a:t>
            </a:r>
            <a:r>
              <a:rPr dirty="0" sz="2800" spc="470">
                <a:solidFill>
                  <a:srgbClr val="E3E3E3"/>
                </a:solidFill>
                <a:latin typeface="Times New Roman"/>
                <a:cs typeface="Times New Roman"/>
              </a:rPr>
              <a:t>    </a:t>
            </a:r>
            <a:r>
              <a:rPr dirty="0" sz="2800">
                <a:solidFill>
                  <a:srgbClr val="E3E3E3"/>
                </a:solidFill>
                <a:latin typeface="Times New Roman"/>
                <a:cs typeface="Times New Roman"/>
              </a:rPr>
              <a:t>INI</a:t>
            </a:r>
            <a:r>
              <a:rPr dirty="0" sz="2800" spc="459">
                <a:solidFill>
                  <a:srgbClr val="E3E3E3"/>
                </a:solidFill>
                <a:latin typeface="Times New Roman"/>
                <a:cs typeface="Times New Roman"/>
              </a:rPr>
              <a:t>    </a:t>
            </a:r>
            <a:r>
              <a:rPr dirty="0" sz="2800">
                <a:solidFill>
                  <a:srgbClr val="E3E3E3"/>
                </a:solidFill>
                <a:latin typeface="Times New Roman"/>
                <a:cs typeface="Times New Roman"/>
              </a:rPr>
              <a:t>BERTUJUAN</a:t>
            </a:r>
            <a:r>
              <a:rPr dirty="0" sz="2800" spc="470">
                <a:solidFill>
                  <a:srgbClr val="E3E3E3"/>
                </a:solidFill>
                <a:latin typeface="Times New Roman"/>
                <a:cs typeface="Times New Roman"/>
              </a:rPr>
              <a:t>    </a:t>
            </a:r>
            <a:r>
              <a:rPr dirty="0" sz="2800" spc="-10">
                <a:solidFill>
                  <a:srgbClr val="E3E3E3"/>
                </a:solidFill>
                <a:latin typeface="Times New Roman"/>
                <a:cs typeface="Times New Roman"/>
              </a:rPr>
              <a:t>UNTUK </a:t>
            </a:r>
            <a:r>
              <a:rPr dirty="0" sz="2800">
                <a:solidFill>
                  <a:srgbClr val="E3E3E3"/>
                </a:solidFill>
                <a:latin typeface="Times New Roman"/>
                <a:cs typeface="Times New Roman"/>
              </a:rPr>
              <a:t>MERANCANG</a:t>
            </a:r>
            <a:r>
              <a:rPr dirty="0" sz="2800" spc="190">
                <a:solidFill>
                  <a:srgbClr val="E3E3E3"/>
                </a:solidFill>
                <a:latin typeface="Times New Roman"/>
                <a:cs typeface="Times New Roman"/>
              </a:rPr>
              <a:t>  </a:t>
            </a:r>
            <a:r>
              <a:rPr dirty="0" sz="2800">
                <a:solidFill>
                  <a:srgbClr val="E3E3E3"/>
                </a:solidFill>
                <a:latin typeface="Times New Roman"/>
                <a:cs typeface="Times New Roman"/>
              </a:rPr>
              <a:t>DAN</a:t>
            </a:r>
            <a:r>
              <a:rPr dirty="0" sz="2800" spc="190">
                <a:solidFill>
                  <a:srgbClr val="E3E3E3"/>
                </a:solidFill>
                <a:latin typeface="Times New Roman"/>
                <a:cs typeface="Times New Roman"/>
              </a:rPr>
              <a:t>  </a:t>
            </a:r>
            <a:r>
              <a:rPr dirty="0" sz="2800">
                <a:solidFill>
                  <a:srgbClr val="E3E3E3"/>
                </a:solidFill>
                <a:latin typeface="Times New Roman"/>
                <a:cs typeface="Times New Roman"/>
              </a:rPr>
              <a:t>MEMBANGUN</a:t>
            </a:r>
            <a:r>
              <a:rPr dirty="0" sz="2800" spc="190">
                <a:solidFill>
                  <a:srgbClr val="E3E3E3"/>
                </a:solidFill>
                <a:latin typeface="Times New Roman"/>
                <a:cs typeface="Times New Roman"/>
              </a:rPr>
              <a:t>  </a:t>
            </a:r>
            <a:r>
              <a:rPr dirty="0" sz="2800">
                <a:solidFill>
                  <a:srgbClr val="E3E3E3"/>
                </a:solidFill>
                <a:latin typeface="Times New Roman"/>
                <a:cs typeface="Times New Roman"/>
              </a:rPr>
              <a:t>SISTEM</a:t>
            </a:r>
            <a:r>
              <a:rPr dirty="0" sz="2800" spc="190">
                <a:solidFill>
                  <a:srgbClr val="E3E3E3"/>
                </a:solidFill>
                <a:latin typeface="Times New Roman"/>
                <a:cs typeface="Times New Roman"/>
              </a:rPr>
              <a:t>  </a:t>
            </a:r>
            <a:r>
              <a:rPr dirty="0" sz="2800" spc="-10">
                <a:solidFill>
                  <a:srgbClr val="E3E3E3"/>
                </a:solidFill>
                <a:latin typeface="Times New Roman"/>
                <a:cs typeface="Times New Roman"/>
              </a:rPr>
              <a:t>INFORMASI </a:t>
            </a:r>
            <a:r>
              <a:rPr dirty="0" sz="2800">
                <a:solidFill>
                  <a:srgbClr val="E3E3E3"/>
                </a:solidFill>
                <a:latin typeface="Times New Roman"/>
                <a:cs typeface="Times New Roman"/>
              </a:rPr>
              <a:t>PEMANGGILAN</a:t>
            </a:r>
            <a:r>
              <a:rPr dirty="0" sz="2800" spc="114">
                <a:solidFill>
                  <a:srgbClr val="E3E3E3"/>
                </a:solidFill>
                <a:latin typeface="Times New Roman"/>
                <a:cs typeface="Times New Roman"/>
              </a:rPr>
              <a:t>  </a:t>
            </a:r>
            <a:r>
              <a:rPr dirty="0" sz="2800">
                <a:solidFill>
                  <a:srgbClr val="E3E3E3"/>
                </a:solidFill>
                <a:latin typeface="Times New Roman"/>
                <a:cs typeface="Times New Roman"/>
              </a:rPr>
              <a:t>PASIEN</a:t>
            </a:r>
            <a:r>
              <a:rPr dirty="0" sz="2800" spc="114">
                <a:solidFill>
                  <a:srgbClr val="E3E3E3"/>
                </a:solidFill>
                <a:latin typeface="Times New Roman"/>
                <a:cs typeface="Times New Roman"/>
              </a:rPr>
              <a:t>  </a:t>
            </a:r>
            <a:r>
              <a:rPr dirty="0" sz="2800">
                <a:solidFill>
                  <a:srgbClr val="E3E3E3"/>
                </a:solidFill>
                <a:latin typeface="Times New Roman"/>
                <a:cs typeface="Times New Roman"/>
              </a:rPr>
              <a:t>DI</a:t>
            </a:r>
            <a:r>
              <a:rPr dirty="0" sz="2800" spc="110">
                <a:solidFill>
                  <a:srgbClr val="E3E3E3"/>
                </a:solidFill>
                <a:latin typeface="Times New Roman"/>
                <a:cs typeface="Times New Roman"/>
              </a:rPr>
              <a:t>  </a:t>
            </a:r>
            <a:r>
              <a:rPr dirty="0" sz="2800">
                <a:solidFill>
                  <a:srgbClr val="E3E3E3"/>
                </a:solidFill>
                <a:latin typeface="Times New Roman"/>
                <a:cs typeface="Times New Roman"/>
              </a:rPr>
              <a:t>KLINIK</a:t>
            </a:r>
            <a:r>
              <a:rPr dirty="0" sz="2800" spc="114">
                <a:solidFill>
                  <a:srgbClr val="E3E3E3"/>
                </a:solidFill>
                <a:latin typeface="Times New Roman"/>
                <a:cs typeface="Times New Roman"/>
              </a:rPr>
              <a:t>  </a:t>
            </a:r>
            <a:r>
              <a:rPr dirty="0" sz="2800">
                <a:solidFill>
                  <a:srgbClr val="E3E3E3"/>
                </a:solidFill>
                <a:latin typeface="Times New Roman"/>
                <a:cs typeface="Times New Roman"/>
              </a:rPr>
              <a:t>PRATAMA</a:t>
            </a:r>
            <a:r>
              <a:rPr dirty="0" sz="2800" spc="120">
                <a:solidFill>
                  <a:srgbClr val="E3E3E3"/>
                </a:solidFill>
                <a:latin typeface="Times New Roman"/>
                <a:cs typeface="Times New Roman"/>
              </a:rPr>
              <a:t>  </a:t>
            </a:r>
            <a:r>
              <a:rPr dirty="0" sz="2800" spc="-10">
                <a:solidFill>
                  <a:srgbClr val="E3E3E3"/>
                </a:solidFill>
                <a:latin typeface="Times New Roman"/>
                <a:cs typeface="Times New Roman"/>
              </a:rPr>
              <a:t>IRSYAD </a:t>
            </a:r>
            <a:r>
              <a:rPr dirty="0" sz="2800">
                <a:solidFill>
                  <a:srgbClr val="E3E3E3"/>
                </a:solidFill>
                <a:latin typeface="Times New Roman"/>
                <a:cs typeface="Times New Roman"/>
              </a:rPr>
              <a:t>BERBASIS</a:t>
            </a:r>
            <a:r>
              <a:rPr dirty="0" sz="2800" spc="490">
                <a:solidFill>
                  <a:srgbClr val="E3E3E3"/>
                </a:solidFill>
                <a:latin typeface="Times New Roman"/>
                <a:cs typeface="Times New Roman"/>
              </a:rPr>
              <a:t>  </a:t>
            </a:r>
            <a:r>
              <a:rPr dirty="0" sz="2800">
                <a:solidFill>
                  <a:srgbClr val="E3E3E3"/>
                </a:solidFill>
                <a:latin typeface="Times New Roman"/>
                <a:cs typeface="Times New Roman"/>
              </a:rPr>
              <a:t>WEBSITE</a:t>
            </a:r>
            <a:r>
              <a:rPr dirty="0" sz="2800" spc="490">
                <a:solidFill>
                  <a:srgbClr val="E3E3E3"/>
                </a:solidFill>
                <a:latin typeface="Times New Roman"/>
                <a:cs typeface="Times New Roman"/>
              </a:rPr>
              <a:t>  </a:t>
            </a:r>
            <a:r>
              <a:rPr dirty="0" sz="2800">
                <a:solidFill>
                  <a:srgbClr val="E3E3E3"/>
                </a:solidFill>
                <a:latin typeface="Times New Roman"/>
                <a:cs typeface="Times New Roman"/>
              </a:rPr>
              <a:t>UNTUK</a:t>
            </a:r>
            <a:r>
              <a:rPr dirty="0" sz="2800" spc="490">
                <a:solidFill>
                  <a:srgbClr val="E3E3E3"/>
                </a:solidFill>
                <a:latin typeface="Times New Roman"/>
                <a:cs typeface="Times New Roman"/>
              </a:rPr>
              <a:t>  </a:t>
            </a:r>
            <a:r>
              <a:rPr dirty="0" sz="2800">
                <a:solidFill>
                  <a:srgbClr val="E3E3E3"/>
                </a:solidFill>
                <a:latin typeface="Times New Roman"/>
                <a:cs typeface="Times New Roman"/>
              </a:rPr>
              <a:t>KEMUCDAHAN</a:t>
            </a:r>
            <a:r>
              <a:rPr dirty="0" sz="2800" spc="490">
                <a:solidFill>
                  <a:srgbClr val="E3E3E3"/>
                </a:solidFill>
                <a:latin typeface="Times New Roman"/>
                <a:cs typeface="Times New Roman"/>
              </a:rPr>
              <a:t>  </a:t>
            </a:r>
            <a:r>
              <a:rPr dirty="0" sz="2800" spc="-10">
                <a:solidFill>
                  <a:srgbClr val="E3E3E3"/>
                </a:solidFill>
                <a:latin typeface="Times New Roman"/>
                <a:cs typeface="Times New Roman"/>
              </a:rPr>
              <a:t>DALAM </a:t>
            </a:r>
            <a:r>
              <a:rPr dirty="0" sz="2800">
                <a:solidFill>
                  <a:srgbClr val="E3E3E3"/>
                </a:solidFill>
                <a:latin typeface="Times New Roman"/>
                <a:cs typeface="Times New Roman"/>
              </a:rPr>
              <a:t>PROSES</a:t>
            </a:r>
            <a:r>
              <a:rPr dirty="0" sz="2800" spc="505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E3E3E3"/>
                </a:solidFill>
                <a:latin typeface="Times New Roman"/>
                <a:cs typeface="Times New Roman"/>
              </a:rPr>
              <a:t>PEMANGGILAN</a:t>
            </a:r>
            <a:r>
              <a:rPr dirty="0" sz="2800" spc="505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E3E3E3"/>
                </a:solidFill>
                <a:latin typeface="Times New Roman"/>
                <a:cs typeface="Times New Roman"/>
              </a:rPr>
              <a:t>MAUPUN</a:t>
            </a:r>
            <a:r>
              <a:rPr dirty="0" sz="2800" spc="505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E3E3E3"/>
                </a:solidFill>
                <a:latin typeface="Times New Roman"/>
                <a:cs typeface="Times New Roman"/>
              </a:rPr>
              <a:t>PENGARSIPAN</a:t>
            </a:r>
            <a:r>
              <a:rPr dirty="0" sz="2800" spc="505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E3E3E3"/>
                </a:solidFill>
                <a:latin typeface="Times New Roman"/>
                <a:cs typeface="Times New Roman"/>
              </a:rPr>
              <a:t>YANG </a:t>
            </a:r>
            <a:r>
              <a:rPr dirty="0" sz="2800">
                <a:solidFill>
                  <a:srgbClr val="E3E3E3"/>
                </a:solidFill>
                <a:latin typeface="Times New Roman"/>
                <a:cs typeface="Times New Roman"/>
              </a:rPr>
              <a:t>ADA</a:t>
            </a:r>
            <a:r>
              <a:rPr dirty="0" sz="2800" spc="-90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E3E3E3"/>
                </a:solidFill>
                <a:latin typeface="Times New Roman"/>
                <a:cs typeface="Times New Roman"/>
              </a:rPr>
              <a:t>DI</a:t>
            </a:r>
            <a:r>
              <a:rPr dirty="0" sz="2800" spc="-100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E3E3E3"/>
                </a:solidFill>
                <a:latin typeface="Times New Roman"/>
                <a:cs typeface="Times New Roman"/>
              </a:rPr>
              <a:t>KLINIK</a:t>
            </a:r>
            <a:r>
              <a:rPr dirty="0" sz="2800" spc="-85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E3E3E3"/>
                </a:solidFill>
                <a:latin typeface="Times New Roman"/>
                <a:cs typeface="Times New Roman"/>
              </a:rPr>
              <a:t>PRATAMA</a:t>
            </a:r>
            <a:r>
              <a:rPr dirty="0" sz="2800" spc="-90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E3E3E3"/>
                </a:solidFill>
                <a:latin typeface="Times New Roman"/>
                <a:cs typeface="Times New Roman"/>
              </a:rPr>
              <a:t>IRSYAD</a:t>
            </a:r>
            <a:r>
              <a:rPr dirty="0" sz="2800" spc="-90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E3E3E3"/>
                </a:solidFill>
                <a:latin typeface="Times New Roman"/>
                <a:cs typeface="Times New Roman"/>
              </a:rPr>
              <a:t>KOTA</a:t>
            </a:r>
            <a:r>
              <a:rPr dirty="0" sz="2800" spc="-85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E3E3E3"/>
                </a:solidFill>
                <a:latin typeface="Times New Roman"/>
                <a:cs typeface="Times New Roman"/>
              </a:rPr>
              <a:t>BENGKULU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7677" y="4083480"/>
            <a:ext cx="6429696" cy="285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7491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46050" rIns="0" bIns="0" rtlCol="0" vert="horz">
            <a:spAutoFit/>
          </a:bodyPr>
          <a:lstStyle/>
          <a:p>
            <a:pPr marL="2874645">
              <a:lnSpc>
                <a:spcPct val="100000"/>
              </a:lnSpc>
              <a:spcBef>
                <a:spcPts val="95"/>
              </a:spcBef>
            </a:pPr>
            <a:r>
              <a:rPr dirty="0" spc="-65"/>
              <a:t>Rencana</a:t>
            </a:r>
            <a:r>
              <a:rPr dirty="0" spc="-440"/>
              <a:t> </a:t>
            </a:r>
            <a:r>
              <a:rPr dirty="0"/>
              <a:t>di</a:t>
            </a:r>
            <a:r>
              <a:rPr dirty="0" spc="-445"/>
              <a:t> </a:t>
            </a:r>
            <a:r>
              <a:rPr dirty="0" spc="-10"/>
              <a:t>Masa</a:t>
            </a:r>
            <a:r>
              <a:rPr dirty="0" spc="-440"/>
              <a:t> </a:t>
            </a:r>
            <a:r>
              <a:rPr dirty="0" spc="-10"/>
              <a:t>Depan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539535" y="4009132"/>
            <a:ext cx="5208905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>
                <a:solidFill>
                  <a:srgbClr val="E3E3E3"/>
                </a:solidFill>
                <a:latin typeface="Times New Roman"/>
                <a:cs typeface="Times New Roman"/>
              </a:rPr>
              <a:t>Apa</a:t>
            </a:r>
            <a:r>
              <a:rPr dirty="0" sz="3500" spc="-30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3500">
                <a:solidFill>
                  <a:srgbClr val="E3E3E3"/>
                </a:solidFill>
                <a:latin typeface="Times New Roman"/>
                <a:cs typeface="Times New Roman"/>
              </a:rPr>
              <a:t>yang</a:t>
            </a:r>
            <a:r>
              <a:rPr dirty="0" sz="3500" spc="-25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3500">
                <a:solidFill>
                  <a:srgbClr val="E3E3E3"/>
                </a:solidFill>
                <a:latin typeface="Times New Roman"/>
                <a:cs typeface="Times New Roman"/>
              </a:rPr>
              <a:t>akan</a:t>
            </a:r>
            <a:r>
              <a:rPr dirty="0" sz="3500" spc="-25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3500">
                <a:solidFill>
                  <a:srgbClr val="E3E3E3"/>
                </a:solidFill>
                <a:latin typeface="Times New Roman"/>
                <a:cs typeface="Times New Roman"/>
              </a:rPr>
              <a:t>kami</a:t>
            </a:r>
            <a:r>
              <a:rPr dirty="0" sz="3500" spc="-25">
                <a:solidFill>
                  <a:srgbClr val="E3E3E3"/>
                </a:solidFill>
                <a:latin typeface="Times New Roman"/>
                <a:cs typeface="Times New Roman"/>
              </a:rPr>
              <a:t> </a:t>
            </a:r>
            <a:r>
              <a:rPr dirty="0" sz="3500" spc="-10">
                <a:solidFill>
                  <a:srgbClr val="E3E3E3"/>
                </a:solidFill>
                <a:latin typeface="Times New Roman"/>
                <a:cs typeface="Times New Roman"/>
              </a:rPr>
              <a:t>lakukan</a:t>
            </a:r>
            <a:endParaRPr sz="3500">
              <a:latin typeface="Times New Roman"/>
              <a:cs typeface="Times New Roman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2214047" y="6289297"/>
          <a:ext cx="15142844" cy="1863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9360"/>
                <a:gridCol w="6146165"/>
                <a:gridCol w="5149850"/>
              </a:tblGrid>
              <a:tr h="816610">
                <a:tc>
                  <a:txBody>
                    <a:bodyPr/>
                    <a:lstStyle/>
                    <a:p>
                      <a:pPr algn="ctr" marR="1936114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2000" spc="-10">
                          <a:solidFill>
                            <a:srgbClr val="E3E3E3"/>
                          </a:solidFill>
                          <a:latin typeface="Times New Roman"/>
                          <a:cs typeface="Times New Roman"/>
                        </a:rPr>
                        <a:t>KEMAREN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marL="28263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000" spc="-10">
                          <a:solidFill>
                            <a:srgbClr val="E3E3E3"/>
                          </a:solidFill>
                          <a:latin typeface="Times New Roman"/>
                          <a:cs typeface="Times New Roman"/>
                        </a:rPr>
                        <a:t>SEKARANG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ctr" marL="11118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000">
                          <a:solidFill>
                            <a:srgbClr val="E3E3E3"/>
                          </a:solidFill>
                          <a:latin typeface="Times New Roman"/>
                          <a:cs typeface="Times New Roman"/>
                        </a:rPr>
                        <a:t>AKAN</a:t>
                      </a:r>
                      <a:r>
                        <a:rPr dirty="0" sz="2000" spc="-80">
                          <a:solidFill>
                            <a:srgbClr val="E3E3E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solidFill>
                            <a:srgbClr val="E3E3E3"/>
                          </a:solidFill>
                          <a:latin typeface="Times New Roman"/>
                          <a:cs typeface="Times New Roman"/>
                        </a:rPr>
                        <a:t>DATAN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/>
                </a:tc>
              </a:tr>
              <a:tr h="1047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  <a:p>
                      <a:pPr algn="ctr" marR="189166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3200" spc="-10">
                          <a:solidFill>
                            <a:srgbClr val="E3E3E3"/>
                          </a:solidFill>
                          <a:latin typeface="Times New Roman"/>
                          <a:cs typeface="Times New Roman"/>
                        </a:rPr>
                        <a:t>Bimbingan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ctr" marL="787400">
                        <a:lnSpc>
                          <a:spcPct val="100000"/>
                        </a:lnSpc>
                        <a:spcBef>
                          <a:spcPts val="3954"/>
                        </a:spcBef>
                      </a:pPr>
                      <a:r>
                        <a:rPr dirty="0" sz="3200" spc="90" b="1">
                          <a:solidFill>
                            <a:srgbClr val="E3E3E3"/>
                          </a:solidFill>
                          <a:latin typeface="Calibri"/>
                          <a:cs typeface="Calibri"/>
                        </a:rPr>
                        <a:t>Bimbingan </a:t>
                      </a:r>
                      <a:r>
                        <a:rPr dirty="0" sz="3200" spc="70" b="1">
                          <a:solidFill>
                            <a:srgbClr val="E3E3E3"/>
                          </a:solidFill>
                          <a:latin typeface="Calibri"/>
                          <a:cs typeface="Calibri"/>
                        </a:rPr>
                        <a:t>part</a:t>
                      </a:r>
                      <a:r>
                        <a:rPr dirty="0" sz="3200" spc="90" b="1">
                          <a:solidFill>
                            <a:srgbClr val="E3E3E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 spc="65" b="1">
                          <a:solidFill>
                            <a:srgbClr val="E3E3E3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502284"/>
                </a:tc>
                <a:tc>
                  <a:txBody>
                    <a:bodyPr/>
                    <a:lstStyle/>
                    <a:p>
                      <a:pPr algn="ctr" marL="1111885">
                        <a:lnSpc>
                          <a:spcPct val="100000"/>
                        </a:lnSpc>
                        <a:spcBef>
                          <a:spcPts val="3954"/>
                        </a:spcBef>
                      </a:pPr>
                      <a:r>
                        <a:rPr dirty="0" sz="3200" spc="90" b="1">
                          <a:solidFill>
                            <a:srgbClr val="E3E3E3"/>
                          </a:solidFill>
                          <a:latin typeface="Calibri"/>
                          <a:cs typeface="Calibri"/>
                        </a:rPr>
                        <a:t>Bimbingan </a:t>
                      </a:r>
                      <a:r>
                        <a:rPr dirty="0" sz="3200" spc="70" b="1">
                          <a:solidFill>
                            <a:srgbClr val="E3E3E3"/>
                          </a:solidFill>
                          <a:latin typeface="Calibri"/>
                          <a:cs typeface="Calibri"/>
                        </a:rPr>
                        <a:t>part</a:t>
                      </a:r>
                      <a:r>
                        <a:rPr dirty="0" sz="3200" spc="90" b="1">
                          <a:solidFill>
                            <a:srgbClr val="E3E3E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 spc="-10" b="1">
                          <a:solidFill>
                            <a:srgbClr val="E3E3E3"/>
                          </a:solidFill>
                          <a:latin typeface="Calibri"/>
                          <a:cs typeface="Calibri"/>
                        </a:rPr>
                        <a:t>sekian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502284"/>
                </a:tc>
              </a:tr>
            </a:tbl>
          </a:graphicData>
        </a:graphic>
      </p:graphicFrame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4363" y="6481000"/>
            <a:ext cx="4258035" cy="2857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77325" y="6471543"/>
            <a:ext cx="3740100" cy="374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Erin Handayani</dc:creator>
  <cp:keywords>DAFusVKeGhI,BADLHs76rqk</cp:keywords>
  <dc:title>Presentasi Proposal Singkat Layanan Kesehatan Warna Serif Tradisional Hijau</dc:title>
  <dcterms:created xsi:type="dcterms:W3CDTF">2023-09-17T11:15:41Z</dcterms:created>
  <dcterms:modified xsi:type="dcterms:W3CDTF">2023-09-17T11:15:41Z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2023-09-17T00:00:00Z</vt:filetime>
  </property>
  <property fmtid="{D5CDD505-2E9C-101B-9397-08002B2CF9AE}" pid="3" name="Creator">
    <vt:lpwstr>Canva</vt:lpwstr>
  </property>
  <property fmtid="{D5CDD505-2E9C-101B-9397-08002B2CF9AE}" pid="4" name="LastSaved">
    <vt:filetime>2023-09-17T00:00:00Z</vt:filetime>
  </property>
  <property fmtid="{D5CDD505-2E9C-101B-9397-08002B2CF9AE}" pid="5" name="Producer">
    <vt:lpwstr>Canva</vt:lpwstr>
  </property>
</Properties>
</file>