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C983-EE56-4228-82B7-2B7109A1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8141-4512-4B63-9DC2-244AD8B4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8C45-74FB-450D-9F17-BD2F1064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F5DD-F8B5-4281-AE44-D34956A9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83F3-FD68-443A-A25C-D37E970B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87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FB-E7A2-4344-9EF1-CEB6DE66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9E614-8206-4298-BC12-F52D1DB8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809F-3C53-4655-8B15-F6F44E9D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CA87-1B8C-4B46-9115-166AB76E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5EF3-02B5-4C22-8063-B3392A71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2EA40-7C95-470C-8A13-785146A56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DB43B-64FF-4740-8C5B-E3A6B8DE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CAFE-C996-4204-8450-2681BDE6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24F2-BB6D-4D9F-A5ED-90A627A0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D109-48EF-433F-8819-1DD33A1D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F4F1-6678-402E-A5D2-19E9A55B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C5FA-4E2C-4E62-8306-416257EC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E1E9-CEF7-4E93-BAAF-F0C5CB55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CC2B-554C-46F7-9A5F-2470CAB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99A3-85C2-4296-A286-A410D99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0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66AD-76A5-44F6-B4AB-E30980CB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DB53-87FD-4AF8-AC18-AD613BF7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62E9-3285-48BE-9AE6-4B3BFD79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8CA5-A888-416A-B7B9-7AF4D20A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2554-25A8-4C48-A1CC-9FD880F5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9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7889-3887-40A9-9E07-34B20BB7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E4-D15E-46C2-8982-D34C6EBB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8A21D-EBD6-4828-A8F7-D5E415DB5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AC65-F4A3-4AAB-ADDB-D1828FA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A06C-7F69-4339-9A5A-74F9AC75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C894-1DDA-4E81-92FA-89ACA6A1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A298-11F1-445A-9EBB-4ECBE14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9D08-E02C-49D8-852A-7BB560B0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538E3-49A0-4C1D-A0FC-3707FB8E1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BEA5-9FA2-4DA0-ADCA-051C354C5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74232-9E50-4D3E-90A7-C3F503FDB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016A-13DE-420E-8111-C2E4389C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2FB9D-7402-4B91-A2ED-87486F77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1E3B3-9BAE-40C0-BF55-2865E573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CE00-8F6D-4FF4-8B2F-43782BBA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AA72-94CB-4607-A265-C516AB9C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7291-1514-4805-B04E-50DD3DBC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B70EA-58C5-467E-9E74-AC65C30F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E9643-CFD9-42F4-8EEC-0062CC0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2E602-4FCE-4BA5-BE13-95F55EAE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6F7E-81D8-454F-B681-0CC22C00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955-E169-4E5E-8074-0F9A2415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68D-FB95-407A-837B-1E68B427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198C2-651A-4387-925B-044DDE5B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3D8A-0D83-4C29-B414-D9730316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27000-FA78-4387-B986-162FAA93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F704-6B19-4F55-8090-6E8A090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4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0891-94E5-4FDB-ACD1-03664C0A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2416-33F2-4D64-8C1E-E81F74D29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9A324-E7D6-4849-82FB-F7FCE21C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C3DB-78C9-423A-95BB-60ADEB40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7829-D2E1-4CC1-BE34-755156D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2BE3-AD40-43BA-83F3-4FDF70E1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8C73A-F1CE-45B0-AD77-8381CF3F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08BB-8BD3-4260-9A5D-546F04B7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FB69-8D3B-44FA-B474-4A0E7EC1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777C-D4F1-46A6-BA86-AA2ACD00FAF4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BED4-8EA6-4D91-8157-06A88078F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387D-5420-496E-A61E-7414ABF02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1E6C-5D30-46EB-B913-A03BC6C624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0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6C8-5849-4E6B-89E1-49310A95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1383620"/>
            <a:ext cx="11408229" cy="2387600"/>
          </a:xfrm>
        </p:spPr>
        <p:txBody>
          <a:bodyPr>
            <a:normAutofit/>
          </a:bodyPr>
          <a:lstStyle/>
          <a:p>
            <a:r>
              <a:rPr lang="en-US" sz="4900" b="1" dirty="0"/>
              <a:t>Finding a good location to open an Italian restaurant in Berlin, Germany</a:t>
            </a:r>
            <a:br>
              <a:rPr lang="bg-BG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A56A7-F95A-4149-B9B6-6949E0D2C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Final Assignment for IBM Data Science Coursera Specialization</a:t>
            </a:r>
            <a:endParaRPr lang="bg-BG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Erin Bedri</a:t>
            </a:r>
          </a:p>
          <a:p>
            <a:r>
              <a:rPr lang="de-DE" dirty="0"/>
              <a:t>18.05.2020</a:t>
            </a:r>
          </a:p>
        </p:txBody>
      </p:sp>
    </p:spTree>
    <p:extLst>
      <p:ext uri="{BB962C8B-B14F-4D97-AF65-F5344CB8AC3E}">
        <p14:creationId xmlns:p14="http://schemas.microsoft.com/office/powerpoint/2010/main" val="332378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5394-1D0B-44E0-A19B-51EDEC48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4E17-F588-4951-99DC-BDC990A3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There are a total of 92 Italian restaurants in Berlin;</a:t>
            </a:r>
          </a:p>
          <a:p>
            <a:pPr>
              <a:lnSpc>
                <a:spcPct val="150000"/>
              </a:lnSpc>
            </a:pPr>
            <a:r>
              <a:rPr lang="de-DE" dirty="0"/>
              <a:t>54 neighborhoods in Berlin have Italian restaurants;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2 of those have at least 5 Italian restaurants;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1 has 4 restaurants.</a:t>
            </a:r>
          </a:p>
        </p:txBody>
      </p:sp>
    </p:spTree>
    <p:extLst>
      <p:ext uri="{BB962C8B-B14F-4D97-AF65-F5344CB8AC3E}">
        <p14:creationId xmlns:p14="http://schemas.microsoft.com/office/powerpoint/2010/main" val="282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0B5-6718-44FB-B802-0D06BAE9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C80A-965A-4B44-9406-4C3701F4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Capital and largest city in Germany;</a:t>
            </a:r>
          </a:p>
          <a:p>
            <a:pPr>
              <a:lnSpc>
                <a:spcPct val="150000"/>
              </a:lnSpc>
            </a:pPr>
            <a:r>
              <a:rPr lang="de-DE" dirty="0"/>
              <a:t>World city of culture, politics, media, and science;</a:t>
            </a:r>
          </a:p>
          <a:p>
            <a:pPr>
              <a:lnSpc>
                <a:spcPct val="150000"/>
              </a:lnSpc>
            </a:pPr>
            <a:r>
              <a:rPr lang="de-DE" dirty="0"/>
              <a:t>Over 28 million overnights;</a:t>
            </a:r>
          </a:p>
          <a:p>
            <a:pPr>
              <a:lnSpc>
                <a:spcPct val="150000"/>
              </a:lnSpc>
            </a:pPr>
            <a:r>
              <a:rPr lang="de-DE" dirty="0"/>
              <a:t>Over 11 million hotel guests;</a:t>
            </a:r>
          </a:p>
          <a:p>
            <a:pPr>
              <a:lnSpc>
                <a:spcPct val="150000"/>
              </a:lnSpc>
            </a:pPr>
            <a:r>
              <a:rPr lang="de-DE" dirty="0"/>
              <a:t>Ranked 13th in the Quality of living ranking.</a:t>
            </a:r>
          </a:p>
        </p:txBody>
      </p:sp>
    </p:spTree>
    <p:extLst>
      <p:ext uri="{BB962C8B-B14F-4D97-AF65-F5344CB8AC3E}">
        <p14:creationId xmlns:p14="http://schemas.microsoft.com/office/powerpoint/2010/main" val="9188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020-802E-4375-921E-3E2DA30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BF3A-6FCF-45A6-A735-B7BB53C8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Wide variety in the gastronomy sector;</a:t>
            </a:r>
          </a:p>
          <a:p>
            <a:pPr>
              <a:lnSpc>
                <a:spcPct val="150000"/>
              </a:lnSpc>
            </a:pPr>
            <a:r>
              <a:rPr lang="de-DE" dirty="0"/>
              <a:t>Searching for an optimal location is challenging: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Customers tend to prefer popular and busy neighborhoods;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Resuting in higher rents and stronger competition for investors.</a:t>
            </a:r>
          </a:p>
          <a:p>
            <a:pPr lvl="2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439AA-B372-48E6-9332-4DFC035811A8}"/>
              </a:ext>
            </a:extLst>
          </p:cNvPr>
          <p:cNvSpPr txBox="1">
            <a:spLocks/>
          </p:cNvSpPr>
          <p:nvPr/>
        </p:nvSpPr>
        <p:spPr>
          <a:xfrm>
            <a:off x="838200" y="4525282"/>
            <a:ext cx="10515600" cy="1967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Interest: the project would be interesting for investors who want to open a new Italian restaurant in Berlin.</a:t>
            </a:r>
          </a:p>
          <a:p>
            <a:pPr lvl="2"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3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414-5C65-43B2-B254-EC015C7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0057F9-A6D3-4A87-9F91-1D6F13E3F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1726747"/>
            <a:ext cx="11772900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bg-BG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 following data will be searched for and considered during the project: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 Number of already existing Italian restaurants in a given borough;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US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 Different boroughs and their respective average rental prices to open a restaurant;</a:t>
            </a:r>
            <a:endParaRPr kumimoji="0" lang="en-US" altLang="bg-B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Additionally, the tools that will be used in this project are: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 Foursquare API to select the number of Italian restaurants and their respective location in any given borough in Berlin;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US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 Geocoder to get the latitudes and longitudes of places of interest.</a:t>
            </a:r>
            <a:endParaRPr kumimoji="0" lang="bg-BG" altLang="bg-BG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C872-3F48-41D9-BC2F-210087DA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4006A-249B-4618-A9D8-659252803A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5" y="2410313"/>
            <a:ext cx="7494815" cy="2377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4FBAF9-2470-40C4-B347-0D550353CD7C}"/>
              </a:ext>
            </a:extLst>
          </p:cNvPr>
          <p:cNvSpPr/>
          <p:nvPr/>
        </p:nvSpPr>
        <p:spPr>
          <a:xfrm>
            <a:off x="429985" y="5043777"/>
            <a:ext cx="7298872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Figure 1: The main dataset created using the Foursquare API exploring all Italian restaurants in Berlin, Germany. </a:t>
            </a:r>
            <a:endParaRPr lang="bg-B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2C104-A21E-4AF1-99CB-83520F69D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88" y="2420620"/>
            <a:ext cx="1828165" cy="201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93FD5E-C4AB-40A1-B702-0812F73480E7}"/>
              </a:ext>
            </a:extLst>
          </p:cNvPr>
          <p:cNvSpPr/>
          <p:nvPr/>
        </p:nvSpPr>
        <p:spPr>
          <a:xfrm>
            <a:off x="8207828" y="5043777"/>
            <a:ext cx="3744685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Figure 2: Dataset exploring all Italian restaurants and their total count </a:t>
            </a:r>
            <a:endParaRPr lang="bg-B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0A0D-0731-4A4F-93C4-9AA7C2DD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4D2DC-86A7-45C1-ACAB-89BFA62352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855787"/>
            <a:ext cx="7945120" cy="5002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2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4842880-C45C-4BEA-9E40-7078617E586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31E69-68E8-430C-A2A0-D9C7391F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Results, cont.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C0F563B-C09A-467B-BF1C-8EC19E46B4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98A29-3183-4CBF-B44B-417A2B8F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Results, cont.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5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BC70-753B-496E-8828-6813B662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Results,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0593C-13B7-43B9-9D05-6DB9518382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67" y="1472974"/>
            <a:ext cx="5993266" cy="45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5C267-9BA3-4480-9FBF-EAD3558A8F55}"/>
              </a:ext>
            </a:extLst>
          </p:cNvPr>
          <p:cNvSpPr/>
          <p:nvPr/>
        </p:nvSpPr>
        <p:spPr>
          <a:xfrm>
            <a:off x="514690" y="6029478"/>
            <a:ext cx="12156281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Figure 3: A zoomed in choropleth map showing the most populous neighborhood with Italian restaurants in Berlin.</a:t>
            </a:r>
            <a:endParaRPr lang="bg-B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Finding a good location to open an Italian restaurant in Berlin, Germany </vt:lpstr>
      <vt:lpstr>Background</vt:lpstr>
      <vt:lpstr>Problem</vt:lpstr>
      <vt:lpstr>Data Description</vt:lpstr>
      <vt:lpstr>Methodology</vt:lpstr>
      <vt:lpstr>Results</vt:lpstr>
      <vt:lpstr>Results, cont.</vt:lpstr>
      <vt:lpstr>Results, cont.</vt:lpstr>
      <vt:lpstr>Results,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good location to open an Italian restaurant in Berlin, Germany </dc:title>
  <dc:creator>Erin</dc:creator>
  <cp:lastModifiedBy>Erin</cp:lastModifiedBy>
  <cp:revision>1</cp:revision>
  <dcterms:created xsi:type="dcterms:W3CDTF">2020-05-18T11:42:54Z</dcterms:created>
  <dcterms:modified xsi:type="dcterms:W3CDTF">2020-05-18T11:45:57Z</dcterms:modified>
</cp:coreProperties>
</file>