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69" r:id="rId3"/>
    <p:sldId id="270" r:id="rId4"/>
    <p:sldId id="271" r:id="rId5"/>
    <p:sldId id="266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3" r:id="rId14"/>
    <p:sldId id="265" r:id="rId15"/>
    <p:sldId id="274" r:id="rId16"/>
    <p:sldId id="272" r:id="rId17"/>
    <p:sldId id="273" r:id="rId18"/>
    <p:sldId id="267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86070" autoAdjust="0"/>
  </p:normalViewPr>
  <p:slideViewPr>
    <p:cSldViewPr snapToGrid="0">
      <p:cViewPr varScale="1">
        <p:scale>
          <a:sx n="96" d="100"/>
          <a:sy n="96" d="100"/>
        </p:scale>
        <p:origin x="1950" y="96"/>
      </p:cViewPr>
      <p:guideLst/>
    </p:cSldViewPr>
  </p:slideViewPr>
  <p:outlineViewPr>
    <p:cViewPr>
      <p:scale>
        <a:sx n="33" d="100"/>
        <a:sy n="33" d="100"/>
      </p:scale>
      <p:origin x="0" y="-1648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917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863A0-A155-4927-9F65-D049F08398C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D53E3-B61A-4D54-92DA-CB4713F28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2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Refresh the example for polymorphism</a:t>
            </a:r>
          </a:p>
          <a:p>
            <a:r>
              <a:rPr lang="en-US" dirty="0" smtClean="0"/>
              <a:t>Vehicles extend into Cars and Tanks = Tanks can shoot, cars cannot but every car drives</a:t>
            </a:r>
          </a:p>
          <a:p>
            <a:r>
              <a:rPr lang="en-US" dirty="0" smtClean="0"/>
              <a:t>Virtual = can be overridden.  Does</a:t>
            </a:r>
            <a:r>
              <a:rPr lang="en-US" baseline="0" dirty="0" smtClean="0"/>
              <a:t> not HAVE to be overridden, but can be.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D53E3-B61A-4D54-92DA-CB4713F281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6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D53E3-B61A-4D54-92DA-CB4713F281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5EED6-347F-42F4-B90F-E2D032C5C3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9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650A7BF-8D92-40F8-AE4A-D875ADEDEA9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300424-3C69-4F10-AF37-7D6B72BDE0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64644" y="744470"/>
            <a:ext cx="8005588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8270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/>
          <a:lstStyle/>
          <a:p>
            <a:fld id="{1650A7BF-8D92-40F8-AE4A-D875ADEDEA9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/>
          <a:lstStyle/>
          <a:p>
            <a:fld id="{E7300424-3C69-4F10-AF37-7D6B72BD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3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624156"/>
            <a:ext cx="1174325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613473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/>
          <a:lstStyle/>
          <a:p>
            <a:fld id="{1650A7BF-8D92-40F8-AE4A-D875ADEDEA9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/>
          <a:lstStyle/>
          <a:p>
            <a:fld id="{E7300424-3C69-4F10-AF37-7D6B72BD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01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/>
          <a:lstStyle/>
          <a:p>
            <a:fld id="{1650A7BF-8D92-40F8-AE4A-D875ADEDEA9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/>
          <a:lstStyle/>
          <a:p>
            <a:fld id="{E7300424-3C69-4F10-AF37-7D6B72BD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4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50A7BF-8D92-40F8-AE4A-D875ADEDEA9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300424-3C69-4F10-AF37-7D6B72BDE0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07801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/>
          <a:lstStyle/>
          <a:p>
            <a:fld id="{1650A7BF-8D92-40F8-AE4A-D875ADEDEA9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/>
          <a:lstStyle/>
          <a:p>
            <a:fld id="{E7300424-3C69-4F10-AF37-7D6B72BD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042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864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2988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2340864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3305208"/>
            <a:ext cx="3332988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/>
          <a:lstStyle/>
          <a:p>
            <a:fld id="{1650A7BF-8D92-40F8-AE4A-D875ADEDEA9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/>
          <a:lstStyle/>
          <a:p>
            <a:fld id="{E7300424-3C69-4F10-AF37-7D6B72BD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926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/>
          <a:lstStyle/>
          <a:p>
            <a:fld id="{1650A7BF-8D92-40F8-AE4A-D875ADEDEA9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/>
          <a:lstStyle/>
          <a:p>
            <a:fld id="{E7300424-3C69-4F10-AF37-7D6B72BD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6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/>
          <a:lstStyle/>
          <a:p>
            <a:fld id="{1650A7BF-8D92-40F8-AE4A-D875ADEDEA9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/>
          <a:lstStyle/>
          <a:p>
            <a:fld id="{E7300424-3C69-4F10-AF37-7D6B72BD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50A7BF-8D92-40F8-AE4A-D875ADEDEA9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300424-3C69-4F10-AF37-7D6B72BDE0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47651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50A7BF-8D92-40F8-AE4A-D875ADEDEA9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300424-3C69-4F10-AF37-7D6B72BDE0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607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820332" cy="887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820332" cy="4360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380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3"/>
            <a:ext cx="6270922" cy="2804567"/>
          </a:xfrm>
        </p:spPr>
        <p:txBody>
          <a:bodyPr/>
          <a:lstStyle/>
          <a:p>
            <a:r>
              <a:rPr lang="en-US" dirty="0" smtClean="0"/>
              <a:t>Abstract </a:t>
            </a:r>
            <a:br>
              <a:rPr lang="en-US" dirty="0" smtClean="0"/>
            </a:br>
            <a:r>
              <a:rPr lang="en-US" dirty="0" smtClean="0"/>
              <a:t>Classes &amp;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1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Abstract!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create abstract classes and methods</a:t>
            </a:r>
          </a:p>
          <a:p>
            <a:pPr lvl="1"/>
            <a:r>
              <a:rPr lang="en-US" dirty="0" smtClean="0"/>
              <a:t>The two are related</a:t>
            </a:r>
          </a:p>
          <a:p>
            <a:pPr lvl="1"/>
            <a:r>
              <a:rPr lang="en-US" dirty="0" smtClean="0"/>
              <a:t>Abstract methods must be in abstract classes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Abstract Methods </a:t>
            </a:r>
            <a:r>
              <a:rPr lang="en-US" dirty="0" smtClean="0"/>
              <a:t>will help with issue 1</a:t>
            </a:r>
          </a:p>
          <a:p>
            <a:endParaRPr lang="en-US" dirty="0"/>
          </a:p>
          <a:p>
            <a:r>
              <a:rPr lang="en-US" b="1" dirty="0" smtClean="0"/>
              <a:t>Abstract Classes </a:t>
            </a:r>
            <a:r>
              <a:rPr lang="en-US" dirty="0" smtClean="0"/>
              <a:t>will help with issue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4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methods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which have no actual code in them</a:t>
            </a:r>
          </a:p>
          <a:p>
            <a:pPr lvl="1"/>
            <a:r>
              <a:rPr lang="en-US" dirty="0"/>
              <a:t>End the definition with a semi-colon</a:t>
            </a:r>
          </a:p>
          <a:p>
            <a:pPr lvl="1"/>
            <a:r>
              <a:rPr lang="en-US" dirty="0"/>
              <a:t>No { }’s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Defined </a:t>
            </a:r>
            <a:r>
              <a:rPr lang="en-US" dirty="0"/>
              <a:t>with the </a:t>
            </a:r>
            <a:r>
              <a:rPr lang="en-US" b="1" dirty="0">
                <a:latin typeface="Consolas" panose="020B0609020204030204" pitchFamily="49" charset="0"/>
              </a:rPr>
              <a:t>abstract</a:t>
            </a:r>
            <a:r>
              <a:rPr lang="en-US" dirty="0"/>
              <a:t> </a:t>
            </a:r>
            <a:r>
              <a:rPr lang="en-US" dirty="0" smtClean="0"/>
              <a:t>keyword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abstract double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CalcArea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2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methods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methods </a:t>
            </a:r>
            <a:r>
              <a:rPr lang="en-US" i="1" dirty="0" smtClean="0"/>
              <a:t>must</a:t>
            </a:r>
            <a:r>
              <a:rPr lang="en-US" dirty="0" smtClean="0"/>
              <a:t> be overridden in child classes – if not, the code doesn’t compile!</a:t>
            </a:r>
          </a:p>
          <a:p>
            <a:pPr lvl="1"/>
            <a:r>
              <a:rPr lang="en-US" dirty="0" smtClean="0"/>
              <a:t>Child classes use </a:t>
            </a:r>
            <a:r>
              <a:rPr lang="en-US" dirty="0" smtClean="0">
                <a:latin typeface="Consolas" panose="020B0609020204030204" pitchFamily="49" charset="0"/>
              </a:rPr>
              <a:t>override</a:t>
            </a:r>
            <a:r>
              <a:rPr lang="en-US" dirty="0" smtClean="0"/>
              <a:t> keyword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Sets up a rule that child classes must follow</a:t>
            </a:r>
          </a:p>
          <a:p>
            <a:endParaRPr lang="en-US" dirty="0" smtClean="0"/>
          </a:p>
          <a:p>
            <a:r>
              <a:rPr lang="en-US" dirty="0" smtClean="0"/>
              <a:t>Any class with one or more abstract methods must itself be abstract</a:t>
            </a:r>
            <a:endParaRPr lang="en-US" dirty="0"/>
          </a:p>
          <a:p>
            <a:pPr lvl="1"/>
            <a:r>
              <a:rPr lang="en-US" dirty="0" smtClean="0"/>
              <a:t>What good is a class that has a “blank” method?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3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which:</a:t>
            </a:r>
          </a:p>
          <a:p>
            <a:pPr lvl="1"/>
            <a:r>
              <a:rPr lang="en-US" dirty="0" smtClean="0"/>
              <a:t>Can not be instantiated</a:t>
            </a:r>
          </a:p>
          <a:p>
            <a:pPr lvl="1"/>
            <a:r>
              <a:rPr lang="en-US" dirty="0" smtClean="0"/>
              <a:t>Can contain zero or more abstract methods</a:t>
            </a:r>
          </a:p>
          <a:p>
            <a:pPr lvl="1"/>
            <a:r>
              <a:rPr lang="en-US" dirty="0" smtClean="0"/>
              <a:t>Can also contain non-abstract (normal) methods</a:t>
            </a:r>
          </a:p>
          <a:p>
            <a:pPr lvl="1"/>
            <a:r>
              <a:rPr lang="en-US" dirty="0" smtClean="0"/>
              <a:t>Any everything else normal classes can have</a:t>
            </a:r>
          </a:p>
          <a:p>
            <a:pPr lvl="1"/>
            <a:endParaRPr lang="en-US" dirty="0"/>
          </a:p>
          <a:p>
            <a:r>
              <a:rPr lang="en-US" dirty="0" smtClean="0"/>
              <a:t>Defined with the </a:t>
            </a:r>
            <a:r>
              <a:rPr lang="en-US" b="1" dirty="0">
                <a:latin typeface="Consolas" panose="020B0609020204030204" pitchFamily="49" charset="0"/>
              </a:rPr>
              <a:t>abstract</a:t>
            </a:r>
            <a:r>
              <a:rPr lang="en-US" dirty="0"/>
              <a:t> keyword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6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8700" y="1487424"/>
            <a:ext cx="7820332" cy="5159182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u="sng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 Shape 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Fields and properties are ok!</a:t>
            </a:r>
          </a:p>
          <a:p>
            <a:pPr marL="109728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color;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String Color { get { return color; } }</a:t>
            </a:r>
          </a:p>
          <a:p>
            <a:pPr marL="109728" indent="0">
              <a:buNone/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Shape(String color) </a:t>
            </a:r>
          </a:p>
          <a:p>
            <a:pPr marL="109728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this.color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color; 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109728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Fine to mix abstract methods and normal methods!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u="sng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CalcArea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void Print() { … }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Abstract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Parent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28700" y="1494502"/>
            <a:ext cx="7820332" cy="521109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6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 Animal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7A3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7A3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Animal fields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protected string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animalType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7A3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Constructor as usual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Animal(string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animalType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this.animalType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animalType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7A3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Regular methods that are NOT abstract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void Print()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(“This animal is a(n) ”,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animalType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7A3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Abstract methods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16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MakeSound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65889" y="5371040"/>
            <a:ext cx="3109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Ink Free" panose="03080402000500000000" pitchFamily="66" charset="0"/>
              </a:rPr>
              <a:t>No curly braces.</a:t>
            </a:r>
          </a:p>
          <a:p>
            <a:endParaRPr lang="en-US" sz="1600" b="1" dirty="0" smtClean="0">
              <a:latin typeface="Ink Free" panose="03080402000500000000" pitchFamily="66" charset="0"/>
            </a:endParaRPr>
          </a:p>
          <a:p>
            <a:r>
              <a:rPr lang="en-US" sz="1600" b="1" dirty="0" smtClean="0">
                <a:latin typeface="Ink Free" panose="03080402000500000000" pitchFamily="66" charset="0"/>
              </a:rPr>
              <a:t>Cannot implement a block of code in an abstract method!</a:t>
            </a:r>
            <a:endParaRPr lang="en-US" sz="1600" b="1" dirty="0">
              <a:latin typeface="Ink Free" panose="03080402000500000000" pitchFamily="66" charset="0"/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0800000" flipV="1">
            <a:off x="5358728" y="5509125"/>
            <a:ext cx="609600" cy="5334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789471" y="1494502"/>
            <a:ext cx="1143000" cy="357158"/>
          </a:xfrm>
          <a:prstGeom prst="ellipse">
            <a:avLst/>
          </a:prstGeom>
          <a:solidFill>
            <a:srgbClr val="00B0F0">
              <a:alpha val="10196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17131" y="5889577"/>
            <a:ext cx="1143000" cy="351615"/>
          </a:xfrm>
          <a:prstGeom prst="ellipse">
            <a:avLst/>
          </a:prstGeom>
          <a:solidFill>
            <a:srgbClr val="00B0F0">
              <a:alpha val="10196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93177" y="5889578"/>
            <a:ext cx="343177" cy="351614"/>
          </a:xfrm>
          <a:prstGeom prst="ellipse">
            <a:avLst/>
          </a:prstGeom>
          <a:solidFill>
            <a:srgbClr val="00B0F0">
              <a:alpha val="10196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4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Non-abstract Child Classes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28700" y="1600200"/>
            <a:ext cx="6896100" cy="5105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Cat : Animal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7A3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7A3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Cat-specific fields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favoriteToy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7A3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Child constructor as usual, calls parent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Cat(string toy) : base(“cat”)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this.favoriteToy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toy;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7A3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600" dirty="0" err="1" smtClean="0">
                <a:solidFill>
                  <a:srgbClr val="007A3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Cverridden</a:t>
            </a:r>
            <a:r>
              <a:rPr lang="en-US" sz="1600" dirty="0" smtClean="0">
                <a:solidFill>
                  <a:srgbClr val="007A3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abstract methods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16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 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MakeSound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(“The cat meows.”);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9489" y="4003894"/>
            <a:ext cx="28418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Ink Free" panose="03080402000500000000" pitchFamily="66" charset="0"/>
              </a:rPr>
              <a:t>Since parent class defined </a:t>
            </a:r>
            <a:r>
              <a:rPr lang="en-US" sz="1600" b="1" dirty="0" err="1" smtClean="0">
                <a:latin typeface="Ink Free" panose="03080402000500000000" pitchFamily="66" charset="0"/>
              </a:rPr>
              <a:t>MakeSound</a:t>
            </a:r>
            <a:r>
              <a:rPr lang="en-US" sz="1600" b="1" dirty="0" smtClean="0">
                <a:latin typeface="Ink Free" panose="03080402000500000000" pitchFamily="66" charset="0"/>
              </a:rPr>
              <a:t>( ) method as abstract, MUST override it in this child class!</a:t>
            </a:r>
            <a:endParaRPr lang="en-US" sz="1600" b="1" dirty="0">
              <a:latin typeface="Ink Free" panose="03080402000500000000" pitchFamily="66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56059" y="4542503"/>
            <a:ext cx="1068922" cy="344129"/>
          </a:xfrm>
          <a:prstGeom prst="ellipse">
            <a:avLst/>
          </a:prstGeom>
          <a:solidFill>
            <a:srgbClr val="00B0F0">
              <a:alpha val="10196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/>
          <p:nvPr/>
        </p:nvCxnSpPr>
        <p:spPr>
          <a:xfrm rot="10800000" flipV="1">
            <a:off x="5103089" y="4168877"/>
            <a:ext cx="766400" cy="54569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6&amp;7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353131"/>
            <a:ext cx="7784560" cy="706582"/>
          </a:xfrm>
        </p:spPr>
        <p:txBody>
          <a:bodyPr/>
          <a:lstStyle/>
          <a:p>
            <a:r>
              <a:rPr lang="en-US" dirty="0" smtClean="0"/>
              <a:t>Due Friday, 12/3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28700" y="2990273"/>
            <a:ext cx="7784560" cy="7052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3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HW 8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28700" y="3629890"/>
            <a:ext cx="7784560" cy="2761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036" indent="-288036" algn="l" defTabSz="685800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287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145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574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4003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05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61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Due Saturday, 12/11   (Finals week)</a:t>
            </a:r>
          </a:p>
          <a:p>
            <a:r>
              <a:rPr lang="en-US" dirty="0" smtClean="0"/>
              <a:t>Contains lots of File IO </a:t>
            </a:r>
          </a:p>
          <a:p>
            <a:r>
              <a:rPr lang="en-US" dirty="0" smtClean="0"/>
              <a:t>Only 1 grace period may be used.</a:t>
            </a:r>
          </a:p>
          <a:p>
            <a:r>
              <a:rPr lang="en-US" dirty="0" smtClean="0"/>
              <a:t>Submissions after December 13 are NOT accepted, whether using a grace period or just late.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25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219457"/>
            <a:ext cx="8253984" cy="64271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Parent class: Shape</a:t>
            </a:r>
          </a:p>
          <a:p>
            <a:pPr lvl="1"/>
            <a:r>
              <a:rPr lang="en-US" dirty="0" smtClean="0"/>
              <a:t>Field: color</a:t>
            </a:r>
          </a:p>
          <a:p>
            <a:pPr lvl="1"/>
            <a:r>
              <a:rPr lang="en-US" dirty="0" smtClean="0"/>
              <a:t>Parameterized constructor receives color</a:t>
            </a:r>
          </a:p>
          <a:p>
            <a:pPr lvl="1"/>
            <a:r>
              <a:rPr lang="en-US" dirty="0" smtClean="0"/>
              <a:t>No methods</a:t>
            </a:r>
          </a:p>
          <a:p>
            <a:endParaRPr lang="en-US" dirty="0" smtClean="0"/>
          </a:p>
          <a:p>
            <a:r>
              <a:rPr lang="en-US" dirty="0" smtClean="0"/>
              <a:t>Child class: Circle</a:t>
            </a:r>
          </a:p>
          <a:p>
            <a:pPr lvl="1"/>
            <a:r>
              <a:rPr lang="en-US" dirty="0" smtClean="0"/>
              <a:t>Field: radius</a:t>
            </a:r>
          </a:p>
          <a:p>
            <a:pPr lvl="1"/>
            <a:r>
              <a:rPr lang="en-US" dirty="0" smtClean="0"/>
              <a:t>Constructor must pass color to parent’s constructor</a:t>
            </a:r>
          </a:p>
          <a:p>
            <a:pPr lvl="1"/>
            <a:r>
              <a:rPr lang="en-US" dirty="0" smtClean="0"/>
              <a:t>Method:  </a:t>
            </a:r>
            <a:r>
              <a:rPr lang="en-US" dirty="0" err="1" smtClean="0"/>
              <a:t>CalculateArea</a:t>
            </a:r>
            <a:r>
              <a:rPr lang="en-US" dirty="0" smtClean="0"/>
              <a:t>() should return the area of a circle (area </a:t>
            </a:r>
            <a:r>
              <a:rPr lang="en-US" dirty="0"/>
              <a:t>= </a:t>
            </a:r>
            <a:r>
              <a:rPr lang="el-GR" dirty="0"/>
              <a:t>π</a:t>
            </a:r>
            <a:r>
              <a:rPr lang="en-US" dirty="0"/>
              <a:t> </a:t>
            </a: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Child class: Rectangle</a:t>
            </a:r>
          </a:p>
          <a:p>
            <a:pPr lvl="1"/>
            <a:r>
              <a:rPr lang="en-US" dirty="0" smtClean="0"/>
              <a:t>Fields: width and height</a:t>
            </a:r>
          </a:p>
          <a:p>
            <a:pPr lvl="1"/>
            <a:r>
              <a:rPr lang="en-US" dirty="0"/>
              <a:t>Constructor must pass color to parent’s </a:t>
            </a:r>
            <a:r>
              <a:rPr lang="en-US" dirty="0" smtClean="0"/>
              <a:t>constructor</a:t>
            </a:r>
          </a:p>
          <a:p>
            <a:pPr lvl="1"/>
            <a:r>
              <a:rPr lang="en-US" dirty="0"/>
              <a:t>Method:  </a:t>
            </a:r>
            <a:r>
              <a:rPr lang="en-US" dirty="0" err="1" smtClean="0"/>
              <a:t>CalculateArea</a:t>
            </a:r>
            <a:r>
              <a:rPr lang="en-US" dirty="0" smtClean="0"/>
              <a:t>() </a:t>
            </a:r>
            <a:r>
              <a:rPr lang="en-US" dirty="0"/>
              <a:t>should return the area of a </a:t>
            </a:r>
            <a:r>
              <a:rPr lang="en-US" dirty="0" smtClean="0"/>
              <a:t>rectangle</a:t>
            </a:r>
          </a:p>
          <a:p>
            <a:pPr lvl="1"/>
            <a:r>
              <a:rPr lang="en-US" dirty="0" smtClean="0"/>
              <a:t>Method:  Draw() that displays a rectangle based on width and height</a:t>
            </a:r>
          </a:p>
          <a:p>
            <a:pPr lvl="1"/>
            <a:endParaRPr lang="en-US" dirty="0"/>
          </a:p>
          <a:p>
            <a:r>
              <a:rPr lang="en-US" dirty="0" smtClean="0"/>
              <a:t>Main()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 one blue Circle object with radius 4</a:t>
            </a:r>
          </a:p>
          <a:p>
            <a:pPr lvl="1"/>
            <a:r>
              <a:rPr lang="en-US" dirty="0" smtClean="0"/>
              <a:t>Create one red Rectangle with width 5 </a:t>
            </a:r>
            <a:br>
              <a:rPr lang="en-US" dirty="0" smtClean="0"/>
            </a:br>
            <a:r>
              <a:rPr lang="en-US" dirty="0" smtClean="0"/>
              <a:t>and height 3. 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CalculateArea</a:t>
            </a:r>
            <a:r>
              <a:rPr lang="en-US" dirty="0" smtClean="0"/>
              <a:t>() on both and </a:t>
            </a:r>
            <a:br>
              <a:rPr lang="en-US" dirty="0" smtClean="0"/>
            </a:br>
            <a:r>
              <a:rPr lang="en-US" dirty="0" smtClean="0"/>
              <a:t>print results.</a:t>
            </a:r>
          </a:p>
          <a:p>
            <a:pPr lvl="1"/>
            <a:r>
              <a:rPr lang="en-US" dirty="0" smtClean="0"/>
              <a:t>Call Draw() on rectangle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4798162"/>
            <a:ext cx="3651504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Area of circle with radius 4 is 50.24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Area of 3 x 5 rectangle is 15</a:t>
            </a:r>
          </a:p>
          <a:p>
            <a:endParaRPr lang="en-US" sz="12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Rectangle:</a:t>
            </a:r>
          </a:p>
          <a:p>
            <a:r>
              <a:rPr lang="en-US" sz="1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ooooo</a:t>
            </a:r>
            <a:endParaRPr lang="en-US" sz="12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ooooo</a:t>
            </a:r>
            <a:endParaRPr lang="en-US" sz="12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ooooo</a:t>
            </a:r>
            <a:endParaRPr lang="en-US" sz="12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Press any key to continue . . . 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647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make changes!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your circle and rectangle to a data structure – a List of Shape objects</a:t>
            </a:r>
          </a:p>
          <a:p>
            <a:endParaRPr lang="en-US" dirty="0"/>
          </a:p>
          <a:p>
            <a:r>
              <a:rPr lang="en-US" dirty="0" smtClean="0"/>
              <a:t>Call the same methods on the same objects, but you will need to downcast to call the methods now!</a:t>
            </a:r>
          </a:p>
          <a:p>
            <a:endParaRPr lang="en-US" dirty="0" smtClean="0"/>
          </a:p>
          <a:p>
            <a:pPr marL="397764" lvl="1" indent="0">
              <a:buNone/>
            </a:pPr>
            <a:r>
              <a:rPr lang="en-US" i="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if(object is Dog)</a:t>
            </a:r>
          </a:p>
          <a:p>
            <a:pPr marL="397764" lvl="1" indent="0">
              <a:buNone/>
            </a:pPr>
            <a:r>
              <a:rPr lang="en-US" i="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397764" lvl="1" indent="0">
              <a:buNone/>
            </a:pPr>
            <a:r>
              <a:rPr lang="en-US" i="0" dirty="0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US" i="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((Dog)object).</a:t>
            </a:r>
            <a:r>
              <a:rPr lang="en-US" i="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MethodName</a:t>
            </a:r>
            <a:r>
              <a:rPr lang="en-US" i="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</a:p>
          <a:p>
            <a:pPr marL="397764" lvl="1" indent="0">
              <a:buNone/>
            </a:pPr>
            <a:r>
              <a:rPr lang="en-US" i="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endParaRPr lang="en-US" i="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244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Common issue #1 with inheritance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Perhaps…..</a:t>
            </a:r>
          </a:p>
          <a:p>
            <a:r>
              <a:rPr lang="en-US" dirty="0" smtClean="0"/>
              <a:t>All child classes should have a certain method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I’d like the child classes to override it</a:t>
            </a:r>
            <a:endParaRPr lang="en-US" dirty="0"/>
          </a:p>
          <a:p>
            <a:pPr lvl="1"/>
            <a:r>
              <a:rPr lang="en-US" dirty="0" smtClean="0"/>
              <a:t>All child classes should have the method anyway</a:t>
            </a:r>
          </a:p>
          <a:p>
            <a:pPr lvl="1"/>
            <a:r>
              <a:rPr lang="en-US" dirty="0" smtClean="0"/>
              <a:t>If I include it in the parent class, then I don’t have to downcast to call the method</a:t>
            </a:r>
          </a:p>
          <a:p>
            <a:pPr lvl="1"/>
            <a:endParaRPr lang="en-US" dirty="0"/>
          </a:p>
          <a:p>
            <a:r>
              <a:rPr lang="en-US" dirty="0" smtClean="0"/>
              <a:t>BUT…  the method doesn’t actually make sense to implement in the parent class</a:t>
            </a:r>
          </a:p>
          <a:p>
            <a:pPr lvl="1"/>
            <a:r>
              <a:rPr lang="en-US" dirty="0" smtClean="0"/>
              <a:t>I’d be writing generic code that would never actually run.</a:t>
            </a:r>
          </a:p>
          <a:p>
            <a:pPr lvl="1"/>
            <a:r>
              <a:rPr lang="en-US" dirty="0" smtClean="0"/>
              <a:t>Why spend time writing code that will never be executed??</a:t>
            </a:r>
          </a:p>
        </p:txBody>
      </p:sp>
    </p:spTree>
    <p:extLst>
      <p:ext uri="{BB962C8B-B14F-4D97-AF65-F5344CB8AC3E}">
        <p14:creationId xmlns:p14="http://schemas.microsoft.com/office/powerpoint/2010/main" val="11848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1 -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8700" y="1470991"/>
            <a:ext cx="7820332" cy="5175615"/>
          </a:xfrm>
        </p:spPr>
        <p:txBody>
          <a:bodyPr>
            <a:normAutofit/>
          </a:bodyPr>
          <a:lstStyle/>
          <a:p>
            <a:pPr marL="10972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Shape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What does this method actually do?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How big is a “shape”?  No idea.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need it here so we can override it without </a:t>
            </a:r>
            <a:b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  </a:t>
            </a:r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downcasting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call on child objects.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virtual double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CalculateArea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Put some generic code in here that’s useless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Like: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7A37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Rectangle: Shape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one is much more useful and contain code that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 actually does something!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override double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CalculateArea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… }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6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issue #2 with inheritance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Perhaps…..</a:t>
            </a:r>
          </a:p>
          <a:p>
            <a:r>
              <a:rPr lang="en-US" dirty="0" smtClean="0"/>
              <a:t>My base class has things all subclasses need</a:t>
            </a:r>
            <a:endParaRPr lang="en-US" dirty="0"/>
          </a:p>
          <a:p>
            <a:pPr lvl="1"/>
            <a:r>
              <a:rPr lang="en-US" dirty="0" smtClean="0"/>
              <a:t>Reduces duplication of code</a:t>
            </a:r>
          </a:p>
          <a:p>
            <a:pPr lvl="1"/>
            <a:r>
              <a:rPr lang="en-US" dirty="0" smtClean="0"/>
              <a:t>Matches up with hierarchy of objects</a:t>
            </a:r>
          </a:p>
          <a:p>
            <a:pPr lvl="1"/>
            <a:endParaRPr lang="en-US" dirty="0"/>
          </a:p>
          <a:p>
            <a:r>
              <a:rPr lang="en-US" dirty="0" smtClean="0"/>
              <a:t>But base class doesn’t “do anything” by itself</a:t>
            </a:r>
          </a:p>
          <a:p>
            <a:endParaRPr lang="en-US" dirty="0"/>
          </a:p>
          <a:p>
            <a:r>
              <a:rPr lang="en-US" dirty="0" smtClean="0"/>
              <a:t>Can I somehow prevent others from instantiating the parent class?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2 -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class exists to be a base class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it’s mostly useless by itself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Shape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Squares are very useful, however</a:t>
            </a:r>
            <a:endParaRPr lang="en-US" sz="18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Square : Shape { … }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And circles are, too.</a:t>
            </a:r>
            <a:endParaRPr lang="en-US" sz="18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Circle : Shape { … }</a:t>
            </a:r>
            <a:endParaRPr lang="en-US" sz="18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4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5">
  <a:themeElements>
    <a:clrScheme name="Custom 1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5B2D52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05" id="{FEE83511-5F3F-4DDC-8F57-C810308BA5D3}" vid="{A2A1EEDA-4B8A-4750-B3AA-F6C1E6CC9E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105</Template>
  <TotalTime>1219</TotalTime>
  <Words>880</Words>
  <Application>Microsoft Office PowerPoint</Application>
  <PresentationFormat>On-screen Show (4:3)</PresentationFormat>
  <Paragraphs>201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Consolas</vt:lpstr>
      <vt:lpstr>Franklin Gothic Book</vt:lpstr>
      <vt:lpstr>Ink Free</vt:lpstr>
      <vt:lpstr>105</vt:lpstr>
      <vt:lpstr>Abstract  Classes &amp; Methods</vt:lpstr>
      <vt:lpstr>Warmup</vt:lpstr>
      <vt:lpstr>PowerPoint Presentation</vt:lpstr>
      <vt:lpstr>Now make changes!</vt:lpstr>
      <vt:lpstr>Abstract Classes</vt:lpstr>
      <vt:lpstr>Common issue #1 with inheritance</vt:lpstr>
      <vt:lpstr>Issue 1 - Example</vt:lpstr>
      <vt:lpstr>Common issue #2 with inheritance</vt:lpstr>
      <vt:lpstr>Issue 2 - Example</vt:lpstr>
      <vt:lpstr>Solution: Abstract!</vt:lpstr>
      <vt:lpstr>Abstract methods</vt:lpstr>
      <vt:lpstr>Abstract methods</vt:lpstr>
      <vt:lpstr>Abstract classes</vt:lpstr>
      <vt:lpstr>Abstract class example</vt:lpstr>
      <vt:lpstr>Another Abstract Example</vt:lpstr>
      <vt:lpstr>Abstract Parent Class</vt:lpstr>
      <vt:lpstr>Non-abstract Child Classes </vt:lpstr>
      <vt:lpstr>Homework</vt:lpstr>
      <vt:lpstr>HW 6&amp;7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Cascioli</dc:creator>
  <cp:lastModifiedBy>Microsoft account</cp:lastModifiedBy>
  <cp:revision>134</cp:revision>
  <dcterms:created xsi:type="dcterms:W3CDTF">2015-10-04T22:32:23Z</dcterms:created>
  <dcterms:modified xsi:type="dcterms:W3CDTF">2021-12-01T07:48:47Z</dcterms:modified>
</cp:coreProperties>
</file>