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sldIdLst>
    <p:sldId id="256" r:id="rId2"/>
    <p:sldId id="285" r:id="rId3"/>
    <p:sldId id="292" r:id="rId4"/>
    <p:sldId id="258" r:id="rId5"/>
    <p:sldId id="259" r:id="rId6"/>
    <p:sldId id="283" r:id="rId7"/>
    <p:sldId id="260" r:id="rId8"/>
    <p:sldId id="284" r:id="rId9"/>
    <p:sldId id="261" r:id="rId10"/>
    <p:sldId id="287" r:id="rId11"/>
    <p:sldId id="265" r:id="rId12"/>
    <p:sldId id="262" r:id="rId13"/>
    <p:sldId id="303" r:id="rId14"/>
    <p:sldId id="304" r:id="rId15"/>
    <p:sldId id="293" r:id="rId16"/>
    <p:sldId id="288" r:id="rId17"/>
    <p:sldId id="266" r:id="rId18"/>
    <p:sldId id="281" r:id="rId19"/>
    <p:sldId id="294" r:id="rId20"/>
    <p:sldId id="268" r:id="rId21"/>
    <p:sldId id="269" r:id="rId22"/>
    <p:sldId id="270" r:id="rId23"/>
    <p:sldId id="271" r:id="rId24"/>
    <p:sldId id="289" r:id="rId25"/>
    <p:sldId id="299" r:id="rId26"/>
    <p:sldId id="295" r:id="rId27"/>
    <p:sldId id="296" r:id="rId28"/>
    <p:sldId id="297" r:id="rId29"/>
    <p:sldId id="300" r:id="rId30"/>
    <p:sldId id="301" r:id="rId31"/>
    <p:sldId id="302" r:id="rId32"/>
    <p:sldId id="305" r:id="rId33"/>
    <p:sldId id="306" r:id="rId34"/>
    <p:sldId id="321" r:id="rId35"/>
    <p:sldId id="308" r:id="rId36"/>
    <p:sldId id="318" r:id="rId37"/>
    <p:sldId id="310" r:id="rId38"/>
    <p:sldId id="311" r:id="rId39"/>
    <p:sldId id="309" r:id="rId40"/>
    <p:sldId id="312" r:id="rId41"/>
    <p:sldId id="313" r:id="rId42"/>
    <p:sldId id="314" r:id="rId43"/>
    <p:sldId id="320" r:id="rId44"/>
    <p:sldId id="319" r:id="rId45"/>
    <p:sldId id="315" r:id="rId46"/>
    <p:sldId id="317" r:id="rId47"/>
    <p:sldId id="31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00B0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01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27303-4670-48F0-A156-F85A49259B8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96B54E-9A6E-43C8-A500-A5A56043FDAE}">
      <dgm:prSet phldrT="[Text]"/>
      <dgm:spPr/>
      <dgm:t>
        <a:bodyPr/>
        <a:lstStyle/>
        <a:p>
          <a:r>
            <a:rPr lang="en-US" dirty="0" smtClean="0"/>
            <a:t>Exception</a:t>
          </a:r>
          <a:endParaRPr lang="en-US" dirty="0"/>
        </a:p>
      </dgm:t>
    </dgm:pt>
    <dgm:pt modelId="{9827B3E5-49E0-4CAC-BBB3-F9887EC0B650}" type="parTrans" cxnId="{FD397751-3838-4C7C-A12E-6A3A43E26C6D}">
      <dgm:prSet/>
      <dgm:spPr/>
      <dgm:t>
        <a:bodyPr/>
        <a:lstStyle/>
        <a:p>
          <a:endParaRPr lang="en-US"/>
        </a:p>
      </dgm:t>
    </dgm:pt>
    <dgm:pt modelId="{F3CED782-68F7-45AF-806C-F8370A158222}" type="sibTrans" cxnId="{FD397751-3838-4C7C-A12E-6A3A43E26C6D}">
      <dgm:prSet/>
      <dgm:spPr/>
      <dgm:t>
        <a:bodyPr/>
        <a:lstStyle/>
        <a:p>
          <a:endParaRPr lang="en-US"/>
        </a:p>
      </dgm:t>
    </dgm:pt>
    <dgm:pt modelId="{31DF5DC6-6F6C-4F8B-8810-393DFD09D0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SystemException</a:t>
          </a:r>
          <a:endParaRPr lang="en-US" dirty="0"/>
        </a:p>
      </dgm:t>
    </dgm:pt>
    <dgm:pt modelId="{078FDAF5-55F1-43F9-B747-60ABC7960AD2}" type="parTrans" cxnId="{57BF7640-DAD5-47D4-B288-037EEFD3D345}">
      <dgm:prSet/>
      <dgm:spPr/>
      <dgm:t>
        <a:bodyPr/>
        <a:lstStyle/>
        <a:p>
          <a:endParaRPr lang="en-US"/>
        </a:p>
      </dgm:t>
    </dgm:pt>
    <dgm:pt modelId="{8615C48A-047A-441E-9F74-F9CDCCB6B38A}" type="sibTrans" cxnId="{57BF7640-DAD5-47D4-B288-037EEFD3D345}">
      <dgm:prSet/>
      <dgm:spPr/>
      <dgm:t>
        <a:bodyPr/>
        <a:lstStyle/>
        <a:p>
          <a:endParaRPr lang="en-US"/>
        </a:p>
      </dgm:t>
    </dgm:pt>
    <dgm:pt modelId="{AF5F3420-FBBE-4708-9364-CA0BA1BC43F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IndexOutOfRange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Exception</a:t>
          </a:r>
          <a:endParaRPr lang="en-US" dirty="0"/>
        </a:p>
      </dgm:t>
    </dgm:pt>
    <dgm:pt modelId="{25005FAC-4D9B-4D9B-BF2B-BDA86FFD3BF3}" type="parTrans" cxnId="{0A30D04F-B4A9-41C2-96DC-DDCC33CF4A60}">
      <dgm:prSet/>
      <dgm:spPr/>
      <dgm:t>
        <a:bodyPr/>
        <a:lstStyle/>
        <a:p>
          <a:endParaRPr lang="en-US"/>
        </a:p>
      </dgm:t>
    </dgm:pt>
    <dgm:pt modelId="{8860A931-1185-40DD-809E-7FF6F470F86D}" type="sibTrans" cxnId="{0A30D04F-B4A9-41C2-96DC-DDCC33CF4A60}">
      <dgm:prSet/>
      <dgm:spPr/>
      <dgm:t>
        <a:bodyPr/>
        <a:lstStyle/>
        <a:p>
          <a:endParaRPr lang="en-US"/>
        </a:p>
      </dgm:t>
    </dgm:pt>
    <dgm:pt modelId="{B6930079-C10D-45C5-A5D1-1A899EEE93AC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NullReference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Exception</a:t>
          </a:r>
          <a:endParaRPr lang="en-US" dirty="0"/>
        </a:p>
      </dgm:t>
    </dgm:pt>
    <dgm:pt modelId="{B3557E19-01DA-4D47-AC05-AA6741CE2E36}" type="parTrans" cxnId="{14371A65-4337-47FA-BC50-F0804BB59522}">
      <dgm:prSet/>
      <dgm:spPr/>
      <dgm:t>
        <a:bodyPr/>
        <a:lstStyle/>
        <a:p>
          <a:endParaRPr lang="en-US"/>
        </a:p>
      </dgm:t>
    </dgm:pt>
    <dgm:pt modelId="{4A8FB5A8-218A-4236-ACB8-8E7F69AE16C8}" type="sibTrans" cxnId="{14371A65-4337-47FA-BC50-F0804BB59522}">
      <dgm:prSet/>
      <dgm:spPr/>
      <dgm:t>
        <a:bodyPr/>
        <a:lstStyle/>
        <a:p>
          <a:endParaRPr lang="en-US"/>
        </a:p>
      </dgm:t>
    </dgm:pt>
    <dgm:pt modelId="{A791C367-CD59-4ECD-B096-86593DE538DC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Application</a:t>
          </a:r>
          <a:br>
            <a:rPr lang="en-US" dirty="0" smtClean="0"/>
          </a:br>
          <a:r>
            <a:rPr lang="en-US" dirty="0" smtClean="0"/>
            <a:t>Exception</a:t>
          </a:r>
          <a:endParaRPr lang="en-US" dirty="0"/>
        </a:p>
      </dgm:t>
    </dgm:pt>
    <dgm:pt modelId="{4130F808-27E8-499E-A7CF-CF931A9F6A90}" type="parTrans" cxnId="{0B369B90-0248-418A-B1E5-A2781203198B}">
      <dgm:prSet/>
      <dgm:spPr/>
      <dgm:t>
        <a:bodyPr/>
        <a:lstStyle/>
        <a:p>
          <a:endParaRPr lang="en-US"/>
        </a:p>
      </dgm:t>
    </dgm:pt>
    <dgm:pt modelId="{B7DFDDDF-5C31-4F2F-91A7-4EFE443221CB}" type="sibTrans" cxnId="{0B369B90-0248-418A-B1E5-A2781203198B}">
      <dgm:prSet/>
      <dgm:spPr/>
      <dgm:t>
        <a:bodyPr/>
        <a:lstStyle/>
        <a:p>
          <a:endParaRPr lang="en-US"/>
        </a:p>
      </dgm:t>
    </dgm:pt>
    <dgm:pt modelId="{ECA99B1E-0321-48BC-8119-0881016562A3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Argument</a:t>
          </a:r>
          <a:br>
            <a:rPr lang="en-US" dirty="0" smtClean="0"/>
          </a:br>
          <a:r>
            <a:rPr lang="en-US" dirty="0" smtClean="0"/>
            <a:t>Exception</a:t>
          </a:r>
          <a:endParaRPr lang="en-US" dirty="0"/>
        </a:p>
      </dgm:t>
    </dgm:pt>
    <dgm:pt modelId="{434B3148-DEF7-4355-BA11-136190F76E76}" type="parTrans" cxnId="{64113089-A8A2-413D-AF28-9544E0122296}">
      <dgm:prSet/>
      <dgm:spPr/>
      <dgm:t>
        <a:bodyPr/>
        <a:lstStyle/>
        <a:p>
          <a:endParaRPr lang="en-US"/>
        </a:p>
      </dgm:t>
    </dgm:pt>
    <dgm:pt modelId="{14894841-AB12-4847-A635-578895168A18}" type="sibTrans" cxnId="{64113089-A8A2-413D-AF28-9544E0122296}">
      <dgm:prSet/>
      <dgm:spPr/>
      <dgm:t>
        <a:bodyPr/>
        <a:lstStyle/>
        <a:p>
          <a:endParaRPr lang="en-US"/>
        </a:p>
      </dgm:t>
    </dgm:pt>
    <dgm:pt modelId="{7F7ED297-00B9-4C1C-BA42-742EFACF989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ArgumentNull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Exception</a:t>
          </a:r>
          <a:endParaRPr lang="en-US" dirty="0"/>
        </a:p>
      </dgm:t>
    </dgm:pt>
    <dgm:pt modelId="{85D599E3-EDC9-4D6C-A958-EDECFF4A3746}" type="parTrans" cxnId="{9AA099E1-007A-4E07-B881-2B3234669029}">
      <dgm:prSet/>
      <dgm:spPr/>
      <dgm:t>
        <a:bodyPr/>
        <a:lstStyle/>
        <a:p>
          <a:endParaRPr lang="en-US"/>
        </a:p>
      </dgm:t>
    </dgm:pt>
    <dgm:pt modelId="{F4B9CDA8-209A-4B3A-87A0-6B67A3DCEE38}" type="sibTrans" cxnId="{9AA099E1-007A-4E07-B881-2B3234669029}">
      <dgm:prSet/>
      <dgm:spPr/>
      <dgm:t>
        <a:bodyPr/>
        <a:lstStyle/>
        <a:p>
          <a:endParaRPr lang="en-US"/>
        </a:p>
      </dgm:t>
    </dgm:pt>
    <dgm:pt modelId="{41CA9FE1-34E1-42DC-AF0C-0C66C5836949}" type="pres">
      <dgm:prSet presAssocID="{89827303-4670-48F0-A156-F85A49259B8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76DC92-911B-43AE-A4F2-8718D17B21DF}" type="pres">
      <dgm:prSet presAssocID="{2D96B54E-9A6E-43C8-A500-A5A56043FDAE}" presName="root1" presStyleCnt="0"/>
      <dgm:spPr/>
    </dgm:pt>
    <dgm:pt modelId="{99CA2BE3-20F3-4D88-A05B-893DECEFE86D}" type="pres">
      <dgm:prSet presAssocID="{2D96B54E-9A6E-43C8-A500-A5A56043FDA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06BDF8-3EE9-475B-B0C4-FC16F2341D78}" type="pres">
      <dgm:prSet presAssocID="{2D96B54E-9A6E-43C8-A500-A5A56043FDAE}" presName="level2hierChild" presStyleCnt="0"/>
      <dgm:spPr/>
    </dgm:pt>
    <dgm:pt modelId="{44E187FE-C4AB-4235-8E65-AF678FF7A6A6}" type="pres">
      <dgm:prSet presAssocID="{4130F808-27E8-499E-A7CF-CF931A9F6A9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88997FD-8C39-411E-A9AF-571D2CAAE3A3}" type="pres">
      <dgm:prSet presAssocID="{4130F808-27E8-499E-A7CF-CF931A9F6A9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00F9F1C-0810-4F1F-A353-757CDEFE05B1}" type="pres">
      <dgm:prSet presAssocID="{A791C367-CD59-4ECD-B096-86593DE538DC}" presName="root2" presStyleCnt="0"/>
      <dgm:spPr/>
    </dgm:pt>
    <dgm:pt modelId="{32303145-BCC4-4D07-BAB1-1B6C261E7D2B}" type="pres">
      <dgm:prSet presAssocID="{A791C367-CD59-4ECD-B096-86593DE538DC}" presName="LevelTwoTextNode" presStyleLbl="node2" presStyleIdx="0" presStyleCnt="2" custLinFactNeighborY="-227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990E97-3290-40EF-A8A6-B11F91D9A21C}" type="pres">
      <dgm:prSet presAssocID="{A791C367-CD59-4ECD-B096-86593DE538DC}" presName="level3hierChild" presStyleCnt="0"/>
      <dgm:spPr/>
    </dgm:pt>
    <dgm:pt modelId="{D6D55CB4-C631-4347-A7C5-9563FE07EF76}" type="pres">
      <dgm:prSet presAssocID="{078FDAF5-55F1-43F9-B747-60ABC7960A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2CA09A5-2296-46AF-BC37-3606B7FA3707}" type="pres">
      <dgm:prSet presAssocID="{078FDAF5-55F1-43F9-B747-60ABC7960A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6CD72B5-4F10-443D-9955-F0CEC62F78E1}" type="pres">
      <dgm:prSet presAssocID="{31DF5DC6-6F6C-4F8B-8810-393DFD09D008}" presName="root2" presStyleCnt="0"/>
      <dgm:spPr/>
    </dgm:pt>
    <dgm:pt modelId="{B80EFF06-C7D4-46E4-BA69-A12BD7745D4B}" type="pres">
      <dgm:prSet presAssocID="{31DF5DC6-6F6C-4F8B-8810-393DFD09D00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A1204-BF84-4DFD-8CA6-5C7F4CB3E586}" type="pres">
      <dgm:prSet presAssocID="{31DF5DC6-6F6C-4F8B-8810-393DFD09D008}" presName="level3hierChild" presStyleCnt="0"/>
      <dgm:spPr/>
    </dgm:pt>
    <dgm:pt modelId="{B7449D2A-9E9C-4D01-95C8-D5140084CFEA}" type="pres">
      <dgm:prSet presAssocID="{25005FAC-4D9B-4D9B-BF2B-BDA86FFD3BF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94C860F-5B9C-42C7-92C2-35231CE82666}" type="pres">
      <dgm:prSet presAssocID="{25005FAC-4D9B-4D9B-BF2B-BDA86FFD3BF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C8FC16A-2834-4478-AB38-AC5245A7C969}" type="pres">
      <dgm:prSet presAssocID="{AF5F3420-FBBE-4708-9364-CA0BA1BC43F4}" presName="root2" presStyleCnt="0"/>
      <dgm:spPr/>
    </dgm:pt>
    <dgm:pt modelId="{FFBE407D-559C-4F98-AC0A-474C1C516D1B}" type="pres">
      <dgm:prSet presAssocID="{AF5F3420-FBBE-4708-9364-CA0BA1BC43F4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3B202-E417-453F-BC15-0EA1673AC196}" type="pres">
      <dgm:prSet presAssocID="{AF5F3420-FBBE-4708-9364-CA0BA1BC43F4}" presName="level3hierChild" presStyleCnt="0"/>
      <dgm:spPr/>
    </dgm:pt>
    <dgm:pt modelId="{B3C20444-50FC-4013-8265-4C941924030E}" type="pres">
      <dgm:prSet presAssocID="{B3557E19-01DA-4D47-AC05-AA6741CE2E36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8714A17C-99D7-4C89-9A60-4D52371A95AA}" type="pres">
      <dgm:prSet presAssocID="{B3557E19-01DA-4D47-AC05-AA6741CE2E36}" presName="connTx" presStyleLbl="parChTrans1D3" presStyleIdx="1" presStyleCnt="3"/>
      <dgm:spPr/>
      <dgm:t>
        <a:bodyPr/>
        <a:lstStyle/>
        <a:p>
          <a:endParaRPr lang="en-US"/>
        </a:p>
      </dgm:t>
    </dgm:pt>
    <dgm:pt modelId="{41109953-A663-4414-AAF9-83862FB367E6}" type="pres">
      <dgm:prSet presAssocID="{B6930079-C10D-45C5-A5D1-1A899EEE93AC}" presName="root2" presStyleCnt="0"/>
      <dgm:spPr/>
    </dgm:pt>
    <dgm:pt modelId="{C450C075-5C3B-4B71-A6F6-321BBCEAB855}" type="pres">
      <dgm:prSet presAssocID="{B6930079-C10D-45C5-A5D1-1A899EEE93A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9E04F-8D72-412D-9B16-D20F403CADDC}" type="pres">
      <dgm:prSet presAssocID="{B6930079-C10D-45C5-A5D1-1A899EEE93AC}" presName="level3hierChild" presStyleCnt="0"/>
      <dgm:spPr/>
    </dgm:pt>
    <dgm:pt modelId="{EB29676F-4D8F-4B8F-8C99-B46A518F5808}" type="pres">
      <dgm:prSet presAssocID="{434B3148-DEF7-4355-BA11-136190F76E76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1BB10CD-4111-4E7E-AEA6-66800A034B6C}" type="pres">
      <dgm:prSet presAssocID="{434B3148-DEF7-4355-BA11-136190F76E76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6E38547-EA95-4122-B892-C58A62C358E1}" type="pres">
      <dgm:prSet presAssocID="{ECA99B1E-0321-48BC-8119-0881016562A3}" presName="root2" presStyleCnt="0"/>
      <dgm:spPr/>
    </dgm:pt>
    <dgm:pt modelId="{2BEE98A2-995E-45B0-9E7C-8DA31E912878}" type="pres">
      <dgm:prSet presAssocID="{ECA99B1E-0321-48BC-8119-0881016562A3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DC7B47-A452-4F6B-8817-96301AFE4F6D}" type="pres">
      <dgm:prSet presAssocID="{ECA99B1E-0321-48BC-8119-0881016562A3}" presName="level3hierChild" presStyleCnt="0"/>
      <dgm:spPr/>
    </dgm:pt>
    <dgm:pt modelId="{71DCBFCC-EC70-4ACA-AC7C-85C1391125B9}" type="pres">
      <dgm:prSet presAssocID="{85D599E3-EDC9-4D6C-A958-EDECFF4A3746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DA2CFC61-1B58-412D-83BD-474DEAE412A4}" type="pres">
      <dgm:prSet presAssocID="{85D599E3-EDC9-4D6C-A958-EDECFF4A3746}" presName="connTx" presStyleLbl="parChTrans1D4" presStyleIdx="0" presStyleCnt="1"/>
      <dgm:spPr/>
      <dgm:t>
        <a:bodyPr/>
        <a:lstStyle/>
        <a:p>
          <a:endParaRPr lang="en-US"/>
        </a:p>
      </dgm:t>
    </dgm:pt>
    <dgm:pt modelId="{509FC0F3-1996-4651-B856-2E78B9C883FC}" type="pres">
      <dgm:prSet presAssocID="{7F7ED297-00B9-4C1C-BA42-742EFACF9891}" presName="root2" presStyleCnt="0"/>
      <dgm:spPr/>
    </dgm:pt>
    <dgm:pt modelId="{310943C5-A0D7-4F9D-A10D-8D18D44B25A4}" type="pres">
      <dgm:prSet presAssocID="{7F7ED297-00B9-4C1C-BA42-742EFACF9891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76ABE5-1DFB-49CC-B717-3AFA6E5B433A}" type="pres">
      <dgm:prSet presAssocID="{7F7ED297-00B9-4C1C-BA42-742EFACF9891}" presName="level3hierChild" presStyleCnt="0"/>
      <dgm:spPr/>
    </dgm:pt>
  </dgm:ptLst>
  <dgm:cxnLst>
    <dgm:cxn modelId="{11BD9119-604E-44B8-A949-10B526CD6E38}" type="presOf" srcId="{31DF5DC6-6F6C-4F8B-8810-393DFD09D008}" destId="{B80EFF06-C7D4-46E4-BA69-A12BD7745D4B}" srcOrd="0" destOrd="0" presId="urn:microsoft.com/office/officeart/2005/8/layout/hierarchy2"/>
    <dgm:cxn modelId="{B3C63FEC-7F1A-4277-B085-37D18D709B25}" type="presOf" srcId="{434B3148-DEF7-4355-BA11-136190F76E76}" destId="{B1BB10CD-4111-4E7E-AEA6-66800A034B6C}" srcOrd="1" destOrd="0" presId="urn:microsoft.com/office/officeart/2005/8/layout/hierarchy2"/>
    <dgm:cxn modelId="{D423FD10-BAA4-46ED-95A7-39B44775C288}" type="presOf" srcId="{7F7ED297-00B9-4C1C-BA42-742EFACF9891}" destId="{310943C5-A0D7-4F9D-A10D-8D18D44B25A4}" srcOrd="0" destOrd="0" presId="urn:microsoft.com/office/officeart/2005/8/layout/hierarchy2"/>
    <dgm:cxn modelId="{0B369B90-0248-418A-B1E5-A2781203198B}" srcId="{2D96B54E-9A6E-43C8-A500-A5A56043FDAE}" destId="{A791C367-CD59-4ECD-B096-86593DE538DC}" srcOrd="0" destOrd="0" parTransId="{4130F808-27E8-499E-A7CF-CF931A9F6A90}" sibTransId="{B7DFDDDF-5C31-4F2F-91A7-4EFE443221CB}"/>
    <dgm:cxn modelId="{24C5C363-14B2-409F-86E9-D4E7AB93684D}" type="presOf" srcId="{078FDAF5-55F1-43F9-B747-60ABC7960AD2}" destId="{D6D55CB4-C631-4347-A7C5-9563FE07EF76}" srcOrd="0" destOrd="0" presId="urn:microsoft.com/office/officeart/2005/8/layout/hierarchy2"/>
    <dgm:cxn modelId="{7CEA8688-B202-4574-8EDE-48C726BFDA43}" type="presOf" srcId="{4130F808-27E8-499E-A7CF-CF931A9F6A90}" destId="{988997FD-8C39-411E-A9AF-571D2CAAE3A3}" srcOrd="1" destOrd="0" presId="urn:microsoft.com/office/officeart/2005/8/layout/hierarchy2"/>
    <dgm:cxn modelId="{FC1DE830-D42C-4B50-AF61-EDAB5FAD9D76}" type="presOf" srcId="{078FDAF5-55F1-43F9-B747-60ABC7960AD2}" destId="{E2CA09A5-2296-46AF-BC37-3606B7FA3707}" srcOrd="1" destOrd="0" presId="urn:microsoft.com/office/officeart/2005/8/layout/hierarchy2"/>
    <dgm:cxn modelId="{34395FCA-9759-4634-AE0C-4BC434F7CE46}" type="presOf" srcId="{4130F808-27E8-499E-A7CF-CF931A9F6A90}" destId="{44E187FE-C4AB-4235-8E65-AF678FF7A6A6}" srcOrd="0" destOrd="0" presId="urn:microsoft.com/office/officeart/2005/8/layout/hierarchy2"/>
    <dgm:cxn modelId="{D9BDC4EC-1DB9-46E6-A874-04F4085DC18C}" type="presOf" srcId="{A791C367-CD59-4ECD-B096-86593DE538DC}" destId="{32303145-BCC4-4D07-BAB1-1B6C261E7D2B}" srcOrd="0" destOrd="0" presId="urn:microsoft.com/office/officeart/2005/8/layout/hierarchy2"/>
    <dgm:cxn modelId="{0A30D04F-B4A9-41C2-96DC-DDCC33CF4A60}" srcId="{31DF5DC6-6F6C-4F8B-8810-393DFD09D008}" destId="{AF5F3420-FBBE-4708-9364-CA0BA1BC43F4}" srcOrd="0" destOrd="0" parTransId="{25005FAC-4D9B-4D9B-BF2B-BDA86FFD3BF3}" sibTransId="{8860A931-1185-40DD-809E-7FF6F470F86D}"/>
    <dgm:cxn modelId="{FD397751-3838-4C7C-A12E-6A3A43E26C6D}" srcId="{89827303-4670-48F0-A156-F85A49259B83}" destId="{2D96B54E-9A6E-43C8-A500-A5A56043FDAE}" srcOrd="0" destOrd="0" parTransId="{9827B3E5-49E0-4CAC-BBB3-F9887EC0B650}" sibTransId="{F3CED782-68F7-45AF-806C-F8370A158222}"/>
    <dgm:cxn modelId="{970E9052-04B6-44D1-8D36-F41BF3791F33}" type="presOf" srcId="{B3557E19-01DA-4D47-AC05-AA6741CE2E36}" destId="{8714A17C-99D7-4C89-9A60-4D52371A95AA}" srcOrd="1" destOrd="0" presId="urn:microsoft.com/office/officeart/2005/8/layout/hierarchy2"/>
    <dgm:cxn modelId="{9AA099E1-007A-4E07-B881-2B3234669029}" srcId="{ECA99B1E-0321-48BC-8119-0881016562A3}" destId="{7F7ED297-00B9-4C1C-BA42-742EFACF9891}" srcOrd="0" destOrd="0" parTransId="{85D599E3-EDC9-4D6C-A958-EDECFF4A3746}" sibTransId="{F4B9CDA8-209A-4B3A-87A0-6B67A3DCEE38}"/>
    <dgm:cxn modelId="{64113089-A8A2-413D-AF28-9544E0122296}" srcId="{31DF5DC6-6F6C-4F8B-8810-393DFD09D008}" destId="{ECA99B1E-0321-48BC-8119-0881016562A3}" srcOrd="2" destOrd="0" parTransId="{434B3148-DEF7-4355-BA11-136190F76E76}" sibTransId="{14894841-AB12-4847-A635-578895168A18}"/>
    <dgm:cxn modelId="{79CAE9D2-30FD-469D-AC00-9AA0A2F17909}" type="presOf" srcId="{ECA99B1E-0321-48BC-8119-0881016562A3}" destId="{2BEE98A2-995E-45B0-9E7C-8DA31E912878}" srcOrd="0" destOrd="0" presId="urn:microsoft.com/office/officeart/2005/8/layout/hierarchy2"/>
    <dgm:cxn modelId="{8F78C9CC-93BC-4FB6-91CA-902270B7990A}" type="presOf" srcId="{B6930079-C10D-45C5-A5D1-1A899EEE93AC}" destId="{C450C075-5C3B-4B71-A6F6-321BBCEAB855}" srcOrd="0" destOrd="0" presId="urn:microsoft.com/office/officeart/2005/8/layout/hierarchy2"/>
    <dgm:cxn modelId="{57BF7640-DAD5-47D4-B288-037EEFD3D345}" srcId="{2D96B54E-9A6E-43C8-A500-A5A56043FDAE}" destId="{31DF5DC6-6F6C-4F8B-8810-393DFD09D008}" srcOrd="1" destOrd="0" parTransId="{078FDAF5-55F1-43F9-B747-60ABC7960AD2}" sibTransId="{8615C48A-047A-441E-9F74-F9CDCCB6B38A}"/>
    <dgm:cxn modelId="{AD0DCD6B-7A97-4930-BC32-515303321D9B}" type="presOf" srcId="{AF5F3420-FBBE-4708-9364-CA0BA1BC43F4}" destId="{FFBE407D-559C-4F98-AC0A-474C1C516D1B}" srcOrd="0" destOrd="0" presId="urn:microsoft.com/office/officeart/2005/8/layout/hierarchy2"/>
    <dgm:cxn modelId="{E95EDAA1-ECE2-4214-89E3-7EEB299285B9}" type="presOf" srcId="{25005FAC-4D9B-4D9B-BF2B-BDA86FFD3BF3}" destId="{894C860F-5B9C-42C7-92C2-35231CE82666}" srcOrd="1" destOrd="0" presId="urn:microsoft.com/office/officeart/2005/8/layout/hierarchy2"/>
    <dgm:cxn modelId="{837E5394-6BF9-42E9-8C29-24429FE17BB5}" type="presOf" srcId="{85D599E3-EDC9-4D6C-A958-EDECFF4A3746}" destId="{DA2CFC61-1B58-412D-83BD-474DEAE412A4}" srcOrd="1" destOrd="0" presId="urn:microsoft.com/office/officeart/2005/8/layout/hierarchy2"/>
    <dgm:cxn modelId="{AC22843A-38ED-4606-882B-48B52C0C783E}" type="presOf" srcId="{2D96B54E-9A6E-43C8-A500-A5A56043FDAE}" destId="{99CA2BE3-20F3-4D88-A05B-893DECEFE86D}" srcOrd="0" destOrd="0" presId="urn:microsoft.com/office/officeart/2005/8/layout/hierarchy2"/>
    <dgm:cxn modelId="{14371A65-4337-47FA-BC50-F0804BB59522}" srcId="{31DF5DC6-6F6C-4F8B-8810-393DFD09D008}" destId="{B6930079-C10D-45C5-A5D1-1A899EEE93AC}" srcOrd="1" destOrd="0" parTransId="{B3557E19-01DA-4D47-AC05-AA6741CE2E36}" sibTransId="{4A8FB5A8-218A-4236-ACB8-8E7F69AE16C8}"/>
    <dgm:cxn modelId="{0AAD055F-79C4-424A-B91B-E1052C72A634}" type="presOf" srcId="{B3557E19-01DA-4D47-AC05-AA6741CE2E36}" destId="{B3C20444-50FC-4013-8265-4C941924030E}" srcOrd="0" destOrd="0" presId="urn:microsoft.com/office/officeart/2005/8/layout/hierarchy2"/>
    <dgm:cxn modelId="{9FF786F2-45DC-4DF2-9117-31C0B2D87923}" type="presOf" srcId="{85D599E3-EDC9-4D6C-A958-EDECFF4A3746}" destId="{71DCBFCC-EC70-4ACA-AC7C-85C1391125B9}" srcOrd="0" destOrd="0" presId="urn:microsoft.com/office/officeart/2005/8/layout/hierarchy2"/>
    <dgm:cxn modelId="{BA009FBD-0574-45FD-959D-5B196F1F2979}" type="presOf" srcId="{89827303-4670-48F0-A156-F85A49259B83}" destId="{41CA9FE1-34E1-42DC-AF0C-0C66C5836949}" srcOrd="0" destOrd="0" presId="urn:microsoft.com/office/officeart/2005/8/layout/hierarchy2"/>
    <dgm:cxn modelId="{6DFA312C-3DCE-4CC5-9D7E-B4F767A34631}" type="presOf" srcId="{434B3148-DEF7-4355-BA11-136190F76E76}" destId="{EB29676F-4D8F-4B8F-8C99-B46A518F5808}" srcOrd="0" destOrd="0" presId="urn:microsoft.com/office/officeart/2005/8/layout/hierarchy2"/>
    <dgm:cxn modelId="{7E8FDE26-7930-44C0-8D4A-5F0CB73F8CFB}" type="presOf" srcId="{25005FAC-4D9B-4D9B-BF2B-BDA86FFD3BF3}" destId="{B7449D2A-9E9C-4D01-95C8-D5140084CFEA}" srcOrd="0" destOrd="0" presId="urn:microsoft.com/office/officeart/2005/8/layout/hierarchy2"/>
    <dgm:cxn modelId="{B97BDEC6-5F6C-49DF-B574-AFF50A10A6A3}" type="presParOf" srcId="{41CA9FE1-34E1-42DC-AF0C-0C66C5836949}" destId="{7476DC92-911B-43AE-A4F2-8718D17B21DF}" srcOrd="0" destOrd="0" presId="urn:microsoft.com/office/officeart/2005/8/layout/hierarchy2"/>
    <dgm:cxn modelId="{93B12460-3FC9-4CB0-A704-7F8631FB6F1D}" type="presParOf" srcId="{7476DC92-911B-43AE-A4F2-8718D17B21DF}" destId="{99CA2BE3-20F3-4D88-A05B-893DECEFE86D}" srcOrd="0" destOrd="0" presId="urn:microsoft.com/office/officeart/2005/8/layout/hierarchy2"/>
    <dgm:cxn modelId="{1E462503-CD84-493E-A114-E6356E74DC50}" type="presParOf" srcId="{7476DC92-911B-43AE-A4F2-8718D17B21DF}" destId="{F606BDF8-3EE9-475B-B0C4-FC16F2341D78}" srcOrd="1" destOrd="0" presId="urn:microsoft.com/office/officeart/2005/8/layout/hierarchy2"/>
    <dgm:cxn modelId="{FF3E8604-0EE7-4C88-B6F0-4FDFD93BDBF0}" type="presParOf" srcId="{F606BDF8-3EE9-475B-B0C4-FC16F2341D78}" destId="{44E187FE-C4AB-4235-8E65-AF678FF7A6A6}" srcOrd="0" destOrd="0" presId="urn:microsoft.com/office/officeart/2005/8/layout/hierarchy2"/>
    <dgm:cxn modelId="{C09C9499-5363-469D-880D-011B61E912EB}" type="presParOf" srcId="{44E187FE-C4AB-4235-8E65-AF678FF7A6A6}" destId="{988997FD-8C39-411E-A9AF-571D2CAAE3A3}" srcOrd="0" destOrd="0" presId="urn:microsoft.com/office/officeart/2005/8/layout/hierarchy2"/>
    <dgm:cxn modelId="{F795AB2F-5877-4FD0-BE79-D98FA36A6E13}" type="presParOf" srcId="{F606BDF8-3EE9-475B-B0C4-FC16F2341D78}" destId="{700F9F1C-0810-4F1F-A353-757CDEFE05B1}" srcOrd="1" destOrd="0" presId="urn:microsoft.com/office/officeart/2005/8/layout/hierarchy2"/>
    <dgm:cxn modelId="{73F506E0-E2AE-4E2A-86EC-8A0231F71EA2}" type="presParOf" srcId="{700F9F1C-0810-4F1F-A353-757CDEFE05B1}" destId="{32303145-BCC4-4D07-BAB1-1B6C261E7D2B}" srcOrd="0" destOrd="0" presId="urn:microsoft.com/office/officeart/2005/8/layout/hierarchy2"/>
    <dgm:cxn modelId="{3BAB2AF5-462C-46A2-A4FD-5E5B74F7ABD6}" type="presParOf" srcId="{700F9F1C-0810-4F1F-A353-757CDEFE05B1}" destId="{E7990E97-3290-40EF-A8A6-B11F91D9A21C}" srcOrd="1" destOrd="0" presId="urn:microsoft.com/office/officeart/2005/8/layout/hierarchy2"/>
    <dgm:cxn modelId="{067DE20A-BA5F-48A4-973C-8EFD8DC38ED4}" type="presParOf" srcId="{F606BDF8-3EE9-475B-B0C4-FC16F2341D78}" destId="{D6D55CB4-C631-4347-A7C5-9563FE07EF76}" srcOrd="2" destOrd="0" presId="urn:microsoft.com/office/officeart/2005/8/layout/hierarchy2"/>
    <dgm:cxn modelId="{1C025C40-E44A-4BE7-B284-14550A6A1965}" type="presParOf" srcId="{D6D55CB4-C631-4347-A7C5-9563FE07EF76}" destId="{E2CA09A5-2296-46AF-BC37-3606B7FA3707}" srcOrd="0" destOrd="0" presId="urn:microsoft.com/office/officeart/2005/8/layout/hierarchy2"/>
    <dgm:cxn modelId="{FC27856B-8672-4230-8EF4-FA8B2A9722DA}" type="presParOf" srcId="{F606BDF8-3EE9-475B-B0C4-FC16F2341D78}" destId="{B6CD72B5-4F10-443D-9955-F0CEC62F78E1}" srcOrd="3" destOrd="0" presId="urn:microsoft.com/office/officeart/2005/8/layout/hierarchy2"/>
    <dgm:cxn modelId="{240C4787-9C58-4076-B6D5-11F408929515}" type="presParOf" srcId="{B6CD72B5-4F10-443D-9955-F0CEC62F78E1}" destId="{B80EFF06-C7D4-46E4-BA69-A12BD7745D4B}" srcOrd="0" destOrd="0" presId="urn:microsoft.com/office/officeart/2005/8/layout/hierarchy2"/>
    <dgm:cxn modelId="{139BC283-D065-46CB-BD60-FD8323941485}" type="presParOf" srcId="{B6CD72B5-4F10-443D-9955-F0CEC62F78E1}" destId="{C9BA1204-BF84-4DFD-8CA6-5C7F4CB3E586}" srcOrd="1" destOrd="0" presId="urn:microsoft.com/office/officeart/2005/8/layout/hierarchy2"/>
    <dgm:cxn modelId="{00207FE0-FF22-47B0-8E99-E63C75E4C5A6}" type="presParOf" srcId="{C9BA1204-BF84-4DFD-8CA6-5C7F4CB3E586}" destId="{B7449D2A-9E9C-4D01-95C8-D5140084CFEA}" srcOrd="0" destOrd="0" presId="urn:microsoft.com/office/officeart/2005/8/layout/hierarchy2"/>
    <dgm:cxn modelId="{A76CD1CD-1102-463B-A1D4-98329FD2FC2F}" type="presParOf" srcId="{B7449D2A-9E9C-4D01-95C8-D5140084CFEA}" destId="{894C860F-5B9C-42C7-92C2-35231CE82666}" srcOrd="0" destOrd="0" presId="urn:microsoft.com/office/officeart/2005/8/layout/hierarchy2"/>
    <dgm:cxn modelId="{1C5FCAB2-7991-414F-8BEB-5BD9938566F8}" type="presParOf" srcId="{C9BA1204-BF84-4DFD-8CA6-5C7F4CB3E586}" destId="{8C8FC16A-2834-4478-AB38-AC5245A7C969}" srcOrd="1" destOrd="0" presId="urn:microsoft.com/office/officeart/2005/8/layout/hierarchy2"/>
    <dgm:cxn modelId="{81F0E046-7D84-4691-860D-C3EB0865508B}" type="presParOf" srcId="{8C8FC16A-2834-4478-AB38-AC5245A7C969}" destId="{FFBE407D-559C-4F98-AC0A-474C1C516D1B}" srcOrd="0" destOrd="0" presId="urn:microsoft.com/office/officeart/2005/8/layout/hierarchy2"/>
    <dgm:cxn modelId="{EE65C10C-0569-411E-BFD5-A3EC527A2077}" type="presParOf" srcId="{8C8FC16A-2834-4478-AB38-AC5245A7C969}" destId="{1363B202-E417-453F-BC15-0EA1673AC196}" srcOrd="1" destOrd="0" presId="urn:microsoft.com/office/officeart/2005/8/layout/hierarchy2"/>
    <dgm:cxn modelId="{D5511DE0-CB3D-4F70-AE77-9A256E012ED0}" type="presParOf" srcId="{C9BA1204-BF84-4DFD-8CA6-5C7F4CB3E586}" destId="{B3C20444-50FC-4013-8265-4C941924030E}" srcOrd="2" destOrd="0" presId="urn:microsoft.com/office/officeart/2005/8/layout/hierarchy2"/>
    <dgm:cxn modelId="{91BAA3DD-74D6-4D02-917D-BB430CE95750}" type="presParOf" srcId="{B3C20444-50FC-4013-8265-4C941924030E}" destId="{8714A17C-99D7-4C89-9A60-4D52371A95AA}" srcOrd="0" destOrd="0" presId="urn:microsoft.com/office/officeart/2005/8/layout/hierarchy2"/>
    <dgm:cxn modelId="{B1659E61-893C-4F2E-B1EF-A9C79DF9FCE2}" type="presParOf" srcId="{C9BA1204-BF84-4DFD-8CA6-5C7F4CB3E586}" destId="{41109953-A663-4414-AAF9-83862FB367E6}" srcOrd="3" destOrd="0" presId="urn:microsoft.com/office/officeart/2005/8/layout/hierarchy2"/>
    <dgm:cxn modelId="{91206A1A-B18B-48C7-9EFA-CDF716C3626D}" type="presParOf" srcId="{41109953-A663-4414-AAF9-83862FB367E6}" destId="{C450C075-5C3B-4B71-A6F6-321BBCEAB855}" srcOrd="0" destOrd="0" presId="urn:microsoft.com/office/officeart/2005/8/layout/hierarchy2"/>
    <dgm:cxn modelId="{207DCC85-BDE9-4A2F-9D2B-1A5B5F5CBF5A}" type="presParOf" srcId="{41109953-A663-4414-AAF9-83862FB367E6}" destId="{2BB9E04F-8D72-412D-9B16-D20F403CADDC}" srcOrd="1" destOrd="0" presId="urn:microsoft.com/office/officeart/2005/8/layout/hierarchy2"/>
    <dgm:cxn modelId="{49A5581B-68B4-4202-A401-F9C1EAD0F7F7}" type="presParOf" srcId="{C9BA1204-BF84-4DFD-8CA6-5C7F4CB3E586}" destId="{EB29676F-4D8F-4B8F-8C99-B46A518F5808}" srcOrd="4" destOrd="0" presId="urn:microsoft.com/office/officeart/2005/8/layout/hierarchy2"/>
    <dgm:cxn modelId="{6524AA2E-9695-42F4-A658-0AAEEF1F9D94}" type="presParOf" srcId="{EB29676F-4D8F-4B8F-8C99-B46A518F5808}" destId="{B1BB10CD-4111-4E7E-AEA6-66800A034B6C}" srcOrd="0" destOrd="0" presId="urn:microsoft.com/office/officeart/2005/8/layout/hierarchy2"/>
    <dgm:cxn modelId="{545B01CB-E144-406B-BB5F-C9D8F7FDEEBF}" type="presParOf" srcId="{C9BA1204-BF84-4DFD-8CA6-5C7F4CB3E586}" destId="{96E38547-EA95-4122-B892-C58A62C358E1}" srcOrd="5" destOrd="0" presId="urn:microsoft.com/office/officeart/2005/8/layout/hierarchy2"/>
    <dgm:cxn modelId="{245BD45D-A0B9-4F9D-85D8-89F61FAB5A3B}" type="presParOf" srcId="{96E38547-EA95-4122-B892-C58A62C358E1}" destId="{2BEE98A2-995E-45B0-9E7C-8DA31E912878}" srcOrd="0" destOrd="0" presId="urn:microsoft.com/office/officeart/2005/8/layout/hierarchy2"/>
    <dgm:cxn modelId="{9BE857ED-D901-40ED-AD30-914B1E0F0347}" type="presParOf" srcId="{96E38547-EA95-4122-B892-C58A62C358E1}" destId="{42DC7B47-A452-4F6B-8817-96301AFE4F6D}" srcOrd="1" destOrd="0" presId="urn:microsoft.com/office/officeart/2005/8/layout/hierarchy2"/>
    <dgm:cxn modelId="{789E1B24-443A-4FA7-AB37-9F09B82EBD1A}" type="presParOf" srcId="{42DC7B47-A452-4F6B-8817-96301AFE4F6D}" destId="{71DCBFCC-EC70-4ACA-AC7C-85C1391125B9}" srcOrd="0" destOrd="0" presId="urn:microsoft.com/office/officeart/2005/8/layout/hierarchy2"/>
    <dgm:cxn modelId="{B1578F20-C424-4488-A735-50713C7A3291}" type="presParOf" srcId="{71DCBFCC-EC70-4ACA-AC7C-85C1391125B9}" destId="{DA2CFC61-1B58-412D-83BD-474DEAE412A4}" srcOrd="0" destOrd="0" presId="urn:microsoft.com/office/officeart/2005/8/layout/hierarchy2"/>
    <dgm:cxn modelId="{F65BF24C-7BEE-470D-B150-70D3A4348788}" type="presParOf" srcId="{42DC7B47-A452-4F6B-8817-96301AFE4F6D}" destId="{509FC0F3-1996-4651-B856-2E78B9C883FC}" srcOrd="1" destOrd="0" presId="urn:microsoft.com/office/officeart/2005/8/layout/hierarchy2"/>
    <dgm:cxn modelId="{07C04A74-43B1-4BCA-9949-33311FF22040}" type="presParOf" srcId="{509FC0F3-1996-4651-B856-2E78B9C883FC}" destId="{310943C5-A0D7-4F9D-A10D-8D18D44B25A4}" srcOrd="0" destOrd="0" presId="urn:microsoft.com/office/officeart/2005/8/layout/hierarchy2"/>
    <dgm:cxn modelId="{91085C8A-CE09-4320-A3CB-84A861FEE586}" type="presParOf" srcId="{509FC0F3-1996-4651-B856-2E78B9C883FC}" destId="{4A76ABE5-1DFB-49CC-B717-3AFA6E5B43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A2BE3-20F3-4D88-A05B-893DECEFE86D}">
      <dsp:nvSpPr>
        <dsp:cNvPr id="0" name=""/>
        <dsp:cNvSpPr/>
      </dsp:nvSpPr>
      <dsp:spPr>
        <a:xfrm>
          <a:off x="1781" y="830585"/>
          <a:ext cx="1434059" cy="7170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22782" y="851586"/>
        <a:ext cx="1392057" cy="675027"/>
      </dsp:txXfrm>
    </dsp:sp>
    <dsp:sp modelId="{44E187FE-C4AB-4235-8E65-AF678FF7A6A6}">
      <dsp:nvSpPr>
        <dsp:cNvPr id="0" name=""/>
        <dsp:cNvSpPr/>
      </dsp:nvSpPr>
      <dsp:spPr>
        <a:xfrm rot="18895558">
          <a:off x="1316514" y="881397"/>
          <a:ext cx="812276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812276" y="2014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02346" y="881239"/>
        <a:ext cx="40613" cy="40613"/>
      </dsp:txXfrm>
    </dsp:sp>
    <dsp:sp modelId="{32303145-BCC4-4D07-BAB1-1B6C261E7D2B}">
      <dsp:nvSpPr>
        <dsp:cNvPr id="0" name=""/>
        <dsp:cNvSpPr/>
      </dsp:nvSpPr>
      <dsp:spPr>
        <a:xfrm>
          <a:off x="2009465" y="255477"/>
          <a:ext cx="1434059" cy="717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67000"/>
                <a:satMod val="105000"/>
                <a:lumMod val="110000"/>
              </a:schemeClr>
            </a:gs>
            <a:gs pos="50000">
              <a:schemeClr val="accent5">
                <a:tint val="73000"/>
                <a:satMod val="103000"/>
                <a:lumMod val="105000"/>
              </a:schemeClr>
            </a:gs>
            <a:gs pos="100000">
              <a:schemeClr val="accent5"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5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</a:t>
          </a:r>
          <a:br>
            <a:rPr lang="en-US" sz="1400" kern="1200" dirty="0" smtClean="0"/>
          </a:b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2030466" y="276478"/>
        <a:ext cx="1392057" cy="675027"/>
      </dsp:txXfrm>
    </dsp:sp>
    <dsp:sp modelId="{D6D55CB4-C631-4347-A7C5-9563FE07EF76}">
      <dsp:nvSpPr>
        <dsp:cNvPr id="0" name=""/>
        <dsp:cNvSpPr/>
      </dsp:nvSpPr>
      <dsp:spPr>
        <a:xfrm rot="2142401">
          <a:off x="1369443" y="1375097"/>
          <a:ext cx="706419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706419" y="2014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04992" y="1377585"/>
        <a:ext cx="35320" cy="35320"/>
      </dsp:txXfrm>
    </dsp:sp>
    <dsp:sp modelId="{B80EFF06-C7D4-46E4-BA69-A12BD7745D4B}">
      <dsp:nvSpPr>
        <dsp:cNvPr id="0" name=""/>
        <dsp:cNvSpPr/>
      </dsp:nvSpPr>
      <dsp:spPr>
        <a:xfrm>
          <a:off x="2009465" y="1242877"/>
          <a:ext cx="1434059" cy="717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7000"/>
                <a:satMod val="105000"/>
                <a:lumMod val="110000"/>
              </a:schemeClr>
            </a:gs>
            <a:gs pos="50000">
              <a:schemeClr val="accent2">
                <a:tint val="73000"/>
                <a:satMod val="103000"/>
                <a:lumMod val="105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SystemException</a:t>
          </a:r>
          <a:endParaRPr lang="en-US" sz="1400" kern="1200" dirty="0"/>
        </a:p>
      </dsp:txBody>
      <dsp:txXfrm>
        <a:off x="2030466" y="1263878"/>
        <a:ext cx="1392057" cy="675027"/>
      </dsp:txXfrm>
    </dsp:sp>
    <dsp:sp modelId="{B7449D2A-9E9C-4D01-95C8-D5140084CFEA}">
      <dsp:nvSpPr>
        <dsp:cNvPr id="0" name=""/>
        <dsp:cNvSpPr/>
      </dsp:nvSpPr>
      <dsp:spPr>
        <a:xfrm rot="18289469">
          <a:off x="3228095" y="1168951"/>
          <a:ext cx="1004481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004481" y="201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5224" y="1163988"/>
        <a:ext cx="50224" cy="50224"/>
      </dsp:txXfrm>
    </dsp:sp>
    <dsp:sp modelId="{FFBE407D-559C-4F98-AC0A-474C1C516D1B}">
      <dsp:nvSpPr>
        <dsp:cNvPr id="0" name=""/>
        <dsp:cNvSpPr/>
      </dsp:nvSpPr>
      <dsp:spPr>
        <a:xfrm>
          <a:off x="4017148" y="418293"/>
          <a:ext cx="1434059" cy="717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7000"/>
                <a:satMod val="105000"/>
                <a:lumMod val="110000"/>
              </a:schemeClr>
            </a:gs>
            <a:gs pos="50000">
              <a:schemeClr val="accent2">
                <a:tint val="73000"/>
                <a:satMod val="103000"/>
                <a:lumMod val="105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IndexOutOfRange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4038149" y="439294"/>
        <a:ext cx="1392057" cy="675027"/>
      </dsp:txXfrm>
    </dsp:sp>
    <dsp:sp modelId="{B3C20444-50FC-4013-8265-4C941924030E}">
      <dsp:nvSpPr>
        <dsp:cNvPr id="0" name=""/>
        <dsp:cNvSpPr/>
      </dsp:nvSpPr>
      <dsp:spPr>
        <a:xfrm>
          <a:off x="3443524" y="1581243"/>
          <a:ext cx="573623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573623" y="201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15995" y="1587051"/>
        <a:ext cx="28681" cy="28681"/>
      </dsp:txXfrm>
    </dsp:sp>
    <dsp:sp modelId="{C450C075-5C3B-4B71-A6F6-321BBCEAB855}">
      <dsp:nvSpPr>
        <dsp:cNvPr id="0" name=""/>
        <dsp:cNvSpPr/>
      </dsp:nvSpPr>
      <dsp:spPr>
        <a:xfrm>
          <a:off x="4017148" y="1242877"/>
          <a:ext cx="1434059" cy="717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7000"/>
                <a:satMod val="105000"/>
                <a:lumMod val="110000"/>
              </a:schemeClr>
            </a:gs>
            <a:gs pos="50000">
              <a:schemeClr val="accent2">
                <a:tint val="73000"/>
                <a:satMod val="103000"/>
                <a:lumMod val="105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NullReference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4038149" y="1263878"/>
        <a:ext cx="1392057" cy="675027"/>
      </dsp:txXfrm>
    </dsp:sp>
    <dsp:sp modelId="{EB29676F-4D8F-4B8F-8C99-B46A518F5808}">
      <dsp:nvSpPr>
        <dsp:cNvPr id="0" name=""/>
        <dsp:cNvSpPr/>
      </dsp:nvSpPr>
      <dsp:spPr>
        <a:xfrm rot="3310531">
          <a:off x="3228095" y="1993535"/>
          <a:ext cx="1004481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1004481" y="201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5224" y="1988572"/>
        <a:ext cx="50224" cy="50224"/>
      </dsp:txXfrm>
    </dsp:sp>
    <dsp:sp modelId="{2BEE98A2-995E-45B0-9E7C-8DA31E912878}">
      <dsp:nvSpPr>
        <dsp:cNvPr id="0" name=""/>
        <dsp:cNvSpPr/>
      </dsp:nvSpPr>
      <dsp:spPr>
        <a:xfrm>
          <a:off x="4017148" y="2067461"/>
          <a:ext cx="1434059" cy="717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7000"/>
                <a:satMod val="105000"/>
                <a:lumMod val="110000"/>
              </a:schemeClr>
            </a:gs>
            <a:gs pos="50000">
              <a:schemeClr val="accent2">
                <a:tint val="73000"/>
                <a:satMod val="103000"/>
                <a:lumMod val="105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Argument</a:t>
          </a:r>
          <a:br>
            <a:rPr lang="en-US" sz="1400" kern="1200" dirty="0" smtClean="0"/>
          </a:b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4038149" y="2088462"/>
        <a:ext cx="1392057" cy="675027"/>
      </dsp:txXfrm>
    </dsp:sp>
    <dsp:sp modelId="{71DCBFCC-EC70-4ACA-AC7C-85C1391125B9}">
      <dsp:nvSpPr>
        <dsp:cNvPr id="0" name=""/>
        <dsp:cNvSpPr/>
      </dsp:nvSpPr>
      <dsp:spPr>
        <a:xfrm>
          <a:off x="5451207" y="2405827"/>
          <a:ext cx="573623" cy="40297"/>
        </a:xfrm>
        <a:custGeom>
          <a:avLst/>
          <a:gdLst/>
          <a:ahLst/>
          <a:cxnLst/>
          <a:rect l="0" t="0" r="0" b="0"/>
          <a:pathLst>
            <a:path>
              <a:moveTo>
                <a:pt x="0" y="20148"/>
              </a:moveTo>
              <a:lnTo>
                <a:pt x="573623" y="201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23679" y="2411636"/>
        <a:ext cx="28681" cy="28681"/>
      </dsp:txXfrm>
    </dsp:sp>
    <dsp:sp modelId="{310943C5-A0D7-4F9D-A10D-8D18D44B25A4}">
      <dsp:nvSpPr>
        <dsp:cNvPr id="0" name=""/>
        <dsp:cNvSpPr/>
      </dsp:nvSpPr>
      <dsp:spPr>
        <a:xfrm>
          <a:off x="6024831" y="2067461"/>
          <a:ext cx="1434059" cy="7170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7000"/>
                <a:satMod val="105000"/>
                <a:lumMod val="110000"/>
              </a:schemeClr>
            </a:gs>
            <a:gs pos="50000">
              <a:schemeClr val="accent2">
                <a:tint val="73000"/>
                <a:satMod val="103000"/>
                <a:lumMod val="105000"/>
              </a:schemeClr>
            </a:gs>
            <a:gs pos="100000">
              <a:schemeClr val="accent2"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ArgumentNull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Exception</a:t>
          </a:r>
          <a:endParaRPr lang="en-US" sz="1400" kern="1200" dirty="0"/>
        </a:p>
      </dsp:txBody>
      <dsp:txXfrm>
        <a:off x="6045832" y="2088462"/>
        <a:ext cx="1392057" cy="67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98FB-5024-4CDE-8B24-779298F7356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6F9C-6D12-4210-B43F-E763C7B6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code could potentially give a few of these errors, we can handle each</a:t>
            </a:r>
            <a:r>
              <a:rPr lang="en-US" baseline="0" dirty="0" smtClean="0"/>
              <a:t> one in a different catch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6F9C-6D12-4210-B43F-E763C7B60F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:Polymorphism – all child classes are of the parent type,</a:t>
            </a:r>
            <a:r>
              <a:rPr lang="en-US" baseline="0" dirty="0" smtClean="0"/>
              <a:t> too, so all exceptions are caught before the more specific exceptions are caught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6F9C-6D12-4210-B43F-E763C7B60F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6F9C-6D12-4210-B43F-E763C7B60F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3F9356-A261-4FAC-9B62-E9FF54D9C25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1741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33F9356-A261-4FAC-9B62-E9FF54D9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33F9356-A261-4FAC-9B62-E9FF54D9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182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1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F9356-A261-4FAC-9B62-E9FF54D9C2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8228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33F9356-A261-4FAC-9B62-E9FF54D9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84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33F9356-A261-4FAC-9B62-E9FF54D9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45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33F9356-A261-4FAC-9B62-E9FF54D9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E33F9356-A261-4FAC-9B62-E9FF54D9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F9356-A261-4FAC-9B62-E9FF54D9C2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9921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93533-3176-4725-8DB7-DFAE1FF4B1D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F9356-A261-4FAC-9B62-E9FF54D9C2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447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726194" cy="695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5999"/>
            <a:ext cx="7726194" cy="436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686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3209573"/>
          </a:xfrm>
        </p:spPr>
        <p:txBody>
          <a:bodyPr/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dirty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699" y="2285998"/>
            <a:ext cx="7834745" cy="4187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Exceptions are technically </a:t>
            </a:r>
            <a:r>
              <a:rPr lang="en-US" i="1" dirty="0" smtClean="0"/>
              <a:t>objects.</a:t>
            </a:r>
            <a:endParaRPr lang="en-US" dirty="0" smtClean="0"/>
          </a:p>
          <a:p>
            <a:pPr lvl="1"/>
            <a:r>
              <a:rPr lang="en-US" dirty="0" smtClean="0"/>
              <a:t>Created automatically by C# when things go wrong</a:t>
            </a:r>
          </a:p>
          <a:p>
            <a:pPr lvl="1"/>
            <a:r>
              <a:rPr lang="en-US" dirty="0" smtClean="0"/>
              <a:t>You can also create them if necessary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Exceptions represent errors that occur </a:t>
            </a:r>
            <a:r>
              <a:rPr lang="en-US" i="1" dirty="0"/>
              <a:t>while your program is </a:t>
            </a:r>
            <a:r>
              <a:rPr lang="en-US" i="1" dirty="0" smtClean="0"/>
              <a:t>running.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Your code can interact with </a:t>
            </a:r>
            <a:r>
              <a:rPr lang="en-US" dirty="0" smtClean="0"/>
              <a:t>these exceptions.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Helpful for developers, not for users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7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Exceptions Are Created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C# detects something went wrong – </a:t>
            </a:r>
            <a:br>
              <a:rPr lang="en-US" dirty="0" smtClean="0"/>
            </a:br>
            <a:r>
              <a:rPr lang="en-US" dirty="0" smtClean="0"/>
              <a:t>cannot perform requested action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creates an exception object</a:t>
            </a:r>
          </a:p>
          <a:p>
            <a:pPr lvl="1"/>
            <a:r>
              <a:rPr lang="en-US" dirty="0" smtClean="0"/>
              <a:t>Instantiated like any other object</a:t>
            </a:r>
          </a:p>
          <a:p>
            <a:pPr lvl="1"/>
            <a:r>
              <a:rPr lang="en-US" dirty="0" smtClean="0"/>
              <a:t>Its properties are set</a:t>
            </a:r>
          </a:p>
          <a:p>
            <a:pPr lvl="1"/>
            <a:r>
              <a:rPr lang="en-US" dirty="0" smtClean="0"/>
              <a:t>(This happens behind the scenes)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exception is then </a:t>
            </a:r>
            <a:r>
              <a:rPr lang="en-US" i="1" dirty="0" smtClean="0"/>
              <a:t>thrown</a:t>
            </a:r>
          </a:p>
          <a:p>
            <a:pPr lvl="1"/>
            <a:r>
              <a:rPr lang="en-US" dirty="0" smtClean="0"/>
              <a:t>How the rest of the program is notified</a:t>
            </a:r>
          </a:p>
          <a:p>
            <a:pPr lvl="1"/>
            <a:r>
              <a:rPr lang="en-US" dirty="0" smtClean="0"/>
              <a:t>“This exception object exists!  Something happened!”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not handled properly, the program </a:t>
            </a:r>
            <a:r>
              <a:rPr lang="en-US" b="1" dirty="0" smtClean="0"/>
              <a:t>will</a:t>
            </a:r>
            <a:r>
              <a:rPr lang="en-US" dirty="0" smtClean="0"/>
              <a:t> crash</a:t>
            </a:r>
          </a:p>
          <a:p>
            <a:pPr lvl="1"/>
            <a:r>
              <a:rPr lang="en-US" dirty="0" smtClean="0"/>
              <a:t>“An exception!  Abort!  Ship’s going down!”</a:t>
            </a:r>
            <a:endParaRPr lang="en-US" dirty="0"/>
          </a:p>
        </p:txBody>
      </p:sp>
      <p:pic>
        <p:nvPicPr>
          <p:cNvPr id="3074" name="Picture 2" descr="https://msdnshared.blob.core.windows.net/media/TNBlogsFS/BlogFileStorage/blogs_msdn/cdndevs/WindowsLiveWriter/Exceptions_C794/its_okay_i_wrote_an_exception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269" y="2287102"/>
            <a:ext cx="2587625" cy="29110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2333391"/>
            <a:ext cx="4994413" cy="1687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Similar to other objects you’ve 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Contain fields, methods and properties</a:t>
            </a:r>
          </a:p>
          <a:p>
            <a:pPr lvl="1"/>
            <a:r>
              <a:rPr lang="en-US" dirty="0" smtClean="0"/>
              <a:t>Like .</a:t>
            </a:r>
            <a:r>
              <a:rPr lang="en-US" i="1" dirty="0" smtClean="0"/>
              <a:t>Count</a:t>
            </a:r>
            <a:r>
              <a:rPr lang="en-US" dirty="0" smtClean="0"/>
              <a:t> in the List class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69503" y="2333391"/>
            <a:ext cx="2385391" cy="1818860"/>
            <a:chOff x="6094106" y="1798983"/>
            <a:chExt cx="2385391" cy="1818860"/>
          </a:xfrm>
        </p:grpSpPr>
        <p:grpSp>
          <p:nvGrpSpPr>
            <p:cNvPr id="8" name="Group 7"/>
            <p:cNvGrpSpPr/>
            <p:nvPr/>
          </p:nvGrpSpPr>
          <p:grpSpPr>
            <a:xfrm>
              <a:off x="6094106" y="1798983"/>
              <a:ext cx="2385391" cy="1818860"/>
              <a:chOff x="-2514601" y="1779105"/>
              <a:chExt cx="2385391" cy="18188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2514601" y="1779105"/>
                <a:ext cx="2385391" cy="18188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Exception object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m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essage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Message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(property)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1423432" y="2405269"/>
                <a:ext cx="1184891" cy="22860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-1423432" y="2944859"/>
                <a:ext cx="1093306" cy="4273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Returns message field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6094106" y="2226365"/>
              <a:ext cx="23853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1"/>
          <p:cNvSpPr txBox="1">
            <a:spLocks/>
          </p:cNvSpPr>
          <p:nvPr/>
        </p:nvSpPr>
        <p:spPr>
          <a:xfrm>
            <a:off x="1028700" y="4141168"/>
            <a:ext cx="7616536" cy="2510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>Example of a useful property is </a:t>
            </a:r>
            <a:r>
              <a:rPr lang="en-US" dirty="0" smtClean="0">
                <a:latin typeface="Consolas" panose="020B0609020204030204" pitchFamily="49" charset="0"/>
              </a:rPr>
              <a:t>.Message</a:t>
            </a:r>
          </a:p>
          <a:p>
            <a:pPr lvl="1"/>
            <a:r>
              <a:rPr lang="en-US" dirty="0" smtClean="0"/>
              <a:t>Contains the actual error message</a:t>
            </a:r>
          </a:p>
          <a:p>
            <a:pPr lvl="1"/>
            <a:r>
              <a:rPr lang="en-US" dirty="0" smtClean="0"/>
              <a:t>The same one you see when the program crashes</a:t>
            </a:r>
          </a:p>
          <a:p>
            <a:pPr lvl="1"/>
            <a:r>
              <a:rPr lang="en-US" dirty="0" smtClean="0"/>
              <a:t>Display this in a C.WL() to get detailed information about the Exception object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Exception objects are created by Visual Studio when something goes wrong.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726194" cy="732774"/>
          </a:xfrm>
        </p:spPr>
        <p:txBody>
          <a:bodyPr/>
          <a:lstStyle/>
          <a:p>
            <a:r>
              <a:rPr lang="en-US" dirty="0" smtClean="0"/>
              <a:t>The Exception is a way that one part of your code can communicate to another.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503124" y="3369501"/>
            <a:ext cx="6450904" cy="2705622"/>
          </a:xfrm>
          <a:prstGeom prst="wedgeRoundRectCallout">
            <a:avLst>
              <a:gd name="adj1" fmla="val -39085"/>
              <a:gd name="adj2" fmla="val 6482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  <a:latin typeface="Ink Free" panose="03080402000500000000" pitchFamily="66" charset="0"/>
              </a:rPr>
              <a:t>Hey, line of code that’s calling a statement that caused an exception</a:t>
            </a:r>
            <a:r>
              <a:rPr lang="en-US" sz="2400" dirty="0" smtClean="0">
                <a:solidFill>
                  <a:schemeClr val="tx2"/>
                </a:solidFill>
                <a:latin typeface="Ink Free" panose="03080402000500000000" pitchFamily="66" charset="0"/>
              </a:rPr>
              <a:t>…</a:t>
            </a:r>
          </a:p>
          <a:p>
            <a:endParaRPr lang="en-US" sz="2400" dirty="0">
              <a:solidFill>
                <a:schemeClr val="tx2"/>
              </a:solidFill>
              <a:latin typeface="Ink Free" panose="03080402000500000000" pitchFamily="66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Ink Free" panose="03080402000500000000" pitchFamily="66" charset="0"/>
              </a:rPr>
              <a:t>What you’re asking for cannot be accomplished! </a:t>
            </a:r>
          </a:p>
          <a:p>
            <a:endParaRPr lang="en-US" sz="2400" dirty="0" smtClean="0">
              <a:solidFill>
                <a:schemeClr val="tx2"/>
              </a:solidFill>
              <a:latin typeface="Ink Free" panose="03080402000500000000" pitchFamily="66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Ink Free" panose="03080402000500000000" pitchFamily="66" charset="0"/>
              </a:rPr>
              <a:t>Do </a:t>
            </a:r>
            <a:r>
              <a:rPr lang="en-US" sz="2400" dirty="0">
                <a:solidFill>
                  <a:schemeClr val="tx2"/>
                </a:solidFill>
                <a:latin typeface="Ink Free" panose="03080402000500000000" pitchFamily="66" charset="0"/>
              </a:rPr>
              <a:t>something else instead!</a:t>
            </a:r>
          </a:p>
        </p:txBody>
      </p:sp>
    </p:spTree>
    <p:extLst>
      <p:ext uri="{BB962C8B-B14F-4D97-AF65-F5344CB8AC3E}">
        <p14:creationId xmlns:p14="http://schemas.microsoft.com/office/powerpoint/2010/main" val="337575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communication?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8696"/>
            <a:ext cx="7726194" cy="241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List&lt;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myNumbers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= new List&lt;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myNumbers.Add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myNumbers.Add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myNumbers.Add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(15);</a:t>
            </a: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nt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valueInElement24 = 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myNumbers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[24];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8669" y="4409162"/>
            <a:ext cx="5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The List class is communicating with Main that what we’re asking for (get index 24 in a list of only 3 elements) cannot be done!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It does this by causing an exception.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It’s OUR job to decide what to do with it. 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8121" y="3632548"/>
            <a:ext cx="1916482" cy="50104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told you we can stop a crash from happening?!?</a:t>
            </a:r>
          </a:p>
          <a:p>
            <a:endParaRPr lang="en-US" dirty="0"/>
          </a:p>
          <a:p>
            <a:r>
              <a:rPr lang="en-US" dirty="0" smtClean="0"/>
              <a:t>Can write code to detect that an exception was made, and then</a:t>
            </a:r>
            <a:endParaRPr lang="en-US" dirty="0"/>
          </a:p>
          <a:p>
            <a:r>
              <a:rPr lang="en-US" dirty="0" smtClean="0"/>
              <a:t>React to them however we want!</a:t>
            </a:r>
          </a:p>
          <a:p>
            <a:pPr lvl="1"/>
            <a:r>
              <a:rPr lang="en-US" dirty="0" smtClean="0"/>
              <a:t>Run alternate code instead</a:t>
            </a:r>
          </a:p>
          <a:p>
            <a:endParaRPr lang="en-US" dirty="0"/>
          </a:p>
          <a:p>
            <a:r>
              <a:rPr lang="en-US" dirty="0" smtClean="0"/>
              <a:t>If we properly handle the exception...</a:t>
            </a:r>
          </a:p>
          <a:p>
            <a:r>
              <a:rPr lang="en-US" dirty="0"/>
              <a:t>O</a:t>
            </a:r>
            <a:r>
              <a:rPr lang="en-US" dirty="0" smtClean="0"/>
              <a:t>ur program never actually crashes!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exception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and Catch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2285999"/>
            <a:ext cx="7726194" cy="17635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Exceptions that are </a:t>
            </a:r>
            <a:r>
              <a:rPr lang="en-US" i="1" dirty="0" smtClean="0"/>
              <a:t>thrown</a:t>
            </a:r>
            <a:r>
              <a:rPr lang="en-US" dirty="0" smtClean="0"/>
              <a:t> must be </a:t>
            </a:r>
            <a:r>
              <a:rPr lang="en-US" i="1" dirty="0" smtClean="0"/>
              <a:t>caught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not, they will cause your program to crash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 smtClean="0"/>
              <a:t>A special code block will catch exceptions:  The </a:t>
            </a:r>
            <a:r>
              <a:rPr lang="en-US" b="1" dirty="0" smtClean="0"/>
              <a:t>try/catch</a:t>
            </a:r>
            <a:r>
              <a:rPr lang="en-US" dirty="0" smtClean="0"/>
              <a:t> block</a:t>
            </a:r>
          </a:p>
          <a:p>
            <a:pPr marL="109728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87357" y="4049536"/>
            <a:ext cx="5408879" cy="2464904"/>
            <a:chOff x="3309289" y="4393096"/>
            <a:chExt cx="5408879" cy="2464904"/>
          </a:xfrm>
        </p:grpSpPr>
        <p:pic>
          <p:nvPicPr>
            <p:cNvPr id="4098" name="Picture 2" descr="https://www.bs-ware.net/x_openbook/JavaIstAuchEineInsel/bilder/365_java_07_00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289" y="4393096"/>
              <a:ext cx="5408879" cy="246490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309289" y="4550758"/>
              <a:ext cx="1809363" cy="5001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200" dirty="0" err="1" smtClean="0">
                  <a:latin typeface="KG Ten Thousand Reasons" panose="02000000000000000000" pitchFamily="2" charset="0"/>
                </a:rPr>
                <a:t>Ack</a:t>
              </a:r>
              <a:r>
                <a:rPr lang="en-US" sz="1200" dirty="0" smtClean="0">
                  <a:latin typeface="KG Ten Thousand Reasons" panose="02000000000000000000" pitchFamily="2" charset="0"/>
                </a:rPr>
                <a:t>!  Error!</a:t>
              </a:r>
            </a:p>
            <a:p>
              <a:pPr>
                <a:spcAft>
                  <a:spcPts val="300"/>
                </a:spcAft>
              </a:pPr>
              <a:r>
                <a:rPr lang="en-US" sz="1200" dirty="0" smtClean="0">
                  <a:latin typeface="KG Ten Thousand Reasons" panose="02000000000000000000" pitchFamily="2" charset="0"/>
                </a:rPr>
                <a:t>Throw an exception!</a:t>
              </a:r>
              <a:endParaRPr lang="en-US" sz="1200" dirty="0">
                <a:latin typeface="KG Ten Thousand Reasons" panose="020000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21327478">
              <a:off x="7808640" y="4931278"/>
              <a:ext cx="689519" cy="500137"/>
            </a:xfrm>
            <a:prstGeom prst="rect">
              <a:avLst/>
            </a:prstGeom>
            <a:solidFill>
              <a:schemeClr val="bg1"/>
            </a:solidFill>
            <a:scene3d>
              <a:camera prst="perspectiveHeroicExtremeLeftFacing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200" dirty="0" smtClean="0">
                  <a:latin typeface="KG Ten Thousand Reasons" panose="02000000000000000000" pitchFamily="2" charset="0"/>
                </a:rPr>
                <a:t>Crash </a:t>
              </a:r>
            </a:p>
            <a:p>
              <a:pPr>
                <a:spcAft>
                  <a:spcPts val="300"/>
                </a:spcAft>
              </a:pPr>
              <a:r>
                <a:rPr lang="en-US" sz="1200" dirty="0" smtClean="0">
                  <a:latin typeface="KG Ten Thousand Reasons" panose="02000000000000000000" pitchFamily="2" charset="0"/>
                </a:rPr>
                <a:t>land</a:t>
              </a:r>
              <a:endParaRPr lang="en-US" sz="1200" dirty="0">
                <a:latin typeface="KG Ten Thousand Reasons" panose="02000000000000000000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06133" y="6335452"/>
              <a:ext cx="69270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200" dirty="0" smtClean="0">
                  <a:latin typeface="KG Ten Thousand Reasons" panose="02000000000000000000" pitchFamily="2" charset="0"/>
                </a:rPr>
                <a:t>catch</a:t>
              </a:r>
              <a:endParaRPr lang="en-US" sz="1200" dirty="0">
                <a:latin typeface="KG Ten Thousand Reasons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0748" y="6217586"/>
              <a:ext cx="69270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200" dirty="0" smtClean="0">
                  <a:latin typeface="KG Ten Thousand Reasons" panose="02000000000000000000" pitchFamily="2" charset="0"/>
                </a:rPr>
                <a:t>catch</a:t>
              </a:r>
              <a:endParaRPr lang="en-US" sz="1200" dirty="0">
                <a:latin typeface="KG Ten Thousand Reasons" panose="020000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55517" y="6197219"/>
              <a:ext cx="69270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200" dirty="0" smtClean="0">
                  <a:latin typeface="KG Ten Thousand Reasons" panose="02000000000000000000" pitchFamily="2" charset="0"/>
                </a:rPr>
                <a:t>catch</a:t>
              </a:r>
              <a:endParaRPr lang="en-US" sz="1200" dirty="0">
                <a:latin typeface="KG Ten Thousand Reasons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51518" y="6284061"/>
              <a:ext cx="69270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200" dirty="0" smtClean="0">
                  <a:latin typeface="KG Ten Thousand Reasons" panose="02000000000000000000" pitchFamily="2" charset="0"/>
                </a:rPr>
                <a:t>catch</a:t>
              </a:r>
              <a:endParaRPr lang="en-US" sz="1200" dirty="0">
                <a:latin typeface="KG Ten Thousand Reaso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8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28699" y="4205566"/>
            <a:ext cx="7407730" cy="2268385"/>
          </a:xfrm>
          <a:prstGeom prst="roundRect">
            <a:avLst>
              <a:gd name="adj" fmla="val 6958"/>
            </a:avLst>
          </a:prstGeom>
          <a:solidFill>
            <a:srgbClr val="00B0F0">
              <a:alpha val="5098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28699" y="1714499"/>
            <a:ext cx="7407729" cy="2491065"/>
          </a:xfrm>
          <a:prstGeom prst="roundRect">
            <a:avLst>
              <a:gd name="adj" fmla="val 6958"/>
            </a:avLst>
          </a:prstGeom>
          <a:solidFill>
            <a:srgbClr val="FF0000">
              <a:alpha val="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Try/Catch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817914"/>
            <a:ext cx="7252855" cy="4656038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CodeThatMightThrowExceptions</a:t>
            </a: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//If the code in here causes an exception,</a:t>
            </a:r>
          </a:p>
          <a:p>
            <a:pPr marL="109728" indent="0">
              <a:buNone/>
            </a:pPr>
            <a:r>
              <a:rPr lang="en-US" sz="22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it will NOT crash the program</a:t>
            </a:r>
            <a:endParaRPr lang="en-US" sz="2200" dirty="0">
              <a:solidFill>
                <a:srgbClr val="00763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endParaRPr lang="en-US" sz="22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sz="2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myExceptionVariable</a:t>
            </a: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2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//Instead, the code in here will run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DoSomethingUsefulInstead</a:t>
            </a: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8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Try/Catch – Deeper Look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817914"/>
            <a:ext cx="7252855" cy="4656038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CodeThatMightThrowExceptions</a:t>
            </a: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//If the code in here causes an exception,</a:t>
            </a:r>
          </a:p>
          <a:p>
            <a:pPr marL="109728" indent="0">
              <a:buNone/>
            </a:pPr>
            <a:r>
              <a:rPr lang="en-US" sz="22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it will NOT crash the program</a:t>
            </a:r>
            <a:endParaRPr lang="en-US" sz="2200" dirty="0">
              <a:solidFill>
                <a:srgbClr val="00763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endParaRPr lang="en-US" sz="22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sz="2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myExceptionVariable</a:t>
            </a: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2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//Instead, the code in here will run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DoSomethingUsefulInstead</a:t>
            </a: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3721" y="1633248"/>
            <a:ext cx="38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 No parentheses</a:t>
            </a:r>
            <a:endParaRPr lang="en-US" dirty="0">
              <a:latin typeface="Ink Free" panose="03080402000500000000" pitchFamily="66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1757549" y="1817914"/>
            <a:ext cx="936172" cy="1846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2475" y="3868934"/>
            <a:ext cx="513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Declare a new Exception object, kind of like a parameter</a:t>
            </a:r>
            <a:endParaRPr lang="en-US" dirty="0">
              <a:latin typeface="Ink Free" panose="03080402000500000000" pitchFamily="66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231573" y="4192100"/>
            <a:ext cx="580902" cy="3279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errors be handled?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Try/Catch “Rules”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catch an exception: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b="1" dirty="0" smtClean="0"/>
              <a:t>must</a:t>
            </a:r>
            <a:r>
              <a:rPr lang="en-US" dirty="0" smtClean="0"/>
              <a:t> be thrown inside a </a:t>
            </a:r>
            <a:r>
              <a:rPr lang="en-US" i="1" dirty="0" smtClean="0"/>
              <a:t>try block</a:t>
            </a:r>
          </a:p>
          <a:p>
            <a:pPr lvl="1"/>
            <a:r>
              <a:rPr lang="en-US" dirty="0" smtClean="0"/>
              <a:t>Exceptions occurring outside a </a:t>
            </a:r>
            <a:r>
              <a:rPr lang="en-US" i="1" dirty="0" smtClean="0"/>
              <a:t>try</a:t>
            </a:r>
            <a:r>
              <a:rPr lang="en-US" dirty="0" smtClean="0"/>
              <a:t> cannot be caught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Once the exception occurs:</a:t>
            </a:r>
          </a:p>
          <a:p>
            <a:pPr lvl="1"/>
            <a:r>
              <a:rPr lang="en-US" dirty="0" smtClean="0"/>
              <a:t>The rest of the code in the try is </a:t>
            </a:r>
            <a:r>
              <a:rPr lang="en-US" b="1" dirty="0" smtClean="0"/>
              <a:t>skipped</a:t>
            </a:r>
          </a:p>
          <a:p>
            <a:pPr lvl="1"/>
            <a:r>
              <a:rPr lang="en-US" dirty="0" smtClean="0"/>
              <a:t>The program immediately jumps to the catch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31273" y="4438996"/>
            <a:ext cx="7605156" cy="2253828"/>
          </a:xfrm>
          <a:prstGeom prst="roundRect">
            <a:avLst>
              <a:gd name="adj" fmla="val 6958"/>
            </a:avLst>
          </a:prstGeom>
          <a:solidFill>
            <a:srgbClr val="00B0F0">
              <a:alpha val="5098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1273" y="1600199"/>
            <a:ext cx="7605155" cy="2838797"/>
          </a:xfrm>
          <a:prstGeom prst="roundRect">
            <a:avLst>
              <a:gd name="adj" fmla="val 6958"/>
            </a:avLst>
          </a:prstGeom>
          <a:solidFill>
            <a:srgbClr val="FF0000">
              <a:alpha val="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600200"/>
            <a:ext cx="7865917" cy="487375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10;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0;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result = x / y;  </a:t>
            </a:r>
            <a:r>
              <a:rPr lang="en-US" sz="16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//Dividing by zero causes an error!</a:t>
            </a:r>
          </a:p>
          <a:p>
            <a:pPr marL="109728" indent="0">
              <a:buNone/>
            </a:pPr>
            <a:endParaRPr lang="en-US" sz="1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(“This will NOT show up!”);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atch (Exception ex)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will write the exception’s actual message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to the user</a:t>
            </a: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ex.Message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229886" y="3189951"/>
            <a:ext cx="3403969" cy="2853095"/>
            <a:chOff x="5266943" y="2840737"/>
            <a:chExt cx="3403969" cy="285309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8635042" y="2840737"/>
              <a:ext cx="19540" cy="285309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266943" y="5693832"/>
              <a:ext cx="33821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8203474" y="2840737"/>
              <a:ext cx="467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0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Remember that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r>
              <a:rPr lang="en-US" dirty="0" smtClean="0"/>
              <a:t>’s act like boundaries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Variables declared in the try block cease to exist outside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will NOT be available in the 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Issue -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984248"/>
            <a:ext cx="7889832" cy="40424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x / y;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catch(Exception e)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result = -1;  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</a:t>
            </a:r>
            <a:r>
              <a:rPr lang="en-US" sz="20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Variable ‘result’ does NOT exist here!</a:t>
            </a:r>
            <a:endParaRPr lang="en-US" sz="2000" dirty="0">
              <a:solidFill>
                <a:srgbClr val="00763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2231" y="2644648"/>
            <a:ext cx="38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May give a divide-by-zero error</a:t>
            </a:r>
            <a:endParaRPr lang="en-US" dirty="0">
              <a:latin typeface="Ink Free" panose="03080402000500000000" pitchFamily="66" charset="0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376059" y="2829314"/>
            <a:ext cx="936172" cy="1846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8781" y="3866466"/>
            <a:ext cx="265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Set a default result value if things go wrong</a:t>
            </a:r>
            <a:endParaRPr lang="en-US" dirty="0">
              <a:latin typeface="Ink Free" panose="03080402000500000000" pitchFamily="66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460970" y="4189632"/>
            <a:ext cx="2637811" cy="4546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Scope Issue -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984248"/>
            <a:ext cx="7273636" cy="436459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 result = 0;</a:t>
            </a:r>
          </a:p>
          <a:p>
            <a:pPr marL="109728" indent="0">
              <a:buNone/>
            </a:pPr>
            <a:endParaRPr lang="en-US" sz="20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x / y;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catch(Exception e)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result = -1;  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815" y="1768961"/>
            <a:ext cx="315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Define variable outside of the blocks</a:t>
            </a:r>
            <a:endParaRPr lang="en-US" dirty="0">
              <a:latin typeface="Ink Free" panose="03080402000500000000" pitchFamily="66" charset="0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3460971" y="2092127"/>
            <a:ext cx="1690844" cy="727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1816" y="3430200"/>
            <a:ext cx="28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Don’t re-define variable </a:t>
            </a:r>
            <a:endParaRPr lang="en-US" dirty="0">
              <a:latin typeface="Ink Free" panose="03080402000500000000" pitchFamily="66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955378" y="3614866"/>
            <a:ext cx="1196438" cy="2143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51815" y="4926339"/>
            <a:ext cx="265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Set default value if there’s an error</a:t>
            </a:r>
            <a:endParaRPr lang="en-US" dirty="0">
              <a:latin typeface="Ink Free" panose="03080402000500000000" pitchFamily="66" charset="0"/>
            </a:endParaRP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3460971" y="5249505"/>
            <a:ext cx="1690844" cy="2528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Multiple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different exception classes</a:t>
            </a:r>
          </a:p>
          <a:p>
            <a:pPr lvl="1"/>
            <a:r>
              <a:rPr lang="en-US" dirty="0" smtClean="0"/>
              <a:t>Ranging from general to specific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DivideByZeroException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All exception classes inherit from “Exception”</a:t>
            </a:r>
          </a:p>
          <a:p>
            <a:pPr lvl="1"/>
            <a:r>
              <a:rPr lang="en-US" dirty="0" smtClean="0"/>
              <a:t>Base class for all exceptions</a:t>
            </a:r>
          </a:p>
          <a:p>
            <a:pPr lvl="1"/>
            <a:endParaRPr lang="en-US" dirty="0"/>
          </a:p>
          <a:p>
            <a:r>
              <a:rPr lang="en-US" dirty="0" smtClean="0"/>
              <a:t>We can catch any type of exception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different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330500"/>
              </p:ext>
            </p:extLst>
          </p:nvPr>
        </p:nvGraphicFramePr>
        <p:xfrm>
          <a:off x="1161460" y="1478070"/>
          <a:ext cx="7460673" cy="320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hierarchy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8700" y="5169370"/>
            <a:ext cx="7726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The exceptions we’re working with will come from the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SystemException</a:t>
            </a:r>
            <a:r>
              <a:rPr lang="en-US" sz="2000" dirty="0" smtClean="0">
                <a:solidFill>
                  <a:schemeClr val="tx2"/>
                </a:solidFill>
              </a:rPr>
              <a:t> “branch” (yellow),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not the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ApplicationException</a:t>
            </a:r>
            <a:r>
              <a:rPr lang="en-US" sz="2000" dirty="0" smtClean="0">
                <a:solidFill>
                  <a:schemeClr val="tx2"/>
                </a:solidFill>
              </a:rPr>
              <a:t> branch (orange). 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What if a method can throw multiple exceptions?</a:t>
            </a:r>
          </a:p>
          <a:p>
            <a:r>
              <a:rPr lang="en-US" dirty="0" smtClean="0"/>
              <a:t>A: They will all be caught by the single catch, regardless of exception type.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Q: What if we want to handle them differently?</a:t>
            </a:r>
            <a:endParaRPr lang="en-US" dirty="0"/>
          </a:p>
          <a:p>
            <a:r>
              <a:rPr lang="en-US" dirty="0" smtClean="0"/>
              <a:t>A: </a:t>
            </a:r>
            <a:r>
              <a:rPr lang="en-US" dirty="0"/>
              <a:t>Use multiple catch blocks and specify a different exception type in each block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632031"/>
            <a:ext cx="7726194" cy="5021688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Code that could throw multiple exceptions</a:t>
            </a:r>
            <a:endParaRPr lang="en-US" sz="1800" dirty="0">
              <a:solidFill>
                <a:srgbClr val="00763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IndexOutOfRangeException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only index out of range exceptions here</a:t>
            </a:r>
            <a:endParaRPr lang="en-US" sz="1800" dirty="0">
              <a:solidFill>
                <a:srgbClr val="00763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SomeOtherException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a different kind of exception here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8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Obviously </a:t>
            </a:r>
            <a:r>
              <a:rPr lang="en-US" sz="1800" dirty="0" err="1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SomeOtherException</a:t>
            </a:r>
            <a:r>
              <a:rPr lang="en-US" sz="18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a valid C# 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  exception that exists. </a:t>
            </a:r>
            <a:r>
              <a:rPr lang="en-US" sz="18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rgbClr val="00763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exceptions -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major types of errors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A problem with the code itself</a:t>
            </a:r>
          </a:p>
          <a:p>
            <a:pPr lvl="1"/>
            <a:r>
              <a:rPr lang="en-US" dirty="0"/>
              <a:t>Prevents your program from compiling/running</a:t>
            </a:r>
          </a:p>
          <a:p>
            <a:pPr lvl="1"/>
            <a:endParaRPr lang="en-US" dirty="0"/>
          </a:p>
          <a:p>
            <a:r>
              <a:rPr lang="en-US" dirty="0"/>
              <a:t>Run-Time</a:t>
            </a:r>
          </a:p>
          <a:p>
            <a:pPr lvl="1"/>
            <a:r>
              <a:rPr lang="en-US" dirty="0"/>
              <a:t>A problem that occurs as the program is running</a:t>
            </a:r>
          </a:p>
          <a:p>
            <a:pPr lvl="1"/>
            <a:r>
              <a:rPr lang="en-US" dirty="0"/>
              <a:t>Usually “crashes” your program</a:t>
            </a:r>
          </a:p>
          <a:p>
            <a:pPr lvl="1"/>
            <a:endParaRPr lang="en-US" dirty="0"/>
          </a:p>
          <a:p>
            <a:r>
              <a:rPr lang="en-US" dirty="0"/>
              <a:t>Logic</a:t>
            </a:r>
          </a:p>
          <a:p>
            <a:pPr lvl="1"/>
            <a:r>
              <a:rPr lang="en-US" dirty="0"/>
              <a:t>Program runs but produces unexpected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in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539103" cy="1485900"/>
          </a:xfrm>
        </p:spPr>
        <p:txBody>
          <a:bodyPr/>
          <a:lstStyle/>
          <a:p>
            <a:r>
              <a:rPr lang="en-US" dirty="0" smtClean="0"/>
              <a:t>Are these equivalent? (Exception order)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082778" y="1475357"/>
            <a:ext cx="3332988" cy="322190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catch(Exception e)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ArgumentException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0689" y="1475356"/>
            <a:ext cx="3938667" cy="32219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ArgumentException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catch(Exception e)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2778" y="4829798"/>
            <a:ext cx="78065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No.  In fact, the left one won’t even </a:t>
            </a:r>
            <a:r>
              <a:rPr lang="en-US" dirty="0" smtClean="0">
                <a:solidFill>
                  <a:schemeClr val="tx2"/>
                </a:solidFill>
              </a:rPr>
              <a:t>compile!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Exceptions </a:t>
            </a:r>
            <a:r>
              <a:rPr lang="en-US" dirty="0">
                <a:solidFill>
                  <a:schemeClr val="tx2"/>
                </a:solidFill>
              </a:rPr>
              <a:t>must be caught in a particular </a:t>
            </a:r>
            <a:r>
              <a:rPr lang="en-US" dirty="0" smtClean="0">
                <a:solidFill>
                  <a:schemeClr val="tx2"/>
                </a:solidFill>
              </a:rPr>
              <a:t>order: Most-specific </a:t>
            </a:r>
            <a:r>
              <a:rPr lang="en-US" dirty="0">
                <a:solidFill>
                  <a:schemeClr val="tx2"/>
                </a:solidFill>
              </a:rPr>
              <a:t>to most-general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If the most general exception comes first: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first catch block will capture all exceptions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C# considers that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21612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must be caught in a particular order</a:t>
            </a:r>
          </a:p>
          <a:p>
            <a:endParaRPr lang="en-US" dirty="0"/>
          </a:p>
          <a:p>
            <a:r>
              <a:rPr lang="en-US" dirty="0" smtClean="0"/>
              <a:t>Most-specific to most-general</a:t>
            </a:r>
          </a:p>
          <a:p>
            <a:endParaRPr lang="en-US" dirty="0"/>
          </a:p>
          <a:p>
            <a:r>
              <a:rPr lang="en-US" dirty="0" smtClean="0"/>
              <a:t>If the most general exception comes first</a:t>
            </a:r>
          </a:p>
          <a:p>
            <a:pPr lvl="1"/>
            <a:r>
              <a:rPr lang="en-US" dirty="0" smtClean="0"/>
              <a:t>The first catch block will capture all exceptions</a:t>
            </a:r>
          </a:p>
          <a:p>
            <a:pPr lvl="1"/>
            <a:r>
              <a:rPr lang="en-US" dirty="0" smtClean="0"/>
              <a:t>C# considers that a syntax 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to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Thing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1436" y="2285998"/>
            <a:ext cx="7616536" cy="4187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Remember: </a:t>
            </a:r>
            <a:r>
              <a:rPr lang="en-US" b="1" dirty="0" smtClean="0"/>
              <a:t>Preventing</a:t>
            </a:r>
            <a:r>
              <a:rPr lang="en-US" dirty="0" smtClean="0"/>
              <a:t> exceptions is FAR better than catching exceptions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simple if statement is </a:t>
            </a:r>
            <a:r>
              <a:rPr lang="en-US" b="1" dirty="0" smtClean="0"/>
              <a:t>much</a:t>
            </a:r>
            <a:r>
              <a:rPr lang="en-US" dirty="0" smtClean="0"/>
              <a:t> faster than:</a:t>
            </a:r>
          </a:p>
          <a:p>
            <a:pPr lvl="1"/>
            <a:r>
              <a:rPr lang="en-US" dirty="0" smtClean="0"/>
              <a:t>C# detecting an error</a:t>
            </a:r>
          </a:p>
          <a:p>
            <a:pPr lvl="1"/>
            <a:r>
              <a:rPr lang="en-US" dirty="0" smtClean="0"/>
              <a:t>And generating an object</a:t>
            </a:r>
          </a:p>
          <a:p>
            <a:pPr lvl="1"/>
            <a:r>
              <a:rPr lang="en-US" dirty="0" smtClean="0"/>
              <a:t>And throwing the exception</a:t>
            </a:r>
          </a:p>
          <a:p>
            <a:pPr lvl="1"/>
            <a:r>
              <a:rPr lang="en-US" dirty="0" smtClean="0"/>
              <a:t>And catching it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Use try/catch where necessary</a:t>
            </a:r>
          </a:p>
          <a:p>
            <a:pPr lvl="1"/>
            <a:r>
              <a:rPr lang="en-US" dirty="0" smtClean="0"/>
              <a:t>It’s not a replacement for basic error checking!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So... When should you catch exceptions?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1436" y="2285998"/>
            <a:ext cx="7616536" cy="50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you cannot prevent them from happening!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1436" y="3004458"/>
            <a:ext cx="36916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You CAN prevent: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Index out of range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Bad user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Calling the wrong method on the wrong object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Incompatible type casting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Calling a method or accessing a property on a null reference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3321" y="3004458"/>
            <a:ext cx="32355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You CANNOT prevent: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Invalid file access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Your Own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throw an exception too?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the power to make Exceptions happen!</a:t>
            </a:r>
          </a:p>
          <a:p>
            <a:endParaRPr lang="en-US" dirty="0"/>
          </a:p>
          <a:p>
            <a:r>
              <a:rPr lang="en-US" dirty="0" smtClean="0"/>
              <a:t>Imagine you are writing a List </a:t>
            </a:r>
            <a:r>
              <a:rPr lang="en-US" dirty="0" smtClean="0"/>
              <a:t>class…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someone wants to retrieve index 24 in a list with a count of 2...</a:t>
            </a:r>
          </a:p>
          <a:p>
            <a:endParaRPr lang="en-US" dirty="0"/>
          </a:p>
          <a:p>
            <a:r>
              <a:rPr lang="en-US" dirty="0" smtClean="0"/>
              <a:t>What would your code do? </a:t>
            </a:r>
          </a:p>
          <a:p>
            <a:pPr lvl="1"/>
            <a:r>
              <a:rPr lang="en-US" dirty="0" smtClean="0"/>
              <a:t>Allow the crash to happen?  No – that’s a bad interface.</a:t>
            </a:r>
          </a:p>
          <a:p>
            <a:pPr lvl="1"/>
            <a:r>
              <a:rPr lang="en-US" dirty="0" smtClean="0"/>
              <a:t>Return a default value (0 for </a:t>
            </a:r>
            <a:r>
              <a:rPr lang="en-US" dirty="0" err="1" smtClean="0"/>
              <a:t>ints</a:t>
            </a:r>
            <a:r>
              <a:rPr lang="en-US" dirty="0" smtClean="0"/>
              <a:t>, false for bools, etc.) so that the user thinks that 0 is at index 24?  No – that’s misleading. </a:t>
            </a:r>
          </a:p>
          <a:p>
            <a:pPr lvl="1"/>
            <a:endParaRPr lang="en-US" dirty="0"/>
          </a:p>
          <a:p>
            <a:r>
              <a:rPr lang="en-US" dirty="0" smtClean="0"/>
              <a:t>Just like the built-in C# list class does, we can force the program to throw an exception!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throw your own exceptions when…</a:t>
            </a:r>
            <a:endParaRPr lang="en-US" dirty="0"/>
          </a:p>
          <a:p>
            <a:r>
              <a:rPr lang="en-US" b="1" dirty="0" smtClean="0"/>
              <a:t>When your code can’t actually complete the specified task!</a:t>
            </a:r>
          </a:p>
          <a:p>
            <a:endParaRPr lang="en-US" dirty="0"/>
          </a:p>
          <a:p>
            <a:r>
              <a:rPr lang="en-US" dirty="0" smtClean="0"/>
              <a:t>For instance:</a:t>
            </a:r>
          </a:p>
          <a:p>
            <a:pPr lvl="1"/>
            <a:r>
              <a:rPr lang="en-US" dirty="0" smtClean="0"/>
              <a:t>Your method accepts the name of a player to return, but that player doesn’t exist.  You can’t actually return a player – so throw an Exception!</a:t>
            </a:r>
          </a:p>
          <a:p>
            <a:pPr lvl="1"/>
            <a:endParaRPr lang="en-US" dirty="0"/>
          </a:p>
          <a:p>
            <a:r>
              <a:rPr lang="en-US" dirty="0" smtClean="0"/>
              <a:t>Why not just return null?</a:t>
            </a:r>
          </a:p>
          <a:p>
            <a:pPr lvl="1"/>
            <a:r>
              <a:rPr lang="en-US" dirty="0" smtClean="0"/>
              <a:t>Null means there is no pointer, but</a:t>
            </a:r>
          </a:p>
          <a:p>
            <a:pPr lvl="1"/>
            <a:r>
              <a:rPr lang="en-US" dirty="0" smtClean="0"/>
              <a:t>The exception explicitly means “I cannot do what you want me to”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an exception really represent?</a:t>
            </a:r>
            <a:endParaRPr lang="en-US" dirty="0"/>
          </a:p>
          <a:p>
            <a:r>
              <a:rPr lang="en-US" dirty="0" smtClean="0"/>
              <a:t>Something going wrong</a:t>
            </a:r>
          </a:p>
          <a:p>
            <a:r>
              <a:rPr lang="en-US" i="1" dirty="0" smtClean="0"/>
              <a:t>So wrong </a:t>
            </a:r>
            <a:r>
              <a:rPr lang="en-US" dirty="0" smtClean="0"/>
              <a:t>that the current method can’t operate</a:t>
            </a:r>
          </a:p>
          <a:p>
            <a:pPr lvl="1"/>
            <a:endParaRPr lang="en-US" dirty="0"/>
          </a:p>
          <a:p>
            <a:r>
              <a:rPr lang="en-US" b="1" dirty="0" smtClean="0"/>
              <a:t>Exceptions are a way to notify a </a:t>
            </a:r>
            <a:r>
              <a:rPr lang="en-US" b="1" i="1" dirty="0" smtClean="0"/>
              <a:t>different</a:t>
            </a:r>
            <a:r>
              <a:rPr lang="en-US" b="1" dirty="0" smtClean="0"/>
              <a:t> part of your code (another method or class) when errors occur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2285999"/>
            <a:ext cx="7872232" cy="4367719"/>
          </a:xfrm>
        </p:spPr>
        <p:txBody>
          <a:bodyPr>
            <a:normAutofit/>
          </a:bodyPr>
          <a:lstStyle/>
          <a:p>
            <a:r>
              <a:rPr lang="en-US" dirty="0" smtClean="0"/>
              <a:t>C# has a </a:t>
            </a:r>
            <a:r>
              <a:rPr lang="en-US" i="1" dirty="0" smtClean="0"/>
              <a:t>throw</a:t>
            </a:r>
            <a:r>
              <a:rPr lang="en-US" dirty="0" smtClean="0"/>
              <a:t> keyword</a:t>
            </a:r>
            <a:endParaRPr lang="en-US" dirty="0"/>
          </a:p>
          <a:p>
            <a:r>
              <a:rPr lang="en-US" dirty="0" smtClean="0"/>
              <a:t>Your job is to:  Create an exception object, then throw it yourself</a:t>
            </a:r>
          </a:p>
          <a:p>
            <a:r>
              <a:rPr lang="en-US" dirty="0" smtClean="0"/>
              <a:t>The current method will immediately end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ex = new Exception(“Error message”);</a:t>
            </a:r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ex;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One line version: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hrow new Exception(“Error message”);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Throwing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o</a:t>
            </a:r>
            <a:r>
              <a:rPr lang="en-US" dirty="0" smtClean="0"/>
              <a:t>wn </a:t>
            </a:r>
            <a:r>
              <a:rPr lang="en-US" dirty="0"/>
              <a:t>e</a:t>
            </a:r>
            <a:r>
              <a:rPr lang="en-US" dirty="0" smtClean="0"/>
              <a:t>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Syntax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Syntax errors:</a:t>
            </a:r>
            <a:endParaRPr lang="en-US" dirty="0"/>
          </a:p>
          <a:p>
            <a:pPr lvl="1"/>
            <a:r>
              <a:rPr lang="en-US" dirty="0"/>
              <a:t>A problem with the code itself</a:t>
            </a:r>
          </a:p>
          <a:p>
            <a:pPr lvl="1"/>
            <a:r>
              <a:rPr lang="en-US" dirty="0"/>
              <a:t>Prevents your program from </a:t>
            </a:r>
            <a:r>
              <a:rPr lang="en-US" dirty="0" smtClean="0"/>
              <a:t>compiling/running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What does </a:t>
            </a:r>
            <a:r>
              <a:rPr lang="en-US" b="1" i="1" dirty="0" smtClean="0"/>
              <a:t>Visual Studio </a:t>
            </a:r>
            <a:r>
              <a:rPr lang="en-US" dirty="0" smtClean="0"/>
              <a:t>do?  </a:t>
            </a:r>
          </a:p>
          <a:p>
            <a:pPr lvl="1"/>
            <a:r>
              <a:rPr lang="en-US" dirty="0" smtClean="0"/>
              <a:t>Visual Studio helps with syntax errors</a:t>
            </a:r>
            <a:endParaRPr lang="en-US" dirty="0"/>
          </a:p>
          <a:p>
            <a:pPr lvl="1"/>
            <a:r>
              <a:rPr lang="en-US" dirty="0" smtClean="0"/>
              <a:t>Gives us useful error messages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Intellisense</a:t>
            </a:r>
            <a:r>
              <a:rPr lang="en-US" dirty="0" smtClean="0"/>
              <a:t>  (red squiggly lines)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What do </a:t>
            </a:r>
            <a:r>
              <a:rPr lang="en-US" b="1" i="1" dirty="0" smtClean="0"/>
              <a:t>WE</a:t>
            </a:r>
            <a:r>
              <a:rPr lang="en-US" dirty="0" smtClean="0"/>
              <a:t> need to do?</a:t>
            </a:r>
          </a:p>
          <a:p>
            <a:pPr lvl="1"/>
            <a:r>
              <a:rPr lang="en-US" dirty="0" smtClean="0"/>
              <a:t>Correct spelling</a:t>
            </a:r>
          </a:p>
          <a:p>
            <a:pPr lvl="1"/>
            <a:r>
              <a:rPr lang="en-US" dirty="0" smtClean="0"/>
              <a:t>Check for re-declaration of variables</a:t>
            </a:r>
          </a:p>
          <a:p>
            <a:pPr lvl="1"/>
            <a:r>
              <a:rPr lang="en-US" dirty="0" smtClean="0"/>
              <a:t>Call methods that exist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Unnamed_2\AppData\Local\Microsoft\Windows\Temporary Internet Files\Content.IE5\IFD78W1N\error_triangl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14" y="206829"/>
            <a:ext cx="1180230" cy="118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590805"/>
            <a:ext cx="7726194" cy="5062913"/>
          </a:xfrm>
        </p:spPr>
        <p:txBody>
          <a:bodyPr>
            <a:noAutofit/>
          </a:bodyPr>
          <a:lstStyle/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Asks for the name of a Player, then returns the Player object with a matching Name property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Player 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GetPlayerByName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name)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(Player 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currentPlayer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playerList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if(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currentPlayer.Name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 )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currentPlayer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If we got here, the player doesn’t exist!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can’t actually carry out the task.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(Notice there is no return statement here)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throw new Exception(“Player not found!”);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-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example, there’s no return at the very end of the method</a:t>
            </a:r>
          </a:p>
          <a:p>
            <a:endParaRPr lang="en-US" dirty="0"/>
          </a:p>
          <a:p>
            <a:r>
              <a:rPr lang="en-US" dirty="0" smtClean="0"/>
              <a:t>Throws can be used IN PLACE of a return statement!  They BOTH immediately end the method. </a:t>
            </a:r>
          </a:p>
          <a:p>
            <a:endParaRPr lang="en-US" dirty="0"/>
          </a:p>
          <a:p>
            <a:r>
              <a:rPr lang="en-US" dirty="0" smtClean="0"/>
              <a:t>Throwing is a valid way to end a method, even if the method requires a return value</a:t>
            </a:r>
          </a:p>
          <a:p>
            <a:pPr lvl="1"/>
            <a:r>
              <a:rPr lang="en-US" dirty="0" smtClean="0"/>
              <a:t>It immediately ends the method</a:t>
            </a:r>
          </a:p>
          <a:p>
            <a:pPr lvl="1"/>
            <a:r>
              <a:rPr lang="en-US" dirty="0" smtClean="0"/>
              <a:t>The rest of the code will not run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vs.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720501"/>
            <a:ext cx="7726194" cy="3838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INSIDE THE SAME METHOD WHERE YOU THROW THEM</a:t>
            </a:r>
            <a:r>
              <a:rPr lang="en-US" sz="2200" dirty="0" smtClean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catch my throws?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2455103"/>
            <a:ext cx="80025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MethodThatCouldThrowAnException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(bool problem)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928"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problem == true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throw new Exception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catch(Exception e) </a:t>
            </a: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(“There was a problem!”);</a:t>
            </a:r>
          </a:p>
          <a:p>
            <a:pPr marL="566928"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8700" y="2292265"/>
            <a:ext cx="7601733" cy="4296425"/>
          </a:xfrm>
          <a:prstGeom prst="roundRect">
            <a:avLst>
              <a:gd name="adj" fmla="val 5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hael Scott Noo Mem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6"/>
          <a:stretch/>
        </p:blipFill>
        <p:spPr bwMode="auto">
          <a:xfrm>
            <a:off x="6415697" y="3109050"/>
            <a:ext cx="1792533" cy="202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catch my throws?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3294347"/>
            <a:ext cx="80025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MethodThatCouldThrowAnException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(bool problem)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problem == true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throw new Exception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8700" y="3181611"/>
            <a:ext cx="7601733" cy="2495708"/>
          </a:xfrm>
          <a:prstGeom prst="roundRect">
            <a:avLst>
              <a:gd name="adj" fmla="val 5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8700" y="2286000"/>
            <a:ext cx="7726194" cy="734884"/>
          </a:xfrm>
        </p:spPr>
        <p:txBody>
          <a:bodyPr/>
          <a:lstStyle/>
          <a:p>
            <a:r>
              <a:rPr lang="en-US" dirty="0" smtClean="0"/>
              <a:t>Do this instead: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34001" y="5759863"/>
            <a:ext cx="406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Catch this OUTSIDE of this method! </a:t>
            </a:r>
          </a:p>
          <a:p>
            <a:r>
              <a:rPr lang="en-US" dirty="0" smtClean="0">
                <a:latin typeface="Ink Free" panose="03080402000500000000" pitchFamily="66" charset="0"/>
              </a:rPr>
              <a:t>Catch it wherever you are calling </a:t>
            </a:r>
            <a:r>
              <a:rPr lang="en-US" dirty="0" err="1" smtClean="0">
                <a:latin typeface="Ink Free" panose="03080402000500000000" pitchFamily="66" charset="0"/>
              </a:rPr>
              <a:t>MethodThatCouldThrowAnException</a:t>
            </a:r>
            <a:r>
              <a:rPr lang="en-US" dirty="0" smtClean="0">
                <a:latin typeface="Ink Free" panose="03080402000500000000" pitchFamily="66" charset="0"/>
              </a:rPr>
              <a:t>()!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1960711"/>
            <a:ext cx="7726194" cy="734602"/>
          </a:xfrm>
        </p:spPr>
        <p:txBody>
          <a:bodyPr>
            <a:normAutofit/>
          </a:bodyPr>
          <a:lstStyle/>
          <a:p>
            <a:r>
              <a:rPr lang="en-US" dirty="0" smtClean="0"/>
              <a:t>Catch the exception wherever you are CALLING the method that throws the exception!</a:t>
            </a:r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catch my throws?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3144033"/>
            <a:ext cx="80025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static void Main(string[]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72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928"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MethodThatCouldThrowAnException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928"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catch(Exception e) </a:t>
            </a: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66928"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(“There was a problem!”);</a:t>
            </a:r>
          </a:p>
          <a:p>
            <a:pPr marL="566928"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904694" y="3715797"/>
            <a:ext cx="1725739" cy="129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>
                <a:latin typeface="Ink Free" panose="03080402000500000000" pitchFamily="66" charset="0"/>
              </a:rPr>
              <a:t>YES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r>
              <a:rPr lang="en-US" dirty="0" smtClean="0">
                <a:latin typeface="Ink Free" panose="03080402000500000000" pitchFamily="66" charset="0"/>
              </a:rPr>
              <a:t> </a:t>
            </a:r>
            <a:r>
              <a:rPr lang="en-US" dirty="0" err="1" smtClean="0">
                <a:latin typeface="Ink Free" panose="03080402000500000000" pitchFamily="66" charset="0"/>
              </a:rPr>
              <a:t>YES</a:t>
            </a:r>
            <a:endParaRPr lang="en-US" dirty="0" smtClean="0">
              <a:latin typeface="Ink Free" panose="03080402000500000000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8700" y="2981195"/>
            <a:ext cx="7601733" cy="3419603"/>
          </a:xfrm>
          <a:prstGeom prst="roundRect">
            <a:avLst>
              <a:gd name="adj" fmla="val 5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throwing an exception…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Generally means the method CAN’T go on</a:t>
            </a:r>
          </a:p>
          <a:p>
            <a:pPr lvl="1"/>
            <a:r>
              <a:rPr lang="en-US" dirty="0" smtClean="0"/>
              <a:t>Things have gone wrong!  </a:t>
            </a:r>
            <a:r>
              <a:rPr lang="en-US" dirty="0" smtClean="0"/>
              <a:t>Abort mission!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the method CAN go on…</a:t>
            </a:r>
          </a:p>
          <a:p>
            <a:pPr lvl="1"/>
            <a:r>
              <a:rPr lang="en-US" dirty="0" smtClean="0"/>
              <a:t>It’s not an </a:t>
            </a:r>
            <a:r>
              <a:rPr lang="en-US" i="1" dirty="0" smtClean="0"/>
              <a:t>exceptional circumstance</a:t>
            </a:r>
          </a:p>
          <a:p>
            <a:pPr lvl="1"/>
            <a:r>
              <a:rPr lang="en-US" dirty="0" smtClean="0"/>
              <a:t>Don’t throw an exception!</a:t>
            </a:r>
          </a:p>
          <a:p>
            <a:pPr lvl="1"/>
            <a:r>
              <a:rPr lang="en-US" dirty="0" smtClean="0"/>
              <a:t>Use other error handling techniques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where should I catch?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 comes with many exception classes</a:t>
            </a:r>
          </a:p>
          <a:p>
            <a:pPr lvl="1"/>
            <a:r>
              <a:rPr lang="en-US" dirty="0" err="1" smtClean="0"/>
              <a:t>IndexOutOfRangeException</a:t>
            </a:r>
            <a:endParaRPr lang="en-US" dirty="0" smtClean="0"/>
          </a:p>
          <a:p>
            <a:pPr lvl="1"/>
            <a:r>
              <a:rPr lang="en-US" dirty="0" err="1" smtClean="0"/>
              <a:t>DivideByZeroException</a:t>
            </a:r>
            <a:endParaRPr lang="en-US" dirty="0" smtClean="0"/>
          </a:p>
          <a:p>
            <a:pPr lvl="1"/>
            <a:r>
              <a:rPr lang="en-US" dirty="0" err="1" smtClean="0"/>
              <a:t>NullReferenceException</a:t>
            </a:r>
            <a:endParaRPr lang="en-US" dirty="0" smtClean="0"/>
          </a:p>
          <a:p>
            <a:pPr lvl="1"/>
            <a:r>
              <a:rPr lang="en-US" dirty="0" err="1" smtClean="0"/>
              <a:t>FormatException</a:t>
            </a:r>
            <a:endParaRPr lang="en-US" dirty="0" smtClean="0"/>
          </a:p>
          <a:p>
            <a:pPr lvl="1"/>
            <a:r>
              <a:rPr lang="en-US" dirty="0" smtClean="0"/>
              <a:t>And more</a:t>
            </a:r>
          </a:p>
          <a:p>
            <a:endParaRPr lang="en-US" dirty="0"/>
          </a:p>
          <a:p>
            <a:r>
              <a:rPr lang="en-US" dirty="0" smtClean="0"/>
              <a:t>Most are used by C# for specific errors</a:t>
            </a:r>
          </a:p>
          <a:p>
            <a:pPr lvl="1"/>
            <a:r>
              <a:rPr lang="en-US" dirty="0" smtClean="0"/>
              <a:t>They inherit from </a:t>
            </a:r>
            <a:r>
              <a:rPr lang="en-US" dirty="0" err="1" smtClean="0"/>
              <a:t>SystemException</a:t>
            </a:r>
            <a:r>
              <a:rPr lang="en-US" dirty="0" smtClean="0"/>
              <a:t>, which inherits from Exception</a:t>
            </a:r>
          </a:p>
          <a:p>
            <a:pPr lvl="1"/>
            <a:endParaRPr lang="en-US" dirty="0"/>
          </a:p>
          <a:p>
            <a:r>
              <a:rPr lang="en-US" dirty="0" smtClean="0"/>
              <a:t>They might not make sense for all errors</a:t>
            </a:r>
          </a:p>
          <a:p>
            <a:pPr lvl="1"/>
            <a:r>
              <a:rPr lang="en-US" dirty="0" smtClean="0"/>
              <a:t>Especially for errors in your own methods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time...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Should I Catch?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516952"/>
            <a:ext cx="3332988" cy="823912"/>
          </a:xfrm>
        </p:spPr>
        <p:txBody>
          <a:bodyPr/>
          <a:lstStyle/>
          <a:p>
            <a:r>
              <a:rPr lang="en-US" dirty="0" smtClean="0"/>
              <a:t>Try/Catch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93761" y="1514147"/>
            <a:ext cx="3332988" cy="823912"/>
          </a:xfrm>
        </p:spPr>
        <p:txBody>
          <a:bodyPr/>
          <a:lstStyle/>
          <a:p>
            <a:r>
              <a:rPr lang="en-US" dirty="0" smtClean="0"/>
              <a:t>Throw here, don’t catch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028700" y="2523281"/>
            <a:ext cx="3332988" cy="383121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void Main(...)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(-2);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catch here!</a:t>
            </a:r>
            <a:endParaRPr lang="en-US" sz="1600" dirty="0">
              <a:solidFill>
                <a:srgbClr val="00763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2523282"/>
            <a:ext cx="3532609" cy="383121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value)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Check for invalid</a:t>
            </a:r>
          </a:p>
          <a:p>
            <a:pPr marL="109728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parameter data</a:t>
            </a:r>
          </a:p>
          <a:p>
            <a:pPr marL="109728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if( value &lt; 0 )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09728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Data is valid - do</a:t>
            </a:r>
          </a:p>
          <a:p>
            <a:pPr marL="109728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something useful</a:t>
            </a:r>
          </a:p>
          <a:p>
            <a:pPr marL="109728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63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here.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5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Run-Time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Run-Time errors:</a:t>
            </a:r>
            <a:endParaRPr lang="en-US" dirty="0"/>
          </a:p>
          <a:p>
            <a:pPr lvl="1"/>
            <a:r>
              <a:rPr lang="en-US" dirty="0"/>
              <a:t>A problem that occurs as the program is running</a:t>
            </a:r>
          </a:p>
          <a:p>
            <a:pPr lvl="1"/>
            <a:r>
              <a:rPr lang="en-US" dirty="0"/>
              <a:t>Usually “crashes” your </a:t>
            </a:r>
            <a:r>
              <a:rPr lang="en-US" dirty="0" smtClean="0"/>
              <a:t>program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What does </a:t>
            </a:r>
            <a:r>
              <a:rPr lang="en-US" b="1" i="1" dirty="0"/>
              <a:t>Visual Studio </a:t>
            </a:r>
            <a:r>
              <a:rPr lang="en-US" dirty="0"/>
              <a:t>do?  </a:t>
            </a:r>
          </a:p>
          <a:p>
            <a:pPr lvl="1"/>
            <a:r>
              <a:rPr lang="en-US" dirty="0" smtClean="0"/>
              <a:t>Debugger system (breakpoints, stepping through, F5)</a:t>
            </a:r>
          </a:p>
          <a:p>
            <a:pPr lvl="1"/>
            <a:r>
              <a:rPr lang="en-US" dirty="0" smtClean="0"/>
              <a:t>Breakpoints and stepping through code help us to “see” the path our code takes</a:t>
            </a:r>
          </a:p>
          <a:p>
            <a:pPr lvl="1"/>
            <a:r>
              <a:rPr lang="en-US" dirty="0" smtClean="0"/>
              <a:t>Can help us to understand the point which a program crashes</a:t>
            </a:r>
            <a:endParaRPr lang="en-US" dirty="0"/>
          </a:p>
        </p:txBody>
      </p:sp>
      <p:pic>
        <p:nvPicPr>
          <p:cNvPr id="5" name="Picture 2" descr="C:\Users\Unnamed_2\AppData\Local\Microsoft\Windows\Temporary Internet Files\Content.IE5\IFD78W1N\error_triangl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14" y="206829"/>
            <a:ext cx="1180230" cy="118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Run-Time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do </a:t>
            </a:r>
            <a:r>
              <a:rPr lang="en-US" b="1" i="1" dirty="0" smtClean="0"/>
              <a:t>WE</a:t>
            </a:r>
            <a:r>
              <a:rPr lang="en-US" dirty="0" smtClean="0"/>
              <a:t> </a:t>
            </a:r>
            <a:r>
              <a:rPr lang="en-US" dirty="0"/>
              <a:t>need to do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Attempt to prevent the errors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variable values before use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TryParse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Use conditionals to allow certain code to occur if a value is ok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Force the user to re-enter invalid input</a:t>
            </a:r>
          </a:p>
          <a:p>
            <a:pPr lvl="1"/>
            <a:r>
              <a:rPr lang="en-US" dirty="0" smtClean="0"/>
              <a:t>If the error is related to user input</a:t>
            </a:r>
          </a:p>
          <a:p>
            <a:pPr lvl="1"/>
            <a:r>
              <a:rPr lang="en-US" dirty="0" smtClean="0"/>
              <a:t>“Enter a number between 0 – 10”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the program crash</a:t>
            </a:r>
          </a:p>
          <a:p>
            <a:pPr lvl="1"/>
            <a:r>
              <a:rPr lang="en-US" dirty="0" smtClean="0"/>
              <a:t>Probably not a great idea</a:t>
            </a:r>
            <a:endParaRPr lang="en-US" dirty="0"/>
          </a:p>
        </p:txBody>
      </p:sp>
      <p:pic>
        <p:nvPicPr>
          <p:cNvPr id="5" name="Picture 2" descr="C:\Users\Unnamed_2\AppData\Local\Microsoft\Windows\Temporary Internet Files\Content.IE5\IFD78W1N\error_triangl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14" y="206829"/>
            <a:ext cx="1180230" cy="118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Unavoidable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should </a:t>
            </a:r>
            <a:r>
              <a:rPr lang="en-US" b="1" dirty="0" smtClean="0"/>
              <a:t>prevent</a:t>
            </a:r>
            <a:r>
              <a:rPr lang="en-US" dirty="0" smtClean="0"/>
              <a:t> errors as much as possible!</a:t>
            </a:r>
          </a:p>
          <a:p>
            <a:pPr lvl="1"/>
            <a:r>
              <a:rPr lang="en-US" b="1" dirty="0" smtClean="0"/>
              <a:t>Do all the things!!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(). </a:t>
            </a:r>
          </a:p>
          <a:p>
            <a:pPr lvl="1"/>
            <a:r>
              <a:rPr lang="en-US" sz="1600" dirty="0" smtClean="0"/>
              <a:t>Check variable values. </a:t>
            </a:r>
          </a:p>
          <a:p>
            <a:pPr lvl="1"/>
            <a:r>
              <a:rPr lang="en-US" sz="1600" dirty="0" smtClean="0"/>
              <a:t>Use conditionals</a:t>
            </a:r>
            <a:r>
              <a:rPr lang="en-US" sz="1600" dirty="0"/>
              <a:t> </a:t>
            </a:r>
            <a:r>
              <a:rPr lang="en-US" sz="1600" dirty="0" smtClean="0"/>
              <a:t>to ensure valid data</a:t>
            </a:r>
          </a:p>
          <a:p>
            <a:pPr lvl="1"/>
            <a:r>
              <a:rPr lang="en-US" sz="1600" dirty="0"/>
              <a:t>Require user to re-enter data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Use Contains() to determine if data is inside list.</a:t>
            </a:r>
          </a:p>
          <a:p>
            <a:pPr lvl="1"/>
            <a:r>
              <a:rPr lang="en-US" sz="1600" dirty="0" smtClean="0"/>
              <a:t>Check for null values.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But…</a:t>
            </a:r>
          </a:p>
          <a:p>
            <a:pPr marL="0" indent="0">
              <a:buNone/>
            </a:pPr>
            <a:r>
              <a:rPr lang="en-US" dirty="0" smtClean="0"/>
              <a:t>Sometimes you just can’t prevent an error. </a:t>
            </a:r>
          </a:p>
          <a:p>
            <a:pPr lvl="1"/>
            <a:r>
              <a:rPr lang="en-US" dirty="0" smtClean="0"/>
              <a:t>Maybe you don’t know if the error will occur</a:t>
            </a:r>
          </a:p>
          <a:p>
            <a:pPr lvl="1"/>
            <a:r>
              <a:rPr lang="en-US" dirty="0" smtClean="0"/>
              <a:t>Maybe </a:t>
            </a:r>
            <a:r>
              <a:rPr lang="en-US" dirty="0"/>
              <a:t>t</a:t>
            </a:r>
            <a:r>
              <a:rPr lang="en-US" dirty="0" smtClean="0"/>
              <a:t>he error is out of your control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1028" name="Picture 4" descr="https://hacklibschool.files.wordpress.com/2014/12/all-the-th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221" y="2285999"/>
            <a:ext cx="2156887" cy="16208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754091" y="4835232"/>
            <a:ext cx="2169017" cy="1789043"/>
            <a:chOff x="7985694" y="5092965"/>
            <a:chExt cx="2169017" cy="1789043"/>
          </a:xfrm>
        </p:grpSpPr>
        <p:pic>
          <p:nvPicPr>
            <p:cNvPr id="1030" name="Picture 6" descr="http://4.bp.blogspot.com/_D_Z-D2tzi14/TBpoVLLDgCI/AAAAAAAADGc/iqux8px_V-s/s400/responsibility12(alternate)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1"/>
            <a:stretch/>
          </p:blipFill>
          <p:spPr bwMode="auto">
            <a:xfrm>
              <a:off x="7985694" y="5092965"/>
              <a:ext cx="2169017" cy="178904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985694" y="5092965"/>
              <a:ext cx="1869925" cy="516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4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C# run-time errors are </a:t>
            </a:r>
            <a:r>
              <a:rPr lang="en-US" b="1" dirty="0" smtClean="0"/>
              <a:t>exceptions</a:t>
            </a:r>
          </a:p>
          <a:p>
            <a:pPr lvl="1"/>
            <a:r>
              <a:rPr lang="en-US" dirty="0" smtClean="0"/>
              <a:t>You’ve seen this before in your coding…</a:t>
            </a:r>
          </a:p>
          <a:p>
            <a:pPr lvl="1"/>
            <a:r>
              <a:rPr lang="en-US" dirty="0" err="1" smtClean="0"/>
              <a:t>NullPointer</a:t>
            </a:r>
            <a:r>
              <a:rPr lang="en-US" dirty="0" smtClean="0"/>
              <a:t> Exception</a:t>
            </a:r>
          </a:p>
          <a:p>
            <a:pPr lvl="1"/>
            <a:r>
              <a:rPr lang="en-US" dirty="0" err="1" smtClean="0"/>
              <a:t>KeyNotFound</a:t>
            </a:r>
            <a:r>
              <a:rPr lang="en-US" dirty="0" smtClean="0"/>
              <a:t> Exception</a:t>
            </a:r>
          </a:p>
          <a:p>
            <a:pPr lvl="1"/>
            <a:r>
              <a:rPr lang="en-US" dirty="0" err="1" smtClean="0"/>
              <a:t>IndexOutOfRange</a:t>
            </a:r>
            <a:r>
              <a:rPr lang="en-US" dirty="0" smtClean="0"/>
              <a:t> Exception</a:t>
            </a:r>
          </a:p>
          <a:p>
            <a:pPr lvl="1"/>
            <a:r>
              <a:rPr lang="en-US" dirty="0" err="1" smtClean="0"/>
              <a:t>InvalidOperation</a:t>
            </a:r>
            <a:r>
              <a:rPr lang="en-US" dirty="0" smtClean="0"/>
              <a:t> Exception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What does it actually </a:t>
            </a:r>
            <a:r>
              <a:rPr lang="en-US" i="1" dirty="0" smtClean="0"/>
              <a:t>mean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5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5">
  <a:themeElements>
    <a:clrScheme name="Custom 1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5B2D52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05" id="{FEE83511-5F3F-4DDC-8F57-C810308BA5D3}" vid="{A2A1EEDA-4B8A-4750-B3AA-F6C1E6CC9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105</Template>
  <TotalTime>2271</TotalTime>
  <Words>2020</Words>
  <Application>Microsoft Office PowerPoint</Application>
  <PresentationFormat>On-screen Show (4:3)</PresentationFormat>
  <Paragraphs>496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Consolas</vt:lpstr>
      <vt:lpstr>Franklin Gothic Book</vt:lpstr>
      <vt:lpstr>Ink Free</vt:lpstr>
      <vt:lpstr>KG Ten Thousand Reasons</vt:lpstr>
      <vt:lpstr>Wingdings</vt:lpstr>
      <vt:lpstr>105</vt:lpstr>
      <vt:lpstr>Exceptions &amp; Exception Handling</vt:lpstr>
      <vt:lpstr>How can errors be handled?</vt:lpstr>
      <vt:lpstr>Errors in Your Code</vt:lpstr>
      <vt:lpstr>Handling Syntax Errors</vt:lpstr>
      <vt:lpstr>Handling Run-Time Errors</vt:lpstr>
      <vt:lpstr>Handling Run-Time Errors</vt:lpstr>
      <vt:lpstr>Unavoidable Errors</vt:lpstr>
      <vt:lpstr>Exceptions</vt:lpstr>
      <vt:lpstr>Exceptions</vt:lpstr>
      <vt:lpstr>Exceptions</vt:lpstr>
      <vt:lpstr>How Exceptions Are Created</vt:lpstr>
      <vt:lpstr>Exception Objects</vt:lpstr>
      <vt:lpstr>Why?</vt:lpstr>
      <vt:lpstr>What kind of communication?</vt:lpstr>
      <vt:lpstr>Detecting exception communication</vt:lpstr>
      <vt:lpstr>Try and Catch</vt:lpstr>
      <vt:lpstr>Catching Exceptions</vt:lpstr>
      <vt:lpstr>Try/Catch Example</vt:lpstr>
      <vt:lpstr>Try/Catch – Deeper Look</vt:lpstr>
      <vt:lpstr>Try/Catch “Rules”</vt:lpstr>
      <vt:lpstr>Another Example</vt:lpstr>
      <vt:lpstr>Scope Issues</vt:lpstr>
      <vt:lpstr>Scope Issue - Example</vt:lpstr>
      <vt:lpstr>Fixed Scope Issue - Example</vt:lpstr>
      <vt:lpstr>Catching Multiple Exceptions</vt:lpstr>
      <vt:lpstr>Catching different exceptions</vt:lpstr>
      <vt:lpstr>Exception hierarchy</vt:lpstr>
      <vt:lpstr>Multiple exceptions</vt:lpstr>
      <vt:lpstr>Multiple exceptions - Example</vt:lpstr>
      <vt:lpstr>Are these equivalent? (Exception order)</vt:lpstr>
      <vt:lpstr>Exception order</vt:lpstr>
      <vt:lpstr>Guidelines to Exceptions</vt:lpstr>
      <vt:lpstr>One Last Thing</vt:lpstr>
      <vt:lpstr>So... When should you catch exceptions?</vt:lpstr>
      <vt:lpstr>Throwing Your Own Exceptions</vt:lpstr>
      <vt:lpstr>Can I throw an exception too?</vt:lpstr>
      <vt:lpstr>Throwing exceptions?</vt:lpstr>
      <vt:lpstr>Using exceptions</vt:lpstr>
      <vt:lpstr>Throwing your own exceptions</vt:lpstr>
      <vt:lpstr>Throwing - Example</vt:lpstr>
      <vt:lpstr>Throwing vs. return</vt:lpstr>
      <vt:lpstr>Where do I catch my throws?</vt:lpstr>
      <vt:lpstr>Where do I catch my throws?</vt:lpstr>
      <vt:lpstr>Where do I catch my throws?</vt:lpstr>
      <vt:lpstr>So where should I catch?</vt:lpstr>
      <vt:lpstr>More specific exceptions</vt:lpstr>
      <vt:lpstr>One last time... Where Should I Catch?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Chris</dc:creator>
  <cp:lastModifiedBy>Microsoft account</cp:lastModifiedBy>
  <cp:revision>195</cp:revision>
  <dcterms:created xsi:type="dcterms:W3CDTF">2015-02-04T14:56:07Z</dcterms:created>
  <dcterms:modified xsi:type="dcterms:W3CDTF">2021-12-01T08:03:09Z</dcterms:modified>
</cp:coreProperties>
</file>