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15d30102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15d30102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831f64a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831f64a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9831f64a1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9831f64a1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15d301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15d301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15d3010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15d3010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5d30102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5d30102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15d3010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15d3010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15d30102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15d30102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15d3010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15d3010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15d30102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15d30102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15d3010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15d3010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raulpacheco.org/2017/01/finding-the-most-relevant-information-in-a-paper-when-reading-a-three-step-method/" TargetMode="External"/><Relationship Id="rId1" Type="http://schemas.openxmlformats.org/officeDocument/2006/relationships/hyperlink" Target="mailto:csykang@uw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science.sciencemag.org/content/353/6297/389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hyperlink" Target="https://science.sciencemag.org/content/353/6297/389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87375"/>
            <a:ext cx="8520600" cy="16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/>
              <a:t>How to read a scientific paper</a:t>
            </a:r>
            <a:endParaRPr sz="4500" b="1"/>
          </a:p>
        </p:txBody>
      </p:sp>
      <p:sp>
        <p:nvSpPr>
          <p:cNvPr id="61" name="Google Shape;61;p14"/>
          <p:cNvSpPr txBox="1"/>
          <p:nvPr>
            <p:ph type="subTitle" idx="1"/>
          </p:nvPr>
        </p:nvSpPr>
        <p:spPr>
          <a:xfrm>
            <a:off x="311700" y="2283875"/>
            <a:ext cx="85206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i="1">
                <a:solidFill>
                  <a:srgbClr val="000000"/>
                </a:solidFill>
              </a:rPr>
              <a:t>The AIC Method</a:t>
            </a:r>
            <a:endParaRPr sz="2500" i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i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</a:rPr>
              <a:t>Christine Kang (</a:t>
            </a:r>
            <a:r>
              <a:rPr lang="en-GB" sz="2500" i="1">
                <a:solidFill>
                  <a:srgbClr val="000000"/>
                </a:solidFill>
              </a:rPr>
              <a:t>she/her</a:t>
            </a:r>
            <a:r>
              <a:rPr lang="en-GB" sz="2500">
                <a:solidFill>
                  <a:srgbClr val="000000"/>
                </a:solidFill>
              </a:rPr>
              <a:t>)</a:t>
            </a:r>
            <a:endParaRPr sz="2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hlink"/>
                </a:solidFill>
                <a:hlinkClick r:id="rId1"/>
              </a:rPr>
              <a:t>csykang@uw.edu</a:t>
            </a:r>
            <a:endParaRPr sz="2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From: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www.raulpacheco.org/2017/01/finding-the-most-relevant-information-in-a-paper-when-reading-a-three-step-method/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general tips:</a:t>
            </a:r>
            <a:endParaRPr lang="en-GB"/>
          </a:p>
        </p:txBody>
      </p:sp>
      <p:sp>
        <p:nvSpPr>
          <p:cNvPr id="119" name="Google Shape;119;p23"/>
          <p:cNvSpPr txBox="1"/>
          <p:nvPr>
            <p:ph type="body" idx="1"/>
          </p:nvPr>
        </p:nvSpPr>
        <p:spPr>
          <a:xfrm>
            <a:off x="311700" y="1152475"/>
            <a:ext cx="8520600" cy="3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People read papers for many different reasons, so ymmv.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Print it off, then write all over it.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Look words up as you go and write their definitions in the margins.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something confuses you, write it down as a question in the margins.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Open up the supplemental materials and if the article references something in the supplement (“Supplementary Figure 1”), look at it as you go.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Any tips from the other instructors?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78025"/>
            <a:ext cx="8520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 lang="en-GB"/>
          </a:p>
        </p:txBody>
      </p:sp>
      <p:sp>
        <p:nvSpPr>
          <p:cNvPr id="125" name="Google Shape;125;p24"/>
          <p:cNvSpPr txBox="1"/>
          <p:nvPr>
            <p:ph type="body" idx="1"/>
          </p:nvPr>
        </p:nvSpPr>
        <p:spPr>
          <a:xfrm>
            <a:off x="311700" y="1152475"/>
            <a:ext cx="85206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Read and analyze: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Bale et al., Accurate design of megadalton-scale two-component icosahedral protein complexes. </a:t>
            </a:r>
            <a:r>
              <a:rPr lang="en-GB" i="1" u="sng">
                <a:solidFill>
                  <a:schemeClr val="hlink"/>
                </a:solidFill>
                <a:hlinkClick r:id="rId1"/>
              </a:rPr>
              <a:t>Science</a:t>
            </a:r>
            <a:r>
              <a:rPr lang="en-GB" u="sng">
                <a:solidFill>
                  <a:schemeClr val="hlink"/>
                </a:solidFill>
                <a:hlinkClick r:id="rId1"/>
              </a:rPr>
              <a:t> (2016)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275" y="2200300"/>
            <a:ext cx="2056950" cy="2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 descr="Bale_Figure_1_rev_v1_no_panel_labels.png"/>
          <p:cNvPicPr preferRelativeResize="0"/>
          <p:nvPr/>
        </p:nvPicPr>
        <p:blipFill rotWithShape="1">
          <a:blip r:embed="rId3"/>
          <a:srcRect r="78403" b="47884"/>
          <a:stretch>
            <a:fillRect/>
          </a:stretch>
        </p:blipFill>
        <p:spPr>
          <a:xfrm>
            <a:off x="2579214" y="2200289"/>
            <a:ext cx="1432282" cy="1604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4"/>
          <p:cNvGrpSpPr/>
          <p:nvPr/>
        </p:nvGrpSpPr>
        <p:grpSpPr>
          <a:xfrm>
            <a:off x="4208289" y="2677527"/>
            <a:ext cx="1651438" cy="1511465"/>
            <a:chOff x="1284889" y="2012127"/>
            <a:chExt cx="1651438" cy="1511465"/>
          </a:xfrm>
        </p:grpSpPr>
        <p:pic>
          <p:nvPicPr>
            <p:cNvPr id="129" name="Google Shape;129;p24" descr="Bale_Figure_1_rev_v1_no_panel_labels.png"/>
            <p:cNvPicPr preferRelativeResize="0"/>
            <p:nvPr/>
          </p:nvPicPr>
          <p:blipFill rotWithShape="1">
            <a:blip r:embed="rId3"/>
            <a:srcRect l="21844" r="50928" b="47884"/>
            <a:stretch>
              <a:fillRect/>
            </a:stretch>
          </p:blipFill>
          <p:spPr>
            <a:xfrm>
              <a:off x="1321535" y="2012127"/>
              <a:ext cx="1614792" cy="1511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4"/>
            <p:cNvSpPr/>
            <p:nvPr/>
          </p:nvSpPr>
          <p:spPr>
            <a:xfrm>
              <a:off x="1284889" y="2624960"/>
              <a:ext cx="311400" cy="15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31" name="Google Shape;131;p24" descr="Bale_Figure_1_rev_v1_no_panel_labels.png"/>
          <p:cNvPicPr preferRelativeResize="0"/>
          <p:nvPr/>
        </p:nvPicPr>
        <p:blipFill rotWithShape="1">
          <a:blip r:embed="rId3"/>
          <a:srcRect l="51114" r="2350" b="47884"/>
          <a:stretch>
            <a:fillRect/>
          </a:stretch>
        </p:blipFill>
        <p:spPr>
          <a:xfrm>
            <a:off x="5968477" y="3148125"/>
            <a:ext cx="2964018" cy="166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78025"/>
            <a:ext cx="8520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 lang="en-GB"/>
          </a:p>
        </p:txBody>
      </p:sp>
      <p:sp>
        <p:nvSpPr>
          <p:cNvPr id="137" name="Google Shape;137;p25"/>
          <p:cNvSpPr txBox="1"/>
          <p:nvPr>
            <p:ph type="body" idx="1"/>
          </p:nvPr>
        </p:nvSpPr>
        <p:spPr>
          <a:xfrm>
            <a:off x="311700" y="1152475"/>
            <a:ext cx="85206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Read </a:t>
            </a:r>
            <a:r>
              <a:rPr lang="en-GB" b="1">
                <a:solidFill>
                  <a:schemeClr val="dk1"/>
                </a:solidFill>
              </a:rPr>
              <a:t>and analyze</a:t>
            </a:r>
            <a:r>
              <a:rPr lang="en-GB" b="1">
                <a:solidFill>
                  <a:srgbClr val="000000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Bale et al., Accurate design of megadalton-scale two-component icosahedral protein complexes. </a:t>
            </a:r>
            <a:r>
              <a:rPr lang="en-GB" i="1" u="sng">
                <a:solidFill>
                  <a:schemeClr val="hlink"/>
                </a:solidFill>
                <a:hlinkClick r:id="rId1"/>
              </a:rPr>
              <a:t>Science</a:t>
            </a:r>
            <a:r>
              <a:rPr lang="en-GB" u="sng">
                <a:solidFill>
                  <a:schemeClr val="hlink"/>
                </a:solidFill>
                <a:hlinkClick r:id="rId1"/>
              </a:rPr>
              <a:t> (2016)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941675" y="2200300"/>
            <a:ext cx="37587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From the abstract: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“...we report the </a:t>
            </a:r>
            <a:r>
              <a:rPr lang="en-GB">
                <a:highlight>
                  <a:srgbClr val="FFF2CC"/>
                </a:highlight>
              </a:rPr>
              <a:t>computational design</a:t>
            </a:r>
            <a:r>
              <a:rPr lang="en-GB"/>
              <a:t> and </a:t>
            </a:r>
            <a:r>
              <a:rPr lang="en-GB">
                <a:highlight>
                  <a:srgbClr val="FFF2CC"/>
                </a:highlight>
              </a:rPr>
              <a:t>experimental characterization</a:t>
            </a:r>
            <a:r>
              <a:rPr lang="en-GB"/>
              <a:t> of co-assembling, two-component, 120-subunit </a:t>
            </a:r>
            <a:r>
              <a:rPr lang="en-GB">
                <a:highlight>
                  <a:srgbClr val="FFF2CC"/>
                </a:highlight>
              </a:rPr>
              <a:t>icosahedral</a:t>
            </a:r>
            <a:r>
              <a:rPr lang="en-GB"/>
              <a:t> protein nanostructures… </a:t>
            </a:r>
            <a:r>
              <a:rPr lang="en-GB">
                <a:highlight>
                  <a:srgbClr val="FFF2CC"/>
                </a:highlight>
              </a:rPr>
              <a:t>Electron microscopy, small-angle x-ray scattering, and x-ray crystallography</a:t>
            </a:r>
            <a:r>
              <a:rPr lang="en-GB"/>
              <a:t> show that 10 designs spanning three distinct icosahedral architectures form materials closely matching the design models</a:t>
            </a:r>
            <a:endParaRPr lang="en-GB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275" y="2200300"/>
            <a:ext cx="2056950" cy="26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850800" y="2571750"/>
            <a:ext cx="1981500" cy="10569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know all of these terms? What are your expectations for the data in the paper?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lot of papers are written in scientifically precise, but super technical, jargon-y language.</a:t>
            </a:r>
            <a:endParaRPr lang="en-GB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67000" y="1627188"/>
            <a:ext cx="38100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2"/>
          <a:srcRect l="73625" t="94127"/>
          <a:stretch>
            <a:fillRect/>
          </a:stretch>
        </p:blipFill>
        <p:spPr>
          <a:xfrm>
            <a:off x="4657158" y="4856175"/>
            <a:ext cx="1819849" cy="1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make them boring and hard to read.</a:t>
            </a:r>
            <a:endParaRPr lang="en-GB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2011" y="1362525"/>
            <a:ext cx="6899974" cy="2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51850"/>
            <a:ext cx="8520600" cy="19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(2 min) Please unmute yourself &amp; share: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</a:t>
            </a:r>
            <a:r>
              <a:rPr lang="en-GB" u="sng"/>
              <a:t>you</a:t>
            </a:r>
            <a:r>
              <a:rPr lang="en-GB"/>
              <a:t> figure out what a paper/article is about?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AIC Content Extraction Method:</a:t>
            </a:r>
            <a:endParaRPr lang="en-GB"/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First, read the: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bstract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</a:rPr>
              <a:t>I</a:t>
            </a:r>
            <a:r>
              <a:rPr lang="en-GB">
                <a:solidFill>
                  <a:srgbClr val="000000"/>
                </a:solidFill>
              </a:rPr>
              <a:t>ntroduction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</a:rPr>
              <a:t>C</a:t>
            </a:r>
            <a:r>
              <a:rPr lang="en-GB">
                <a:solidFill>
                  <a:srgbClr val="000000"/>
                </a:solidFill>
              </a:rPr>
              <a:t>onclusion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Then look at the figures and read the rest of the paper.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Abstract:</a:t>
            </a:r>
            <a:endParaRPr lang="en-GB"/>
          </a:p>
        </p:txBody>
      </p:sp>
      <p:sp>
        <p:nvSpPr>
          <p:cNvPr id="91" name="Google Shape;91;p19"/>
          <p:cNvSpPr txBox="1"/>
          <p:nvPr>
            <p:ph type="body" idx="1"/>
          </p:nvPr>
        </p:nvSpPr>
        <p:spPr>
          <a:xfrm>
            <a:off x="311700" y="1152475"/>
            <a:ext cx="85206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What: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u="sng">
                <a:solidFill>
                  <a:srgbClr val="000000"/>
                </a:solidFill>
              </a:rPr>
              <a:t>Very brief</a:t>
            </a:r>
            <a:r>
              <a:rPr lang="en-GB">
                <a:solidFill>
                  <a:srgbClr val="000000"/>
                </a:solidFill>
              </a:rPr>
              <a:t>, summary of what they did and why.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Why: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Convince readers to read the whole paper.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0" y="0"/>
            <a:ext cx="9144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From: chemistrycommunity.nature.com/posts/43071-how-to-write-an-abstract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197477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How: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Abstracts have 5 parts: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</a:rPr>
              <a:t>Introduction</a:t>
            </a:r>
            <a:endParaRPr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does the field look like?</a:t>
            </a:r>
            <a:r>
              <a:rPr lang="en-GB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(~2 sentences)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</a:rPr>
              <a:t>Problem/Objective</a:t>
            </a:r>
            <a:endParaRPr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Why did the study happen? “However...” (1 sentence)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</a:rPr>
              <a:t>“Here we show…”</a:t>
            </a:r>
            <a:endParaRPr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is their main finding? What did they accomplish?</a:t>
            </a:r>
            <a:r>
              <a:rPr lang="en-GB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(1 sentence)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</a:rPr>
              <a:t>Main Results &amp; Conclusions</a:t>
            </a:r>
            <a:endParaRPr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are their results?</a:t>
            </a:r>
            <a:r>
              <a:rPr lang="en-GB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(3-5 sentences)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</a:rPr>
              <a:t>Implications</a:t>
            </a:r>
            <a:endParaRPr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Why this is important/significant/useful? (1-2 sentences)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Introduction:</a:t>
            </a:r>
            <a:endParaRPr lang="en-GB"/>
          </a:p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311700" y="1152475"/>
            <a:ext cx="8520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What:</a:t>
            </a:r>
            <a:r>
              <a:rPr lang="en-GB">
                <a:solidFill>
                  <a:srgbClr val="000000"/>
                </a:solidFill>
              </a:rPr>
              <a:t> Provides context (“What”) and the reason (“Why”) for the paper.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11700" y="1845475"/>
            <a:ext cx="8520600" cy="2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After reading the introduction, you should be able to answer: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dk1"/>
                </a:solidFill>
              </a:rPr>
              <a:t>What is the context of this research?</a:t>
            </a:r>
            <a:endParaRPr sz="1800" u="sng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What have other people done?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What hasn’t been done yet?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dk1"/>
                </a:solidFill>
              </a:rPr>
              <a:t>Why are the authors doing it?</a:t>
            </a:r>
            <a:endParaRPr sz="1800" u="sng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Why did they bother to spend tons of time and $$$ to solve this problem/do this thing?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Sometimes, the answer is: “because they can, and nobody else has managed to do it yet.”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Conclusion:</a:t>
            </a:r>
            <a:endParaRPr lang="en-GB"/>
          </a:p>
        </p:txBody>
      </p:sp>
      <p:sp>
        <p:nvSpPr>
          <p:cNvPr id="106" name="Google Shape;106;p21"/>
          <p:cNvSpPr txBox="1"/>
          <p:nvPr>
            <p:ph type="body" idx="1"/>
          </p:nvPr>
        </p:nvSpPr>
        <p:spPr>
          <a:xfrm>
            <a:off x="311700" y="1152475"/>
            <a:ext cx="85206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What: </a:t>
            </a:r>
            <a:r>
              <a:rPr lang="en-GB">
                <a:solidFill>
                  <a:srgbClr val="000000"/>
                </a:solidFill>
              </a:rPr>
              <a:t>Gives you a summary of what’s been done and what their findings mean.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11700" y="18239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After reading the conclusion, you should be able to answer: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dk1"/>
                </a:solidFill>
              </a:rPr>
              <a:t>What have the researchers found/accomplished?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To what extent have the researchers succeeded in addressing the problem they stated in the Introduction?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dk1"/>
                </a:solidFill>
              </a:rPr>
              <a:t>What do their findings mean?</a:t>
            </a:r>
            <a:endParaRPr sz="1800" u="sng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What are potential next steps for the authors/other researchers? What is still left to do?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What can the researchers do next now that they’ve completed this work?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How do the findings of this paper contribute to scientific knowledge as a whole?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78025"/>
            <a:ext cx="8520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...Then read the rest of the paper.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Figures -&gt; Data/Results -&gt; Methods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13025" y="1661200"/>
            <a:ext cx="6917951" cy="29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WPS Presentation</Application>
  <PresentationFormat/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微软雅黑</vt:lpstr>
      <vt:lpstr>Arial Unicode MS</vt:lpstr>
      <vt:lpstr>Simple Light</vt:lpstr>
      <vt:lpstr>How to read a scientific paper</vt:lpstr>
      <vt:lpstr>A lot of papers are written in scientifically precise, but super technical, jargon-y language.</vt:lpstr>
      <vt:lpstr>This can make them boring and hard to read.</vt:lpstr>
      <vt:lpstr>How do you figure out what a paper/article is about?</vt:lpstr>
      <vt:lpstr>The AIC Content Extraction Method:</vt:lpstr>
      <vt:lpstr>The Abstract:</vt:lpstr>
      <vt:lpstr>The Introduction:</vt:lpstr>
      <vt:lpstr>The Conclusion:</vt:lpstr>
      <vt:lpstr>Figures -&gt; Data/Results -&gt; Methods</vt:lpstr>
      <vt:lpstr>Other general tips: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scientific paper</dc:title>
  <dc:creator/>
  <cp:lastModifiedBy>erinyang</cp:lastModifiedBy>
  <cp:revision>1</cp:revision>
  <dcterms:created xsi:type="dcterms:W3CDTF">2022-05-03T20:58:57Z</dcterms:created>
  <dcterms:modified xsi:type="dcterms:W3CDTF">2022-05-03T20:58:57Z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