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88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E2359-557B-4EC1-9673-891D34506047}">
  <a:tblStyle styleId="{431E2359-557B-4EC1-9673-891D34506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58048ad2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58048ad2_2_52:notes"/>
          <p:cNvSpPr/>
          <p:nvPr>
            <p:ph idx="2" type="sldImg"/>
          </p:nvPr>
        </p:nvSpPr>
        <p:spPr>
          <a:xfrm>
            <a:off x="1143797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cd2ad2b3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cd2ad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cd2ad2b3_0_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cd2ad2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4efa04c6_1_4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4efa04c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17eb602da_0_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17eb602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17eb602da_0_1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17eb602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08b5c7228_9_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08b5c7228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496" y="1474833"/>
            <a:ext cx="11358000" cy="26181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496" y="42029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 Image">
  <p:cSld name="Title w Imag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1"/>
            <a:ext cx="12189000" cy="202200"/>
          </a:xfrm>
          <a:prstGeom prst="rect">
            <a:avLst/>
          </a:prstGeom>
          <a:gradFill>
            <a:gsLst>
              <a:gs pos="0">
                <a:srgbClr val="568CA2"/>
              </a:gs>
              <a:gs pos="100000">
                <a:srgbClr val="95317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572760" y="1269754"/>
            <a:ext cx="34527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 &#10; &#10;Description automatically generated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616" y="5689221"/>
            <a:ext cx="3055290" cy="100824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4328156" y="1269753"/>
            <a:ext cx="72324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28155" y="3057816"/>
            <a:ext cx="72324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1406191" y="6333134"/>
            <a:ext cx="7314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 sz="1700">
                <a:solidFill>
                  <a:schemeClr val="dk1"/>
                </a:solidFill>
              </a:defRPr>
            </a:lvl1pPr>
            <a:lvl2pPr lvl="1">
              <a:buNone/>
              <a:defRPr sz="1700">
                <a:solidFill>
                  <a:schemeClr val="dk1"/>
                </a:solidFill>
              </a:defRPr>
            </a:lvl2pPr>
            <a:lvl3pPr lvl="2">
              <a:buNone/>
              <a:defRPr sz="1700">
                <a:solidFill>
                  <a:schemeClr val="dk1"/>
                </a:solidFill>
              </a:defRPr>
            </a:lvl3pPr>
            <a:lvl4pPr lvl="3">
              <a:buNone/>
              <a:defRPr sz="1700">
                <a:solidFill>
                  <a:schemeClr val="dk1"/>
                </a:solidFill>
              </a:defRPr>
            </a:lvl4pPr>
            <a:lvl5pPr lvl="4">
              <a:buNone/>
              <a:defRPr sz="1700">
                <a:solidFill>
                  <a:schemeClr val="dk1"/>
                </a:solidFill>
              </a:defRPr>
            </a:lvl5pPr>
            <a:lvl6pPr lvl="5">
              <a:buNone/>
              <a:defRPr sz="1700">
                <a:solidFill>
                  <a:schemeClr val="dk1"/>
                </a:solidFill>
              </a:defRPr>
            </a:lvl6pPr>
            <a:lvl7pPr lvl="6">
              <a:buNone/>
              <a:defRPr sz="1700">
                <a:solidFill>
                  <a:schemeClr val="dk1"/>
                </a:solidFill>
              </a:defRPr>
            </a:lvl7pPr>
            <a:lvl8pPr lvl="7">
              <a:buNone/>
              <a:defRPr sz="1700">
                <a:solidFill>
                  <a:schemeClr val="dk1"/>
                </a:solidFill>
              </a:defRPr>
            </a:lvl8pPr>
            <a:lvl9pPr lvl="8">
              <a:buNone/>
              <a:defRPr sz="17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logo &#10; &#10;Description automatically generated" id="65" name="Google Shape;65;p15"/>
          <p:cNvPicPr preferRelativeResize="0"/>
          <p:nvPr/>
        </p:nvPicPr>
        <p:blipFill rotWithShape="1">
          <a:blip r:embed="rId2">
            <a:alphaModFix amt="20000"/>
          </a:blip>
          <a:srcRect b="0" l="0" r="84000" t="0"/>
          <a:stretch/>
        </p:blipFill>
        <p:spPr>
          <a:xfrm>
            <a:off x="5994583" y="6431091"/>
            <a:ext cx="199784" cy="2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52361" y="1076016"/>
            <a:ext cx="11884200" cy="5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2478241" y="1253569"/>
            <a:ext cx="72324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478240" y="3041632"/>
            <a:ext cx="72324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object &#10; &#10;Description automatically generated"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707" y="5684915"/>
            <a:ext cx="3055290" cy="100824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1406191" y="6333134"/>
            <a:ext cx="7314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 sz="1700">
                <a:solidFill>
                  <a:schemeClr val="dk1"/>
                </a:solidFill>
              </a:defRPr>
            </a:lvl1pPr>
            <a:lvl2pPr lvl="1">
              <a:buNone/>
              <a:defRPr sz="1700">
                <a:solidFill>
                  <a:schemeClr val="dk1"/>
                </a:solidFill>
              </a:defRPr>
            </a:lvl2pPr>
            <a:lvl3pPr lvl="2">
              <a:buNone/>
              <a:defRPr sz="1700">
                <a:solidFill>
                  <a:schemeClr val="dk1"/>
                </a:solidFill>
              </a:defRPr>
            </a:lvl3pPr>
            <a:lvl4pPr lvl="3">
              <a:buNone/>
              <a:defRPr sz="1700">
                <a:solidFill>
                  <a:schemeClr val="dk1"/>
                </a:solidFill>
              </a:defRPr>
            </a:lvl4pPr>
            <a:lvl5pPr lvl="4">
              <a:buNone/>
              <a:defRPr sz="1700">
                <a:solidFill>
                  <a:schemeClr val="dk1"/>
                </a:solidFill>
              </a:defRPr>
            </a:lvl5pPr>
            <a:lvl6pPr lvl="5">
              <a:buNone/>
              <a:defRPr sz="1700">
                <a:solidFill>
                  <a:schemeClr val="dk1"/>
                </a:solidFill>
              </a:defRPr>
            </a:lvl6pPr>
            <a:lvl7pPr lvl="6">
              <a:buNone/>
              <a:defRPr sz="1700">
                <a:solidFill>
                  <a:schemeClr val="dk1"/>
                </a:solidFill>
              </a:defRPr>
            </a:lvl7pPr>
            <a:lvl8pPr lvl="7">
              <a:buNone/>
              <a:defRPr sz="1700">
                <a:solidFill>
                  <a:schemeClr val="dk1"/>
                </a:solidFill>
              </a:defRPr>
            </a:lvl8pPr>
            <a:lvl9pPr lvl="8">
              <a:buNone/>
              <a:defRPr sz="17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/Question">
  <p:cSld name="Transition/Ques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1642" y="1709738"/>
            <a:ext cx="105129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31642" y="4667169"/>
            <a:ext cx="10512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logo &#10; &#10;Description automatically generated" id="78" name="Google Shape;78;p17"/>
          <p:cNvPicPr preferRelativeResize="0"/>
          <p:nvPr/>
        </p:nvPicPr>
        <p:blipFill rotWithShape="1">
          <a:blip r:embed="rId2">
            <a:alphaModFix amt="20000"/>
          </a:blip>
          <a:srcRect b="0" l="0" r="84000" t="0"/>
          <a:stretch/>
        </p:blipFill>
        <p:spPr>
          <a:xfrm>
            <a:off x="5994583" y="6431091"/>
            <a:ext cx="199784" cy="2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52362" y="1087436"/>
            <a:ext cx="58659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170656" y="1087436"/>
            <a:ext cx="58659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logo &#10; &#10;Description automatically generated" id="84" name="Google Shape;84;p18"/>
          <p:cNvPicPr preferRelativeResize="0"/>
          <p:nvPr/>
        </p:nvPicPr>
        <p:blipFill rotWithShape="1">
          <a:blip r:embed="rId2">
            <a:alphaModFix amt="20000"/>
          </a:blip>
          <a:srcRect b="0" l="0" r="84000" t="0"/>
          <a:stretch/>
        </p:blipFill>
        <p:spPr>
          <a:xfrm>
            <a:off x="5994583" y="6431091"/>
            <a:ext cx="199784" cy="2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knowledgements">
  <p:cSld name="Acknowledgemen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52361" y="1087436"/>
            <a:ext cx="83259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8608445" y="1087436"/>
            <a:ext cx="34281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pic>
        <p:nvPicPr>
          <p:cNvPr descr="A picture containing object &#10; &#10;Description automatically generated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94870" y="5168465"/>
            <a:ext cx="3055290" cy="100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logo &#10; &#10;Description automatically generated" id="96" name="Google Shape;96;p20"/>
          <p:cNvPicPr preferRelativeResize="0"/>
          <p:nvPr/>
        </p:nvPicPr>
        <p:blipFill rotWithShape="1">
          <a:blip r:embed="rId2">
            <a:alphaModFix amt="20000"/>
          </a:blip>
          <a:srcRect b="0" l="0" r="84000" t="0"/>
          <a:stretch/>
        </p:blipFill>
        <p:spPr>
          <a:xfrm>
            <a:off x="5994583" y="6431091"/>
            <a:ext cx="199784" cy="2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logo &#10; &#10;Description automatically generated" id="101" name="Google Shape;101;p21"/>
          <p:cNvPicPr preferRelativeResize="0"/>
          <p:nvPr/>
        </p:nvPicPr>
        <p:blipFill rotWithShape="1">
          <a:blip r:embed="rId2">
            <a:alphaModFix amt="20000"/>
          </a:blip>
          <a:srcRect b="0" l="0" r="84000" t="0"/>
          <a:stretch/>
        </p:blipFill>
        <p:spPr>
          <a:xfrm>
            <a:off x="5994583" y="6431091"/>
            <a:ext cx="199784" cy="2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/>
          <p:nvPr/>
        </p:nvSpPr>
        <p:spPr>
          <a:xfrm>
            <a:off x="0" y="-1"/>
            <a:ext cx="12189000" cy="202200"/>
          </a:xfrm>
          <a:prstGeom prst="rect">
            <a:avLst/>
          </a:prstGeom>
          <a:gradFill>
            <a:gsLst>
              <a:gs pos="0">
                <a:srgbClr val="568CA2"/>
              </a:gs>
              <a:gs pos="100000">
                <a:srgbClr val="95317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496" y="2867800"/>
            <a:ext cx="113580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503" y="600200"/>
            <a:ext cx="84882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75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3911" y="1644233"/>
            <a:ext cx="5392200" cy="1976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3911" y="37374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4352" y="965433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52362" y="1092200"/>
            <a:ext cx="118842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362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-1"/>
            <a:ext cx="12189000" cy="202200"/>
          </a:xfrm>
          <a:prstGeom prst="rect">
            <a:avLst/>
          </a:prstGeom>
          <a:gradFill>
            <a:gsLst>
              <a:gs pos="0">
                <a:srgbClr val="568CA2"/>
              </a:gs>
              <a:gs pos="100000">
                <a:srgbClr val="95317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6191" y="6333134"/>
            <a:ext cx="7314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3028058" y="128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10" name="Google Shape;110;p22"/>
          <p:cNvSpPr txBox="1"/>
          <p:nvPr>
            <p:ph type="ctrTitle"/>
          </p:nvPr>
        </p:nvSpPr>
        <p:spPr>
          <a:xfrm>
            <a:off x="4328156" y="1269753"/>
            <a:ext cx="7232400" cy="166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round 2</a:t>
            </a:r>
            <a:endParaRPr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4328155" y="3057816"/>
            <a:ext cx="7232400" cy="16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2021.03.04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831642" y="4667169"/>
            <a:ext cx="10512900" cy="14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831642" y="1709738"/>
            <a:ext cx="10512900" cy="277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 learned the tools, let’s use them on all the nanocages ever attempted at the IPD.</a:t>
            </a:r>
            <a:endParaRPr/>
          </a:p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nanocages work the first time...</a:t>
            </a:r>
            <a:endParaRPr/>
          </a:p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952450" y="153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{431E2359-557B-4EC1-9673-891D34506047}</a:tableStyleId>
              </a:tblPr>
              <a:tblGrid>
                <a:gridCol w="2571000"/>
                <a:gridCol w="2571000"/>
                <a:gridCol w="2571000"/>
                <a:gridCol w="257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One component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Success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Two component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Success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A9D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8/33 (24.24%)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r>
                        <a:rPr lang="en"/>
                        <a:t>/225 (8.44%)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1/131 (6.87%)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5/83 (6.02%)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11/133 (8.27%)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12/211 (5.38%)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4"/>
          <p:cNvSpPr txBox="1"/>
          <p:nvPr/>
        </p:nvSpPr>
        <p:spPr>
          <a:xfrm>
            <a:off x="580025" y="3384025"/>
            <a:ext cx="1102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can we improve our chances?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stability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can we start designing more dynamic nanocages, ones on the cusp of being destabilized?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destabilizing mutations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Goals</a:t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52361" y="1076016"/>
            <a:ext cx="11884200" cy="51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/>
              <a:t>Can we distinguish between the nanocages that worked the first time and ones that didn’t just based on sequence frustratability? </a:t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/>
              <a:t>Can we predict mutations that will revive nanocages that didn’t work the first time? </a:t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/>
              <a:t>Can we predict mutations that shift the assembly equilibrium?</a:t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/>
              <a:t>Can we use these results to improve the scores we use to design nanocages?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/>
              <a:t>You will help us learn how to design better nanocages for targeted drug delivery platforms, biochemical reaction </a:t>
            </a:r>
            <a:r>
              <a:rPr b="1" lang="en" sz="2400"/>
              <a:t>containers</a:t>
            </a:r>
            <a:r>
              <a:rPr b="1" lang="en" sz="2400"/>
              <a:t>, and vaccines! 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52361" y="1076016"/>
            <a:ext cx="11884200" cy="51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Each of you will be given a set of nanocages to apply what you learned during JUPITER to their interface (and the neighborhood of the interface):</a:t>
            </a:r>
            <a:endParaRPr/>
          </a:p>
          <a:p>
            <a:pPr indent="-349250" lvl="0" marL="457200" rtl="0" algn="l">
              <a:spcBef>
                <a:spcPts val="11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Relax each nanocage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We are updating the scorefunction from ref_2015 to beta. </a:t>
            </a:r>
            <a:r>
              <a:rPr i="1" lang="en"/>
              <a:t>Can you</a:t>
            </a:r>
            <a:r>
              <a:rPr i="1" lang="en"/>
              <a:t> figure out how to make this change?</a:t>
            </a:r>
            <a:r>
              <a:rPr lang="en"/>
              <a:t>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Find the best relaxed structure. </a:t>
            </a:r>
            <a:r>
              <a:rPr lang="en"/>
              <a:t>This would be chain A or chain A + B for one and two-components respectively.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1" lang="en"/>
              <a:t>Can you regenerate the fully symmetrized nanocage with this asymmetric unit?</a:t>
            </a:r>
            <a:endParaRPr i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Run the filter_scan protocol on each asymmetric unit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1" lang="en"/>
              <a:t>Remember to test this on one example before running 100 of them all at once</a:t>
            </a:r>
            <a:endParaRPr i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Gather the filter_scan data and look at what mutations make each nanocage more or less stable!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1" lang="en"/>
              <a:t>This would involve the python jupyter notebook and new analysis that YOU will write, looking at the individual mutations and finding patterns</a:t>
            </a:r>
            <a:endParaRPr i="1"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52361" y="1076016"/>
            <a:ext cx="11884200" cy="51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No more weekly courses - you have been given the tools to run this protocol. Work with each other (8 brains &gt; 1 brain), ask us for help.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Final presentations - May? (You will most probably also give a presentation either to the King lab or the Baker lab, details to come)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We are available for office hours by request. Let’s aim to check in with each of you or as a group each week!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Reach us on mattermost: #JUPITER, @erinyang, @akhmelin, @rdd48 @csykang</a:t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152362" y="323681"/>
            <a:ext cx="11884200" cy="6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and Timeline</a:t>
            </a:r>
            <a:endParaRPr/>
          </a:p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608446" y="6356350"/>
            <a:ext cx="3428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831642" y="1709738"/>
            <a:ext cx="10512900" cy="277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831642" y="4667169"/>
            <a:ext cx="10512900" cy="14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152361" y="6354158"/>
            <a:ext cx="4992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