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AC6352BE-16FF-8246-B8A0-63D1818FD38F}">
          <p14:sldIdLst>
            <p14:sldId id="256"/>
            <p14:sldId id="258"/>
            <p14:sldId id="257"/>
          </p14:sldIdLst>
        </p14:section>
        <p14:section name="Body" id="{9937D01B-7253-8E4F-887A-B9A4488C04B7}">
          <p14:sldIdLst>
            <p14:sldId id="259"/>
            <p14:sldId id="260"/>
            <p14:sldId id="262"/>
            <p14:sldId id="261"/>
            <p14:sldId id="263"/>
            <p14:sldId id="264"/>
            <p14:sldId id="267"/>
            <p14:sldId id="265"/>
            <p14:sldId id="266"/>
          </p14:sldIdLst>
        </p14:section>
        <p14:section name="Closing" id="{10B93B1C-7DD9-9640-A66C-2D98C52985CE}">
          <p14:sldIdLst>
            <p14:sldId id="268"/>
          </p14:sldIdLst>
        </p14:section>
        <p14:section name="Notes and Extra Slides" id="{8A3AFE3E-C3CD-1342-AB99-16F78597AE3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67DE0-B95B-4847-9BA6-4268ABDEFF05}" type="datetimeFigureOut">
              <a:rPr lang="en-US" smtClean="0"/>
              <a:t>5/31/14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158A0-33D4-4D4C-A71E-565971BDB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1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FB53-C330-4F42-A5AC-D8FCC7255F8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58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Implicit beliefs </a:t>
            </a:r>
            <a:r>
              <a:rPr lang="en-US" dirty="0" smtClean="0">
                <a:sym typeface="Wingdings"/>
              </a:rPr>
              <a:t> inferences, judgments, reactions in the face</a:t>
            </a:r>
            <a:r>
              <a:rPr lang="en-US" baseline="0" dirty="0" smtClean="0">
                <a:sym typeface="Wingdings"/>
              </a:rPr>
              <a:t> of negative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158A0-33D4-4D4C-A71E-565971BDB1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6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Implicit beliefs </a:t>
            </a:r>
            <a:r>
              <a:rPr lang="en-US" dirty="0" smtClean="0">
                <a:sym typeface="Wingdings"/>
              </a:rPr>
              <a:t> inferences, judgments, reactions in the face</a:t>
            </a:r>
            <a:r>
              <a:rPr lang="en-US" baseline="0" dirty="0" smtClean="0">
                <a:sym typeface="Wingdings"/>
              </a:rPr>
              <a:t> of negative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158A0-33D4-4D4C-A71E-565971BDB1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6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Implicit beliefs </a:t>
            </a:r>
            <a:r>
              <a:rPr lang="en-US" dirty="0" smtClean="0">
                <a:sym typeface="Wingdings"/>
              </a:rPr>
              <a:t> inferences, judgments, reactions in the face</a:t>
            </a:r>
            <a:r>
              <a:rPr lang="en-US" baseline="0" dirty="0" smtClean="0">
                <a:sym typeface="Wingdings"/>
              </a:rPr>
              <a:t> of negative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158A0-33D4-4D4C-A71E-565971BDB1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66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Implicit beliefs </a:t>
            </a:r>
            <a:r>
              <a:rPr lang="en-US" dirty="0" smtClean="0">
                <a:sym typeface="Wingdings"/>
              </a:rPr>
              <a:t> inferences, judgments, reactions in the face</a:t>
            </a:r>
            <a:r>
              <a:rPr lang="en-US" baseline="0" dirty="0" smtClean="0">
                <a:sym typeface="Wingdings"/>
              </a:rPr>
              <a:t> of negative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158A0-33D4-4D4C-A71E-565971BDB1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66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Implicit beliefs </a:t>
            </a:r>
            <a:r>
              <a:rPr lang="en-US" dirty="0" smtClean="0">
                <a:sym typeface="Wingdings"/>
              </a:rPr>
              <a:t> inferences, judgments, reactions in the face</a:t>
            </a:r>
            <a:r>
              <a:rPr lang="en-US" baseline="0" dirty="0" smtClean="0">
                <a:sym typeface="Wingdings"/>
              </a:rPr>
              <a:t> of negative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158A0-33D4-4D4C-A71E-565971BDB1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66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FB53-C330-4F42-A5AC-D8FCC7255F8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58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Implicit beliefs </a:t>
            </a:r>
            <a:r>
              <a:rPr lang="en-US" dirty="0" smtClean="0">
                <a:sym typeface="Wingdings"/>
              </a:rPr>
              <a:t> inferences, judgments, reactions in the face</a:t>
            </a:r>
            <a:r>
              <a:rPr lang="en-US" baseline="0" dirty="0" smtClean="0">
                <a:sym typeface="Wingdings"/>
              </a:rPr>
              <a:t> of negative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158A0-33D4-4D4C-A71E-565971BDB1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66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FFB53-C330-4F42-A5AC-D8FCC7255F8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58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Implicit beliefs </a:t>
            </a:r>
            <a:r>
              <a:rPr lang="en-US" dirty="0" smtClean="0">
                <a:sym typeface="Wingdings"/>
              </a:rPr>
              <a:t> inferences, judgments, reactions in the face</a:t>
            </a:r>
            <a:r>
              <a:rPr lang="en-US" baseline="0" dirty="0" smtClean="0">
                <a:sym typeface="Wingdings"/>
              </a:rPr>
              <a:t> of negative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158A0-33D4-4D4C-A71E-565971BDB1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6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B794-C7B1-354D-A7F3-13C798C48928}" type="datetime1">
              <a:rPr lang="en-US" smtClean="0"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46E3-F8C2-C943-B573-E3F052CB5CA8}" type="datetime1">
              <a:rPr lang="en-US" smtClean="0"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8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ACC0-8A6B-9C4D-B1C2-0BB2BFF5ED83}" type="datetime1">
              <a:rPr lang="en-US" smtClean="0"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7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BB0B3-7647-7846-B2D0-0F9B8489CB6E}" type="datetime1">
              <a:rPr lang="en-US" smtClean="0"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2389-4979-9D4B-BD0B-20D40D2C5E54}" type="datetime1">
              <a:rPr lang="en-US" smtClean="0"/>
              <a:t>5/31/14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5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BCB8-E29F-D243-B053-EC0D40C2A79B}" type="datetime1">
              <a:rPr lang="en-US" smtClean="0"/>
              <a:t>5/31/14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8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9C33-EEE6-F94B-ACBC-E6C7A18110BD}" type="datetime1">
              <a:rPr lang="en-US" smtClean="0"/>
              <a:t>5/31/14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4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01260-2655-2949-9DE4-335FEE7B0545}" type="datetime1">
              <a:rPr lang="en-US" smtClean="0"/>
              <a:t>5/31/14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B033-1CC9-2D46-9EA3-6EB15E299537}" type="datetime1">
              <a:rPr lang="en-US" smtClean="0"/>
              <a:t>5/31/14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6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51E3-9592-5B46-B2A4-D7655BA3D161}" type="datetime1">
              <a:rPr lang="en-US" smtClean="0"/>
              <a:t>5/31/14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98A3-B670-8A40-A212-458192255E8F}" type="datetime1">
              <a:rPr lang="en-US" smtClean="0"/>
              <a:t>5/31/14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8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</a:defRPr>
            </a:lvl1pPr>
          </a:lstStyle>
          <a:p>
            <a:fld id="{9477374F-0005-D44B-82C4-57C3B50CDC6D}" type="datetime1">
              <a:rPr lang="en-US" smtClean="0"/>
              <a:pPr/>
              <a:t>5/31/14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</a:defRPr>
            </a:lvl1pPr>
          </a:lstStyle>
          <a:p>
            <a:fld id="{86484AF0-C50E-614A-9E2C-D16F32E0B9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0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239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Modeling implicit theories</a:t>
            </a:r>
            <a:br>
              <a:rPr lang="en-US" dirty="0" smtClean="0"/>
            </a:br>
            <a:r>
              <a:rPr lang="en-US" dirty="0" smtClean="0"/>
              <a:t>in</a:t>
            </a:r>
            <a:r>
              <a:rPr lang="en-US" dirty="0"/>
              <a:t> </a:t>
            </a:r>
            <a:r>
              <a:rPr lang="en-US" dirty="0" smtClean="0"/>
              <a:t>achievement contexts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 Light"/>
                <a:cs typeface="Helvetica Light"/>
              </a:rPr>
              <a:t>Team Mindsets</a:t>
            </a:r>
          </a:p>
          <a:p>
            <a:r>
              <a:rPr lang="en-US" dirty="0" smtClean="0">
                <a:latin typeface="Helvetica Light"/>
                <a:cs typeface="Helvetica Light"/>
              </a:rPr>
              <a:t>Models of Social Behavior</a:t>
            </a:r>
          </a:p>
          <a:p>
            <a:r>
              <a:rPr lang="en-US" dirty="0" smtClean="0">
                <a:latin typeface="Helvetica Light"/>
                <a:cs typeface="Helvetica Light"/>
              </a:rPr>
              <a:t>6/2/14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9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27537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</a:t>
            </a:r>
            <a:r>
              <a:rPr lang="en-US" dirty="0" smtClean="0"/>
              <a:t>oadmap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302" y="1689756"/>
            <a:ext cx="744775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 smtClean="0">
                <a:latin typeface="Helvetica Light"/>
                <a:cs typeface="Helvetica Light"/>
              </a:rPr>
              <a:t>Implicit theories and their role in </a:t>
            </a:r>
          </a:p>
          <a:p>
            <a:pPr marL="0" indent="0">
              <a:buNone/>
            </a:pPr>
            <a:r>
              <a:rPr lang="en-US" sz="3100" dirty="0" smtClean="0">
                <a:latin typeface="Helvetica Light"/>
                <a:cs typeface="Helvetica Light"/>
              </a:rPr>
              <a:t>guiding behavior </a:t>
            </a:r>
            <a:endParaRPr lang="en-US" sz="3100" dirty="0" smtClean="0">
              <a:latin typeface="Helvetica Light"/>
              <a:cs typeface="Helvetica Light"/>
            </a:endParaRPr>
          </a:p>
          <a:p>
            <a:pPr marL="0" indent="0">
              <a:buNone/>
            </a:pPr>
            <a:endParaRPr lang="en-US" sz="3100" dirty="0" smtClean="0">
              <a:latin typeface="Helvetica Light"/>
              <a:cs typeface="Helvetica Light"/>
            </a:endParaRPr>
          </a:p>
          <a:p>
            <a:pPr marL="0" indent="0">
              <a:buNone/>
            </a:pPr>
            <a:r>
              <a:rPr lang="en-US" sz="3100" dirty="0" smtClean="0">
                <a:latin typeface="Helvetica Light"/>
                <a:cs typeface="Helvetica Light"/>
              </a:rPr>
              <a:t>Modeling implicit theories in achievement contexts</a:t>
            </a:r>
          </a:p>
          <a:p>
            <a:pPr marL="0" indent="0">
              <a:buNone/>
            </a:pPr>
            <a:endParaRPr lang="en-US" sz="3100" dirty="0">
              <a:latin typeface="Helvetica Light"/>
              <a:cs typeface="Helvetica Light"/>
            </a:endParaRPr>
          </a:p>
          <a:p>
            <a:pPr marL="0" indent="0">
              <a:buNone/>
            </a:pPr>
            <a:r>
              <a:rPr lang="en-US" sz="3100" dirty="0" smtClean="0">
                <a:latin typeface="Helvetica Light"/>
                <a:cs typeface="Helvetica Light"/>
              </a:rPr>
              <a:t>Elicitation experiment: goals, theory </a:t>
            </a:r>
            <a:r>
              <a:rPr lang="en-US" sz="3100" dirty="0">
                <a:latin typeface="Helvetica Light"/>
                <a:cs typeface="Helvetica Light"/>
              </a:rPr>
              <a:t>of </a:t>
            </a:r>
            <a:r>
              <a:rPr lang="en-US" sz="3100" dirty="0" smtClean="0">
                <a:latin typeface="Helvetica Light"/>
                <a:cs typeface="Helvetica Light"/>
              </a:rPr>
              <a:t>performance, theory of improvement</a:t>
            </a:r>
            <a:endParaRPr lang="en-US" sz="3100" dirty="0"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3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Goal elicitation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82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Theory elicitation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[Return to Attention Getter Here]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 Light"/>
                <a:cs typeface="Helvetica Light"/>
              </a:rPr>
              <a:t>Achievement context</a:t>
            </a:r>
          </a:p>
          <a:p>
            <a:pPr lvl="1"/>
            <a:r>
              <a:rPr lang="en-US" dirty="0" smtClean="0">
                <a:latin typeface="Helvetica Light"/>
                <a:cs typeface="Helvetica Light"/>
              </a:rPr>
              <a:t>Failure scenario?</a:t>
            </a:r>
          </a:p>
          <a:p>
            <a:pPr lvl="1"/>
            <a:r>
              <a:rPr lang="en-US" dirty="0" smtClean="0">
                <a:latin typeface="Helvetica Light"/>
                <a:cs typeface="Helvetica Light"/>
              </a:rPr>
              <a:t>Task choice scenario?</a:t>
            </a:r>
            <a:endParaRPr lang="en-US" dirty="0">
              <a:latin typeface="Helvetica Light"/>
              <a:cs typeface="Helvetica Light"/>
            </a:endParaRPr>
          </a:p>
          <a:p>
            <a:pPr lvl="1"/>
            <a:endParaRPr lang="en-US" dirty="0" smtClean="0">
              <a:latin typeface="Helvetica Light"/>
              <a:cs typeface="Helvetica Light"/>
            </a:endParaRPr>
          </a:p>
          <a:p>
            <a:pPr marL="57150" indent="0">
              <a:buNone/>
            </a:pPr>
            <a:r>
              <a:rPr lang="en-US" dirty="0" smtClean="0">
                <a:latin typeface="Helvetica Light"/>
                <a:cs typeface="Helvetica Light"/>
              </a:rPr>
              <a:t>Implicit theory guiding behavior, like science 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4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[Attention Getter Here]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 Light"/>
                <a:cs typeface="Helvetica Light"/>
              </a:rPr>
              <a:t>Achievement context</a:t>
            </a:r>
          </a:p>
          <a:p>
            <a:pPr lvl="1"/>
            <a:r>
              <a:rPr lang="en-US" dirty="0" smtClean="0">
                <a:latin typeface="Helvetica Light"/>
                <a:cs typeface="Helvetica Light"/>
              </a:rPr>
              <a:t>Failure scenario?</a:t>
            </a:r>
          </a:p>
          <a:p>
            <a:pPr lvl="1"/>
            <a:r>
              <a:rPr lang="en-US" dirty="0" smtClean="0">
                <a:latin typeface="Helvetica Light"/>
                <a:cs typeface="Helvetica Light"/>
              </a:rPr>
              <a:t>Task choice scenario?</a:t>
            </a:r>
            <a:endParaRPr lang="en-US" dirty="0">
              <a:latin typeface="Helvetica Light"/>
              <a:cs typeface="Helvetica Light"/>
            </a:endParaRPr>
          </a:p>
          <a:p>
            <a:pPr lvl="1"/>
            <a:endParaRPr lang="en-US" dirty="0" smtClean="0">
              <a:latin typeface="Helvetica Light"/>
              <a:cs typeface="Helvetica Light"/>
            </a:endParaRPr>
          </a:p>
          <a:p>
            <a:pPr marL="57150" indent="0">
              <a:buNone/>
            </a:pPr>
            <a:r>
              <a:rPr lang="en-US" dirty="0" smtClean="0">
                <a:latin typeface="Helvetica Light"/>
                <a:cs typeface="Helvetica Light"/>
              </a:rPr>
              <a:t>Implicit theory guiding behavior, like science 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5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27537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</a:t>
            </a:r>
            <a:r>
              <a:rPr lang="en-US" dirty="0" smtClean="0"/>
              <a:t>oadmap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302" y="1689756"/>
            <a:ext cx="744775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 smtClean="0">
                <a:latin typeface="Helvetica Light"/>
                <a:cs typeface="Helvetica Light"/>
              </a:rPr>
              <a:t>Implicit theories and their role in </a:t>
            </a:r>
          </a:p>
          <a:p>
            <a:pPr marL="0" indent="0">
              <a:buNone/>
            </a:pPr>
            <a:r>
              <a:rPr lang="en-US" sz="3100" dirty="0" smtClean="0">
                <a:latin typeface="Helvetica Light"/>
                <a:cs typeface="Helvetica Light"/>
              </a:rPr>
              <a:t>guiding behavior </a:t>
            </a:r>
            <a:endParaRPr lang="en-US" sz="3100" dirty="0" smtClean="0">
              <a:latin typeface="Helvetica Light"/>
              <a:cs typeface="Helvetica Light"/>
            </a:endParaRPr>
          </a:p>
          <a:p>
            <a:pPr marL="0" indent="0">
              <a:buNone/>
            </a:pPr>
            <a:endParaRPr lang="en-US" sz="3100" dirty="0" smtClean="0">
              <a:latin typeface="Helvetica Light"/>
              <a:cs typeface="Helvetica Light"/>
            </a:endParaRPr>
          </a:p>
          <a:p>
            <a:pPr marL="0" indent="0">
              <a:buNone/>
            </a:pPr>
            <a:r>
              <a:rPr lang="en-US" sz="3100" dirty="0" smtClean="0">
                <a:latin typeface="Helvetica Light"/>
                <a:cs typeface="Helvetica Light"/>
              </a:rPr>
              <a:t>Modeling implicit theories in achievement contexts</a:t>
            </a:r>
          </a:p>
          <a:p>
            <a:pPr marL="0" indent="0">
              <a:buNone/>
            </a:pPr>
            <a:endParaRPr lang="en-US" sz="3100" dirty="0">
              <a:latin typeface="Helvetica Light"/>
              <a:cs typeface="Helvetica Light"/>
            </a:endParaRPr>
          </a:p>
          <a:p>
            <a:pPr marL="0" indent="0">
              <a:buNone/>
            </a:pPr>
            <a:r>
              <a:rPr lang="en-US" sz="3100" dirty="0" smtClean="0">
                <a:latin typeface="Helvetica Light"/>
                <a:cs typeface="Helvetica Light"/>
              </a:rPr>
              <a:t>Elicitation experiment: goals, theory </a:t>
            </a:r>
            <a:r>
              <a:rPr lang="en-US" sz="3100" dirty="0">
                <a:latin typeface="Helvetica Light"/>
                <a:cs typeface="Helvetica Light"/>
              </a:rPr>
              <a:t>of </a:t>
            </a:r>
            <a:r>
              <a:rPr lang="en-US" sz="3100" dirty="0" smtClean="0">
                <a:latin typeface="Helvetica Light"/>
                <a:cs typeface="Helvetica Light"/>
              </a:rPr>
              <a:t>performance, theory of improvement</a:t>
            </a:r>
            <a:endParaRPr lang="en-US" sz="3100" dirty="0"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6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Implicit theories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 Light"/>
                <a:cs typeface="Helvetica Light"/>
              </a:rPr>
              <a:t>Like scientific theories, lay theories </a:t>
            </a:r>
            <a:r>
              <a:rPr lang="en-US" b="1" dirty="0" smtClean="0">
                <a:latin typeface="Helvetica Light"/>
                <a:cs typeface="Helvetica Light"/>
              </a:rPr>
              <a:t>guide interpretation </a:t>
            </a:r>
            <a:r>
              <a:rPr lang="en-US" dirty="0" smtClean="0">
                <a:latin typeface="Helvetica Light"/>
                <a:cs typeface="Helvetica Light"/>
              </a:rPr>
              <a:t>of incoming information</a:t>
            </a:r>
          </a:p>
          <a:p>
            <a:pPr marL="0" indent="0">
              <a:buNone/>
            </a:pPr>
            <a:endParaRPr lang="en-US" dirty="0">
              <a:latin typeface="Helvetica Light"/>
              <a:cs typeface="Helvetica Light"/>
            </a:endParaRPr>
          </a:p>
          <a:p>
            <a:pPr marL="0" indent="0">
              <a:buNone/>
            </a:pPr>
            <a:r>
              <a:rPr lang="en-US" dirty="0" smtClean="0">
                <a:latin typeface="Helvetica Light"/>
                <a:cs typeface="Helvetica Light"/>
              </a:rPr>
              <a:t>Theories are </a:t>
            </a:r>
            <a:r>
              <a:rPr lang="en-US" b="1" dirty="0" smtClean="0">
                <a:latin typeface="Helvetica Light"/>
                <a:cs typeface="Helvetica Light"/>
              </a:rPr>
              <a:t>implicit</a:t>
            </a:r>
            <a:endParaRPr lang="en-US" b="1" dirty="0">
              <a:latin typeface="Helvetica Light"/>
              <a:cs typeface="Helvetica Light"/>
            </a:endParaRPr>
          </a:p>
          <a:p>
            <a:pPr marL="0" indent="0">
              <a:buNone/>
            </a:pP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8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Implicit theories matter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 Light"/>
                <a:cs typeface="Helvetica Light"/>
              </a:rPr>
              <a:t>[Table with links between theories, goals, behavior patterns]</a:t>
            </a:r>
          </a:p>
          <a:p>
            <a:pPr marL="0" indent="0">
              <a:buNone/>
            </a:pP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 descr="Screen Shot 2014-05-31 at 5.30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45" y="2838476"/>
            <a:ext cx="5610510" cy="32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5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Measuring implicit theories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Implicit theories – verbal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Helvetica Light"/>
                <a:cs typeface="Helvetica Light"/>
              </a:rPr>
              <a:t>Dweck</a:t>
            </a:r>
            <a:r>
              <a:rPr lang="en-US" dirty="0" smtClean="0">
                <a:latin typeface="Helvetica Light"/>
                <a:cs typeface="Helvetica Light"/>
              </a:rPr>
              <a:t> &amp; Leggett, 1988</a:t>
            </a:r>
          </a:p>
          <a:p>
            <a:pPr marL="0" indent="0">
              <a:buNone/>
            </a:pPr>
            <a:endParaRPr lang="en-US" dirty="0" smtClean="0">
              <a:latin typeface="Helvetica Light"/>
              <a:cs typeface="Helvetica Light"/>
            </a:endParaRPr>
          </a:p>
          <a:p>
            <a:pPr marL="0" indent="0">
              <a:buNone/>
            </a:pPr>
            <a:r>
              <a:rPr lang="en-US" dirty="0" err="1" smtClean="0">
                <a:latin typeface="Helvetica Light"/>
                <a:cs typeface="Helvetica Light"/>
              </a:rPr>
              <a:t>Dweck</a:t>
            </a:r>
            <a:r>
              <a:rPr lang="en-US" dirty="0" smtClean="0">
                <a:latin typeface="Helvetica Light"/>
                <a:cs typeface="Helvetica Light"/>
              </a:rPr>
              <a:t>, Chiu, &amp; Hong, 1995</a:t>
            </a:r>
            <a:endParaRPr lang="en-US" dirty="0">
              <a:latin typeface="Helvetica Light"/>
              <a:cs typeface="Helvetica Light"/>
            </a:endParaRPr>
          </a:p>
          <a:p>
            <a:pPr marL="0" indent="0">
              <a:buNone/>
            </a:pP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9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27537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</a:t>
            </a:r>
            <a:r>
              <a:rPr lang="en-US" dirty="0" smtClean="0"/>
              <a:t>oadmap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302" y="1689756"/>
            <a:ext cx="744775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 smtClean="0">
                <a:latin typeface="Helvetica Light"/>
                <a:cs typeface="Helvetica Light"/>
              </a:rPr>
              <a:t>Implicit theories and their role in </a:t>
            </a:r>
          </a:p>
          <a:p>
            <a:pPr marL="0" indent="0">
              <a:buNone/>
            </a:pPr>
            <a:r>
              <a:rPr lang="en-US" sz="3100" dirty="0" smtClean="0">
                <a:latin typeface="Helvetica Light"/>
                <a:cs typeface="Helvetica Light"/>
              </a:rPr>
              <a:t>guiding behavior </a:t>
            </a:r>
            <a:endParaRPr lang="en-US" sz="3100" dirty="0" smtClean="0">
              <a:latin typeface="Helvetica Light"/>
              <a:cs typeface="Helvetica Light"/>
            </a:endParaRPr>
          </a:p>
          <a:p>
            <a:pPr marL="0" indent="0">
              <a:buNone/>
            </a:pPr>
            <a:endParaRPr lang="en-US" sz="3100" dirty="0" smtClean="0">
              <a:latin typeface="Helvetica Light"/>
              <a:cs typeface="Helvetica Light"/>
            </a:endParaRPr>
          </a:p>
          <a:p>
            <a:pPr marL="0" indent="0">
              <a:buNone/>
            </a:pPr>
            <a:r>
              <a:rPr lang="en-US" sz="3100" dirty="0" smtClean="0">
                <a:latin typeface="Helvetica Light"/>
                <a:cs typeface="Helvetica Light"/>
              </a:rPr>
              <a:t>Modeling implicit theories in achievement contexts</a:t>
            </a:r>
          </a:p>
          <a:p>
            <a:pPr marL="0" indent="0">
              <a:buNone/>
            </a:pPr>
            <a:endParaRPr lang="en-US" sz="3100" dirty="0">
              <a:latin typeface="Helvetica Light"/>
              <a:cs typeface="Helvetica Light"/>
            </a:endParaRPr>
          </a:p>
          <a:p>
            <a:pPr marL="0" indent="0">
              <a:buNone/>
            </a:pPr>
            <a:r>
              <a:rPr lang="en-US" sz="3100" dirty="0" smtClean="0">
                <a:latin typeface="Helvetica Light"/>
                <a:cs typeface="Helvetica Light"/>
              </a:rPr>
              <a:t>Elicitation experiment: goals, theory </a:t>
            </a:r>
            <a:r>
              <a:rPr lang="en-US" sz="3100" dirty="0">
                <a:latin typeface="Helvetica Light"/>
                <a:cs typeface="Helvetica Light"/>
              </a:rPr>
              <a:t>of </a:t>
            </a:r>
            <a:r>
              <a:rPr lang="en-US" sz="3100" dirty="0" smtClean="0">
                <a:latin typeface="Helvetica Light"/>
                <a:cs typeface="Helvetica Light"/>
              </a:rPr>
              <a:t>performance, theory of improvement</a:t>
            </a:r>
            <a:endParaRPr lang="en-US" sz="3100" dirty="0"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75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Modeling Mindsets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Helvetica Light"/>
              <a:cs typeface="Helvetica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4AF0-C50E-614A-9E2C-D16F32E0B9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2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m-tal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km-talk.thmx</Template>
  <TotalTime>53</TotalTime>
  <Words>320</Words>
  <Application>Microsoft Macintosh PowerPoint</Application>
  <PresentationFormat>On-screen Show (4:3)</PresentationFormat>
  <Paragraphs>81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km-talk</vt:lpstr>
      <vt:lpstr>Modeling implicit theories in achievement contexts</vt:lpstr>
      <vt:lpstr>[Attention Getter Here]</vt:lpstr>
      <vt:lpstr>Roadmap </vt:lpstr>
      <vt:lpstr>Implicit theories</vt:lpstr>
      <vt:lpstr>Implicit theories matter</vt:lpstr>
      <vt:lpstr>Measuring implicit theories</vt:lpstr>
      <vt:lpstr>Implicit theories – verbal model</vt:lpstr>
      <vt:lpstr>Roadmap </vt:lpstr>
      <vt:lpstr>Modeling Mindsets</vt:lpstr>
      <vt:lpstr>Roadmap </vt:lpstr>
      <vt:lpstr>Goal elicitation </vt:lpstr>
      <vt:lpstr>Theory elicitation </vt:lpstr>
      <vt:lpstr>[Return to Attention Getter Here]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mindsets in achievement contexts</dc:title>
  <dc:creator>Kyle MacDonald</dc:creator>
  <cp:lastModifiedBy>Kyle MacDonald</cp:lastModifiedBy>
  <cp:revision>8</cp:revision>
  <dcterms:created xsi:type="dcterms:W3CDTF">2014-05-31T08:45:04Z</dcterms:created>
  <dcterms:modified xsi:type="dcterms:W3CDTF">2014-05-31T09:38:49Z</dcterms:modified>
</cp:coreProperties>
</file>